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showSpecialPlsOnTitleSld="0" autoCompressPictures="0">
  <p:sldMasterIdLst>
    <p:sldMasterId id="2147483648" r:id="rId1"/>
    <p:sldMasterId id="2147483656" r:id="rId3"/>
    <p:sldMasterId id="2147483668" r:id="rId4"/>
  </p:sldMasterIdLst>
  <p:notesMasterIdLst>
    <p:notesMasterId r:id="rId7"/>
  </p:notesMasterIdLst>
  <p:handoutMasterIdLst>
    <p:handoutMasterId r:id="rId52"/>
  </p:handoutMasterIdLst>
  <p:sldIdLst>
    <p:sldId id="331" r:id="rId5"/>
    <p:sldId id="378" r:id="rId6"/>
    <p:sldId id="380" r:id="rId8"/>
    <p:sldId id="381" r:id="rId9"/>
    <p:sldId id="383" r:id="rId10"/>
    <p:sldId id="384" r:id="rId11"/>
    <p:sldId id="385" r:id="rId12"/>
    <p:sldId id="387" r:id="rId13"/>
    <p:sldId id="386" r:id="rId14"/>
    <p:sldId id="388" r:id="rId15"/>
    <p:sldId id="389" r:id="rId16"/>
    <p:sldId id="390" r:id="rId17"/>
    <p:sldId id="429" r:id="rId18"/>
    <p:sldId id="391" r:id="rId19"/>
    <p:sldId id="392" r:id="rId20"/>
    <p:sldId id="394" r:id="rId21"/>
    <p:sldId id="397" r:id="rId22"/>
    <p:sldId id="393" r:id="rId23"/>
    <p:sldId id="396" r:id="rId24"/>
    <p:sldId id="395" r:id="rId25"/>
    <p:sldId id="400" r:id="rId26"/>
    <p:sldId id="402" r:id="rId27"/>
    <p:sldId id="431" r:id="rId28"/>
    <p:sldId id="405" r:id="rId29"/>
    <p:sldId id="410" r:id="rId30"/>
    <p:sldId id="411" r:id="rId31"/>
    <p:sldId id="412" r:id="rId32"/>
    <p:sldId id="408" r:id="rId33"/>
    <p:sldId id="414" r:id="rId34"/>
    <p:sldId id="399" r:id="rId35"/>
    <p:sldId id="407" r:id="rId36"/>
    <p:sldId id="416" r:id="rId37"/>
    <p:sldId id="403" r:id="rId38"/>
    <p:sldId id="418" r:id="rId39"/>
    <p:sldId id="417" r:id="rId40"/>
    <p:sldId id="433" r:id="rId41"/>
    <p:sldId id="420" r:id="rId42"/>
    <p:sldId id="425" r:id="rId43"/>
    <p:sldId id="426" r:id="rId44"/>
    <p:sldId id="427" r:id="rId45"/>
    <p:sldId id="428" r:id="rId46"/>
    <p:sldId id="421" r:id="rId47"/>
    <p:sldId id="422" r:id="rId48"/>
    <p:sldId id="424" r:id="rId49"/>
    <p:sldId id="423" r:id="rId50"/>
    <p:sldId id="342" r:id="rId51"/>
  </p:sldIdLst>
  <p:sldSz cx="9144000" cy="5143500" type="screen16x9"/>
  <p:notesSz cx="6797675" cy="992632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UZHIWEI230"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5A23"/>
    <a:srgbClr val="FFFFFF"/>
    <a:srgbClr val="000000"/>
    <a:srgbClr val="FD663A"/>
    <a:srgbClr val="FD8D45"/>
    <a:srgbClr val="AAC7E3"/>
    <a:srgbClr val="FD7833"/>
    <a:srgbClr val="E34810"/>
    <a:srgbClr val="F25822"/>
    <a:srgbClr val="F36C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09" autoAdjust="0"/>
  </p:normalViewPr>
  <p:slideViewPr>
    <p:cSldViewPr snapToGrid="0" snapToObjects="1" showGuides="1">
      <p:cViewPr varScale="1">
        <p:scale>
          <a:sx n="106" d="100"/>
          <a:sy n="106" d="100"/>
        </p:scale>
        <p:origin x="778" y="67"/>
      </p:cViewPr>
      <p:guideLst>
        <p:guide orient="horz" pos="307"/>
        <p:guide orient="horz" pos="1582"/>
        <p:guide orient="horz" pos="4101"/>
        <p:guide orient="horz" pos="3696"/>
        <p:guide orient="horz" pos="356"/>
        <p:guide orient="horz" pos="3033"/>
        <p:guide pos="5453"/>
        <p:guide pos="706"/>
        <p:guide orient="horz" pos="2637"/>
        <p:guide pos="3503"/>
        <p:guide pos="2750"/>
        <p:guide pos="3800"/>
        <p:guide pos="4264"/>
        <p:guide pos="3955"/>
        <p:guide pos="2848"/>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0" d="100"/>
          <a:sy n="60" d="100"/>
        </p:scale>
        <p:origin x="-2970" y="-102"/>
      </p:cViewPr>
      <p:guideLst>
        <p:guide orient="horz" pos="3065"/>
        <p:guide pos="2110"/>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notesMaster" Target="notesMasters/notesMaster1.xml"/><Relationship Id="rId6" Type="http://schemas.openxmlformats.org/officeDocument/2006/relationships/slide" Target="slides/slide2.xml"/><Relationship Id="rId56" Type="http://schemas.openxmlformats.org/officeDocument/2006/relationships/commentAuthors" Target="commentAuthors.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handoutMaster" Target="handoutMasters/handoutMaster1.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6332"/>
          </a:xfrm>
          <a:prstGeom prst="rect">
            <a:avLst/>
          </a:prstGeom>
        </p:spPr>
        <p:txBody>
          <a:bodyPr vert="horz" lIns="95562" tIns="47781" rIns="95562" bIns="47781" rtlCol="0"/>
          <a:lstStyle>
            <a:lvl1pPr algn="l">
              <a:defRPr sz="1300"/>
            </a:lvl1pPr>
          </a:lstStyle>
          <a:p>
            <a:endParaRPr lang="en-US"/>
          </a:p>
        </p:txBody>
      </p:sp>
      <p:sp>
        <p:nvSpPr>
          <p:cNvPr id="3" name="Date Placeholder 2"/>
          <p:cNvSpPr>
            <a:spLocks noGrp="1"/>
          </p:cNvSpPr>
          <p:nvPr>
            <p:ph type="dt" sz="quarter" idx="1"/>
          </p:nvPr>
        </p:nvSpPr>
        <p:spPr>
          <a:xfrm>
            <a:off x="3850443" y="1"/>
            <a:ext cx="2945659" cy="496332"/>
          </a:xfrm>
          <a:prstGeom prst="rect">
            <a:avLst/>
          </a:prstGeom>
        </p:spPr>
        <p:txBody>
          <a:bodyPr vert="horz" lIns="95562" tIns="47781" rIns="95562" bIns="47781" rtlCol="0"/>
          <a:lstStyle>
            <a:lvl1pPr algn="r">
              <a:defRPr sz="1300"/>
            </a:lvl1pPr>
          </a:lstStyle>
          <a:p>
            <a:fld id="{F7C2537A-C1FE-C441-8F08-6472DE8A6393}" type="datetimeFigureOut">
              <a:rPr lang="en-US" smtClean="0"/>
            </a:fld>
            <a:endParaRPr lang="en-US"/>
          </a:p>
        </p:txBody>
      </p:sp>
      <p:sp>
        <p:nvSpPr>
          <p:cNvPr id="4" name="Footer Placeholder 3"/>
          <p:cNvSpPr>
            <a:spLocks noGrp="1"/>
          </p:cNvSpPr>
          <p:nvPr>
            <p:ph type="ftr" sz="quarter" idx="2"/>
          </p:nvPr>
        </p:nvSpPr>
        <p:spPr>
          <a:xfrm>
            <a:off x="0" y="9428584"/>
            <a:ext cx="2945659" cy="496332"/>
          </a:xfrm>
          <a:prstGeom prst="rect">
            <a:avLst/>
          </a:prstGeom>
        </p:spPr>
        <p:txBody>
          <a:bodyPr vert="horz" lIns="95562" tIns="47781" rIns="95562" bIns="47781" rtlCol="0" anchor="b"/>
          <a:lstStyle>
            <a:lvl1pPr algn="l">
              <a:defRPr sz="1300"/>
            </a:lvl1pPr>
          </a:lstStyle>
          <a:p>
            <a:endParaRPr lang="en-US"/>
          </a:p>
        </p:txBody>
      </p:sp>
      <p:sp>
        <p:nvSpPr>
          <p:cNvPr id="5" name="Slide Number Placeholder 4"/>
          <p:cNvSpPr>
            <a:spLocks noGrp="1"/>
          </p:cNvSpPr>
          <p:nvPr>
            <p:ph type="sldNum" sz="quarter" idx="3"/>
          </p:nvPr>
        </p:nvSpPr>
        <p:spPr>
          <a:xfrm>
            <a:off x="3850443" y="9428584"/>
            <a:ext cx="2945659" cy="496332"/>
          </a:xfrm>
          <a:prstGeom prst="rect">
            <a:avLst/>
          </a:prstGeom>
        </p:spPr>
        <p:txBody>
          <a:bodyPr vert="horz" lIns="95562" tIns="47781" rIns="95562" bIns="47781" rtlCol="0" anchor="b"/>
          <a:lstStyle>
            <a:lvl1pPr algn="r">
              <a:defRPr sz="1300"/>
            </a:lvl1pPr>
          </a:lstStyle>
          <a:p>
            <a:fld id="{033A01E0-2117-0C43-8963-D44ACC7C4A36}" type="slidenum">
              <a:rPr lang="en-US" smtClean="0"/>
            </a:fld>
            <a:endParaRPr lang="en-US"/>
          </a:p>
        </p:txBody>
      </p:sp>
    </p:spTree>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6332"/>
          </a:xfrm>
          <a:prstGeom prst="rect">
            <a:avLst/>
          </a:prstGeom>
        </p:spPr>
        <p:txBody>
          <a:bodyPr vert="horz" lIns="95562" tIns="47781" rIns="95562" bIns="47781" rtlCol="0"/>
          <a:lstStyle>
            <a:lvl1pPr algn="l">
              <a:defRPr sz="1300"/>
            </a:lvl1pPr>
          </a:lstStyle>
          <a:p>
            <a:endParaRPr lang="en-US"/>
          </a:p>
        </p:txBody>
      </p:sp>
      <p:sp>
        <p:nvSpPr>
          <p:cNvPr id="3" name="Date Placeholder 2"/>
          <p:cNvSpPr>
            <a:spLocks noGrp="1"/>
          </p:cNvSpPr>
          <p:nvPr>
            <p:ph type="dt" idx="1"/>
          </p:nvPr>
        </p:nvSpPr>
        <p:spPr>
          <a:xfrm>
            <a:off x="3850443" y="1"/>
            <a:ext cx="2945659" cy="496332"/>
          </a:xfrm>
          <a:prstGeom prst="rect">
            <a:avLst/>
          </a:prstGeom>
        </p:spPr>
        <p:txBody>
          <a:bodyPr vert="horz" lIns="95562" tIns="47781" rIns="95562" bIns="47781" rtlCol="0"/>
          <a:lstStyle>
            <a:lvl1pPr algn="r">
              <a:defRPr sz="1300"/>
            </a:lvl1pPr>
          </a:lstStyle>
          <a:p>
            <a:fld id="{C769629A-8024-8740-A789-6BCBA6C29169}" type="datetimeFigureOut">
              <a:rPr lang="en-US" smtClean="0"/>
            </a:fld>
            <a:endParaRPr lang="en-US"/>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5562" tIns="47781" rIns="95562" bIns="47781" rtlCol="0" anchor="ctr"/>
          <a:lstStyle/>
          <a:p>
            <a:endParaRPr lang="en-US"/>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5562" tIns="47781" rIns="95562" bIns="47781"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9428584"/>
            <a:ext cx="2945659" cy="496332"/>
          </a:xfrm>
          <a:prstGeom prst="rect">
            <a:avLst/>
          </a:prstGeom>
        </p:spPr>
        <p:txBody>
          <a:bodyPr vert="horz" lIns="95562" tIns="47781" rIns="95562" bIns="47781" rtlCol="0" anchor="b"/>
          <a:lstStyle>
            <a:lvl1pPr algn="l">
              <a:defRPr sz="1300"/>
            </a:lvl1pPr>
          </a:lstStyle>
          <a:p>
            <a:endParaRPr lang="en-US"/>
          </a:p>
        </p:txBody>
      </p:sp>
      <p:sp>
        <p:nvSpPr>
          <p:cNvPr id="7" name="Slide Number Placeholder 6"/>
          <p:cNvSpPr>
            <a:spLocks noGrp="1"/>
          </p:cNvSpPr>
          <p:nvPr>
            <p:ph type="sldNum" sz="quarter" idx="5"/>
          </p:nvPr>
        </p:nvSpPr>
        <p:spPr>
          <a:xfrm>
            <a:off x="3850443" y="9428584"/>
            <a:ext cx="2945659" cy="496332"/>
          </a:xfrm>
          <a:prstGeom prst="rect">
            <a:avLst/>
          </a:prstGeom>
        </p:spPr>
        <p:txBody>
          <a:bodyPr vert="horz" lIns="95562" tIns="47781" rIns="95562" bIns="47781" rtlCol="0" anchor="b"/>
          <a:lstStyle>
            <a:lvl1pPr algn="r">
              <a:defRPr sz="1300"/>
            </a:lvl1pPr>
          </a:lstStyle>
          <a:p>
            <a:fld id="{B7EE6A7F-2053-5042-BD59-FF4F3EF99AC3}" type="slidenum">
              <a:rPr lang="en-US" smtClean="0"/>
            </a:fld>
            <a:endParaRPr lang="en-US"/>
          </a:p>
        </p:txBody>
      </p:sp>
    </p:spTree>
  </p:cSld>
  <p:clrMap bg1="lt1" tx1="dk1" bg2="lt2" tx2="dk2" accent1="accent1" accent2="accent2" accent3="accent3" accent4="accent4" accent5="accent5" accent6="accent6" hlink="hlink" folHlink="folHlink"/>
  <p:hf sldNum="0"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令牌桶算法的原理也比较简单，我们可以理解成医院的挂号看病，只有拿到号以后才可以进行诊病。</a:t>
            </a:r>
            <a:endParaRPr lang="zh-CN" altLang="en-US"/>
          </a:p>
          <a:p>
            <a:r>
              <a:rPr lang="zh-CN" altLang="en-US"/>
              <a:t>系统会维护一个令牌（token）桶，以一个恒定的速度往桶里放入令牌（token），这时如果有请求进来想要被处理，则需要先从桶里获取一个令牌（token），当桶里没有令牌（token）可取时，则该请求将被拒绝服务。令牌桶算法通过控制桶的容量、发放令牌的速率，来达到对请求的限制。</a:t>
            </a:r>
            <a:endParaRPr lang="zh-CN" altLang="en-US"/>
          </a:p>
          <a:p>
            <a:endParaRPr lang="zh-CN" altLang="en-US"/>
          </a:p>
          <a:p>
            <a:r>
              <a:rPr lang="zh-CN" altLang="en-US"/>
              <a:t>漏桶算法思路很简单，我们把水比作是请求，漏桶比作是系统处理能力极限，水先进入到漏桶里，漏桶里的水按一定速率流出，当流出的速率小于流入的速率时，由于漏桶容量有限，后续进入的水直接溢出（拒绝请求），以此实现限流。</a:t>
            </a:r>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例如，在高负载时暂时去除某些耗时的图表或功能按钮，只展示核心内容，以提高用户体验。</a:t>
            </a:r>
            <a:endParaRPr lang="zh-CN" altLang="en-US"/>
          </a:p>
          <a:p>
            <a:r>
              <a:rPr lang="zh-CN" altLang="en-US"/>
              <a:t>例如，可以减少搜索的结果数目、缓存数据、限制操作频率等。</a:t>
            </a:r>
            <a:endParaRPr lang="zh-CN" altLang="en-US"/>
          </a:p>
          <a:p>
            <a:r>
              <a:rPr lang="zh-CN" altLang="en-US"/>
              <a:t>这样可以保证系统的可用性，尽管可能牺牲了一些实时性或准确性。</a:t>
            </a:r>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在构造 RestTemplate bean 的时候需要加上 @SentinelRestTemplate 注解。</a:t>
            </a:r>
            <a:endParaRPr lang="zh-CN" altLang="en-US"/>
          </a:p>
          <a:p>
            <a:r>
              <a:rPr lang="zh-CN" altLang="en-US"/>
              <a:t>@SentinelRestTemplate 注解的属性支持限流(blockHandler, blockHandlerClass)和降级(fallback, fallbackClass)的处理。</a:t>
            </a:r>
            <a:endParaRPr lang="zh-CN" altLang="en-US"/>
          </a:p>
          <a:p>
            <a:r>
              <a:rPr lang="zh-CN" altLang="en-US"/>
              <a:t>其中 blockHandler 或 fallback 属性对应的方法必须是对应 blockHandlerClass 或 fallbackClass 属性中的静态方法。</a:t>
            </a:r>
            <a:endParaRPr lang="zh-CN" altLang="en-US"/>
          </a:p>
          <a:p>
            <a:r>
              <a:rPr lang="zh-CN" altLang="en-US"/>
              <a:t>该方法的参数跟返回值跟 org.springframework.http.client.ClientHttpRequestInterceptor#interceptor 方法一致，其中参数多出了一个 BlockException 参数用于获取 Sentinel 捕获的异常。</a:t>
            </a:r>
            <a:endParaRPr lang="zh-CN" altLang="en-US"/>
          </a:p>
          <a:p>
            <a:r>
              <a:rPr lang="zh-CN" altLang="en-US"/>
              <a:t>比如上述 @SentinelRestTemplate 注解中 ExceptionUtil 的 handleException 属性对应的方法声明如下：</a:t>
            </a:r>
            <a:endParaRPr lang="zh-CN" altLang="en-US"/>
          </a:p>
          <a:p>
            <a:endParaRPr lang="zh-CN" altLang="en-US"/>
          </a:p>
          <a:p>
            <a:r>
              <a:rPr lang="zh-CN" altLang="en-US"/>
              <a:t>NOTE: 应用启动的时候会检查 @SentinelRestTemplate 注解对应的限流或降级方法是否存在，如不存在会抛出异常</a:t>
            </a:r>
            <a:endParaRPr lang="zh-CN" altLang="en-US"/>
          </a:p>
          <a:p>
            <a:r>
              <a:rPr lang="zh-CN" altLang="en-US"/>
              <a:t>@SentinelRestTemplate 注解的限流(blockHandler, blockHandlerClass)和降级(fallback, fallbackClass)属性不强制填写。</a:t>
            </a:r>
            <a:endParaRPr lang="zh-CN" altLang="en-US"/>
          </a:p>
          <a:p>
            <a:r>
              <a:rPr lang="zh-CN" altLang="en-US"/>
              <a:t>当使用 RestTemplate 调用被 Sentinel 熔断后，会返回 RestTemplate request block by sentinel 信息，或者也可以编写对应的方法自行处理返回信息。这里提供了 SentinelClientHttpResponse 用于构造返回信息。</a:t>
            </a:r>
            <a:endParaRPr lang="zh-CN" altLang="en-US"/>
          </a:p>
          <a:p>
            <a:r>
              <a:rPr lang="zh-CN" altLang="en-US"/>
              <a:t>Sentinel RestTemplate 限流的资源规则提供两种粒度：</a:t>
            </a:r>
            <a:endParaRPr lang="zh-CN" altLang="en-US"/>
          </a:p>
          <a:p>
            <a:r>
              <a:rPr lang="zh-CN" altLang="en-US"/>
              <a:t>httpmethod:schema://host:port/path：协议、主机、端口和路径</a:t>
            </a:r>
            <a:endParaRPr lang="zh-CN" altLang="en-US"/>
          </a:p>
          <a:p>
            <a:r>
              <a:rPr lang="zh-CN" altLang="en-US"/>
              <a:t>httpmethod:schema://host:port：协议、主机和端口</a:t>
            </a:r>
            <a:endParaRPr lang="zh-CN" altLang="en-US"/>
          </a:p>
          <a:p>
            <a:r>
              <a:rPr lang="zh-CN" altLang="en-US"/>
              <a:t>NOTE: 以 https://www.taobao.com/test 这个 url 并使用 GET 方法为例。对应的资源名有两种粒度，分别是 GET:https://www.taobao.com 以及 GET:https://www.taobao.com/test。</a:t>
            </a:r>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CDN</a:t>
            </a:r>
            <a:r>
              <a:rPr lang="zh-CN" altLang="en-US"/>
              <a:t>本地Cache加速：提升访问速度，尤其含有大量图片和静态页面站点;</a:t>
            </a:r>
            <a:endParaRPr lang="zh-CN" altLang="en-US"/>
          </a:p>
          <a:p>
            <a:r>
              <a:rPr lang="zh-CN" altLang="en-US"/>
              <a:t>　　实现跨运营商的网络加速：消除了不同运营商之间互联的瓶颈造成的影响，实现了跨运营商的网络加速，保证不同网络中的用户都能得到良好的访问质量;</a:t>
            </a:r>
            <a:endParaRPr lang="zh-CN" altLang="en-US"/>
          </a:p>
          <a:p>
            <a:r>
              <a:rPr lang="zh-CN" altLang="en-US"/>
              <a:t>　　远程加速：远程访问用户根据DNS负载均衡技术智能自动选择Cache服务器，选择快的Cache服务器，加快远程访问的速度;</a:t>
            </a:r>
            <a:endParaRPr lang="zh-CN" altLang="en-US"/>
          </a:p>
          <a:p>
            <a:r>
              <a:rPr lang="zh-CN" altLang="en-US"/>
              <a:t>　　带宽优化：自动生成服务器的远程Mirror(镜像)cache服务器，远程用户访问时从cache服务器上读取数据，减少远程访问的带宽、分担网络流量、减轻原站点WEB服务器负载等功能。</a:t>
            </a:r>
            <a:endParaRPr lang="zh-CN" altLang="en-US"/>
          </a:p>
          <a:p>
            <a:r>
              <a:rPr lang="zh-CN" altLang="en-US"/>
              <a:t>　　集群抗攻击：广泛分布的CDN节点加上节点之间的智能冗余机制，可以有效地预防黑客入侵以及降低各种D.D.o.S攻击对网站的影响，同时保证较好的服务质量。</a:t>
            </a:r>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sym typeface="+mn-ea"/>
              </a:rPr>
              <a:t>--</a:t>
            </a:r>
            <a:r>
              <a:rPr lang="zh-CN" altLang="en-US" dirty="0" smtClean="0">
                <a:sym typeface="+mn-ea"/>
              </a:rPr>
              <a:t>介绍</a:t>
            </a:r>
            <a:endParaRPr lang="zh-CN" altLang="en-US" dirty="0" smtClean="0">
              <a:sym typeface="+mn-ea"/>
            </a:endParaRPr>
          </a:p>
          <a:p>
            <a:r>
              <a:rPr lang="zh-CN" altLang="en-US" dirty="0" smtClean="0">
                <a:sym typeface="+mn-ea"/>
              </a:rPr>
              <a:t>CDN（Content Delivery Network）即内容分发网络。我们上网的时候，App 或者浏览器想要连接到互联网应用的服务器，需要移动、电信这样的网络服务商为我们提供网络服务，建立网络连接才可以上网。而这些服务商需要在全国范围内部署骨干网络、交换机机房，才能完成网络连接服务。</a:t>
            </a:r>
            <a:endParaRPr lang="zh-CN" altLang="en-US" dirty="0" smtClean="0">
              <a:sym typeface="+mn-ea"/>
            </a:endParaRPr>
          </a:p>
          <a:p>
            <a:endParaRPr lang="en-US" altLang="zh-CN" dirty="0" smtClean="0">
              <a:sym typeface="+mn-ea"/>
            </a:endParaRPr>
          </a:p>
          <a:p>
            <a:r>
              <a:rPr lang="en-US" altLang="zh-CN" dirty="0" smtClean="0">
                <a:sym typeface="+mn-ea"/>
              </a:rPr>
              <a:t>--</a:t>
            </a:r>
            <a:r>
              <a:rPr lang="zh-CN" altLang="en-US" dirty="0" smtClean="0">
                <a:sym typeface="+mn-ea"/>
              </a:rPr>
              <a:t>数据拆分</a:t>
            </a:r>
            <a:endParaRPr lang="zh-CN" altLang="en-US" dirty="0" smtClean="0">
              <a:sym typeface="+mn-ea"/>
            </a:endParaRPr>
          </a:p>
          <a:p>
            <a:r>
              <a:rPr lang="zh-CN" altLang="en-US" dirty="0" smtClean="0">
                <a:sym typeface="+mn-ea"/>
              </a:rPr>
              <a:t>用户。用户身份信息包括登录状态以及登录画像等，相关要素可以单独拆分出来，通过动态请求进行获取；与之相关的广平推荐，如用户偏好、地域偏好等，同样可以通过异步方式进行加载时间。秒杀时间是由服务端统一管控的，可以通过动态请求进行获取</a:t>
            </a:r>
            <a:endParaRPr lang="zh-CN" altLang="en-US" dirty="0" smtClean="0">
              <a:sym typeface="+mn-ea"/>
            </a:endParaRPr>
          </a:p>
          <a:p>
            <a:endParaRPr lang="zh-CN" altLang="en-US" dirty="0" smtClean="0">
              <a:sym typeface="+mn-ea"/>
            </a:endParaRPr>
          </a:p>
          <a:p>
            <a:r>
              <a:rPr lang="en-US" altLang="zh-CN" dirty="0" smtClean="0">
                <a:sym typeface="+mn-ea"/>
              </a:rPr>
              <a:t>--</a:t>
            </a:r>
            <a:r>
              <a:rPr lang="zh-CN" altLang="en-US" dirty="0" smtClean="0">
                <a:sym typeface="+mn-ea"/>
              </a:rPr>
              <a:t>静态缓存</a:t>
            </a:r>
            <a:endParaRPr lang="zh-CN" altLang="en-US" dirty="0" smtClean="0">
              <a:sym typeface="+mn-ea"/>
            </a:endParaRPr>
          </a:p>
          <a:p>
            <a:r>
              <a:rPr lang="zh-CN" altLang="en-US" dirty="0" smtClean="0">
                <a:sym typeface="+mn-ea"/>
              </a:rPr>
              <a:t>怎么缓存：静态化改造的一个特点是直接缓存整个 HTTP 连接而不是仅仅缓存静态数据，如此一来，Web 代理服务器根据请求 URL，可以直接取出对应的响应体然后直接返回，响应过程无需重组 HTTP 协议，也无需解析 HTTP 请求头。</a:t>
            </a:r>
            <a:endParaRPr lang="zh-CN" altLang="en-US" dirty="0" smtClean="0">
              <a:sym typeface="+mn-ea"/>
            </a:endParaRPr>
          </a:p>
          <a:p>
            <a:r>
              <a:rPr lang="zh-CN" altLang="en-US" dirty="0" smtClean="0">
                <a:sym typeface="+mn-ea"/>
              </a:rPr>
              <a:t>而作为缓存键，URL唯一化是必不可少的，只是对于商品系统，URL 天然是可以基于商品 ID 来进行唯一标识的，比如淘宝的https://item.taobao.com/item.htm?id=xxxx</a:t>
            </a:r>
            <a:endParaRPr lang="zh-CN" altLang="en-US" dirty="0" smtClean="0">
              <a:sym typeface="+mn-ea"/>
            </a:endParaRPr>
          </a:p>
          <a:p>
            <a:endParaRPr lang="zh-CN" altLang="en-US" dirty="0" smtClean="0">
              <a:sym typeface="+mn-ea"/>
            </a:endParaRPr>
          </a:p>
          <a:p>
            <a:r>
              <a:rPr lang="zh-CN" altLang="en-US" dirty="0" smtClean="0">
                <a:sym typeface="+mn-ea"/>
              </a:rPr>
              <a:t>静态数据缓存到哪里呢？可以有三种方式：1、浏览器；2、CDN ；3、服务端。</a:t>
            </a:r>
            <a:endParaRPr lang="zh-CN" altLang="en-US" dirty="0" smtClean="0">
              <a:sym typeface="+mn-ea"/>
            </a:endParaRPr>
          </a:p>
          <a:p>
            <a:r>
              <a:rPr lang="zh-CN" altLang="en-US" dirty="0" smtClean="0">
                <a:sym typeface="+mn-ea"/>
              </a:rPr>
              <a:t>浏览器当然是第一选择，但用户的浏览器是不可控的，主要体现在如果用户不主动刷新，系统很难主动地把消息推送给用户（注意，当讨论静态数据时，潜台词是 “相对不变”，言外之意是 “可能会变”），如此可能会导致用户端在很长一段时间内看到的信息都是错误的。对于秒杀系统，保证缓存可以在秒级时间内失效是不可或缺的。</a:t>
            </a:r>
            <a:endParaRPr lang="zh-CN" altLang="en-US" dirty="0" smtClean="0">
              <a:sym typeface="+mn-ea"/>
            </a:endParaRPr>
          </a:p>
          <a:p>
            <a:r>
              <a:rPr lang="zh-CN" altLang="en-US" dirty="0" smtClean="0">
                <a:sym typeface="+mn-ea"/>
              </a:rPr>
              <a:t>服务端主要进行动态逻辑计算及加载，本身并不擅长处理大量连接，每个连接消耗内存较多，同时 Servlet 容器解析 HTTP 较慢，容易侵占逻辑计算资源；另外，静态数据下沉至此也会拉长请求路径。因此通常将静态数据缓存在 CDN，其本身更擅长处理大并发的静态文件请求，既可以做到主动失效，又离用户尽可能近，同时规避 Java 语言层面的弱点。需要注意的是，上 CDN 有以下几个问题需要解决：失效问题。任何一个缓存都应该是有时效的，尤其对于一个秒杀场景。所以，系统需要保证全国各地的 CDN 在秒级时间内失效掉缓存信息，这实际对 CDN 的失效系统要求是很高的命中率问题。高命中是缓存系统最为核心的性能要求，不然缓存就失去了意义。如果将数据放到全国各地的 CDN ，势必会导致请求命中同一个缓存的可能性降低，那么命中率就成为一个问题</a:t>
            </a:r>
            <a:endParaRPr lang="zh-CN" altLang="en-US" dirty="0" smtClean="0">
              <a:sym typeface="+mn-ea"/>
            </a:endParaRPr>
          </a:p>
          <a:p>
            <a:r>
              <a:rPr lang="zh-CN" altLang="en-US" dirty="0" smtClean="0">
                <a:sym typeface="+mn-ea"/>
              </a:rPr>
              <a:t>因此，将数据放到全国所有的 CDN 节点是不太现实的，失效问题、命中率问题都会面临比较大的挑战。更为可行的做法是选择若干 CDN 节点进行静态化改造，节点的选取通常需要满足以下几个条件：</a:t>
            </a:r>
            <a:endParaRPr lang="zh-CN" altLang="en-US" dirty="0" smtClean="0">
              <a:sym typeface="+mn-ea"/>
            </a:endParaRPr>
          </a:p>
          <a:p>
            <a:r>
              <a:rPr lang="zh-CN" altLang="en-US" dirty="0" smtClean="0">
                <a:sym typeface="+mn-ea"/>
              </a:rPr>
              <a:t>临近访问量集中的地区、距离主站较远的地区、节点与主站间网络质量良好的地区</a:t>
            </a:r>
            <a:endParaRPr lang="zh-CN" altLang="en-US" dirty="0" smtClean="0">
              <a:sym typeface="+mn-ea"/>
            </a:endParaRPr>
          </a:p>
          <a:p>
            <a:endParaRPr lang="zh-CN" altLang="en-US" dirty="0" smtClean="0">
              <a:sym typeface="+mn-ea"/>
            </a:endParaRPr>
          </a:p>
          <a:p>
            <a:r>
              <a:rPr lang="zh-CN" altLang="en-US">
                <a:sym typeface="+mn-ea"/>
              </a:rPr>
              <a:t>主要在于动态数据的加载处理，通常有两种方案：ESI（Edge Side Includes）方案和 CSI（Client Side Include）方案。</a:t>
            </a:r>
            <a:endParaRPr lang="zh-CN" altLang="en-US"/>
          </a:p>
          <a:p>
            <a:r>
              <a:rPr lang="zh-CN" altLang="en-US">
                <a:sym typeface="+mn-ea"/>
              </a:rPr>
              <a:t>ESI 方案：Web 代理服务器上请求动态数据，并将动态数据插入到静态页面中，用户看到页面时已经是一个完整的页面。这种方式对服务端性能要求高，但用户体验较好</a:t>
            </a:r>
            <a:endParaRPr lang="zh-CN" altLang="en-US"/>
          </a:p>
          <a:p>
            <a:r>
              <a:rPr lang="zh-CN" altLang="en-US">
                <a:sym typeface="+mn-ea"/>
              </a:rPr>
              <a:t>CSI 方案：Web 代理服务器上只返回静态页面，前端单独发起一个异步 JS 请求动态数据。这种方式对服务端性能友好，但用户体验稍差</a:t>
            </a:r>
            <a:endParaRPr lang="zh-CN" altLang="en-US"/>
          </a:p>
          <a:p>
            <a:r>
              <a:rPr lang="zh-CN" altLang="en-US">
                <a:sym typeface="+mn-ea"/>
              </a:rPr>
              <a:t>动静分离对于性能的提升，抽象起来只有两点，一是数据要尽量少，以便减少没必要的请求，二是路径要尽量短，以便提高单次请求的效率。具体方法其实就是基于这个大方向进行的。</a:t>
            </a:r>
            <a:endParaRPr lang="zh-CN" altLang="en-US">
              <a:sym typeface="+mn-ea"/>
            </a:endParaRPr>
          </a:p>
          <a:p>
            <a:endParaRPr lang="zh-CN" altLang="en-US">
              <a:sym typeface="+mn-ea"/>
            </a:endParaRPr>
          </a:p>
          <a:p>
            <a:pPr marL="106045" indent="0">
              <a:buFont typeface="Arial" panose="020B0604020202020204" pitchFamily="34" charset="0"/>
              <a:buNone/>
            </a:pPr>
            <a:r>
              <a:rPr lang="zh-CN" altLang="en-US" dirty="0" smtClean="0">
                <a:sym typeface="+mn-ea"/>
              </a:rPr>
              <a:t>1、用户向浏览器提供要访问的域名；</a:t>
            </a:r>
            <a:endParaRPr lang="zh-CN" altLang="en-US" dirty="0" smtClean="0"/>
          </a:p>
          <a:p>
            <a:pPr marL="285750" indent="-179705">
              <a:buFont typeface="Arial" panose="020B0604020202020204" pitchFamily="34" charset="0"/>
              <a:buChar char="•"/>
            </a:pPr>
            <a:r>
              <a:rPr lang="zh-CN" altLang="en-US" dirty="0" smtClean="0">
                <a:sym typeface="+mn-ea"/>
              </a:rPr>
              <a:t>2、浏览器调用域名解析库对域名进行解析，由于CDN对域名解析过程进行了调整，所以解析函数库一般得到的是该域名对应的CNAME记录，为了得到实际IP地址，浏览器需要再次对获得的CNAME域名进行解析以得到实际的IP地址；在此过程中，使用的全局负载均衡DNS解析，如根据地理位置信息解析对应的IP地址，使得用户能就近访问。</a:t>
            </a:r>
            <a:endParaRPr lang="zh-CN" altLang="en-US" dirty="0" smtClean="0"/>
          </a:p>
          <a:p>
            <a:pPr marL="285750" indent="-179705">
              <a:buFont typeface="Arial" panose="020B0604020202020204" pitchFamily="34" charset="0"/>
              <a:buChar char="•"/>
            </a:pPr>
            <a:r>
              <a:rPr lang="zh-CN" altLang="en-US" dirty="0" smtClean="0">
                <a:sym typeface="+mn-ea"/>
              </a:rPr>
              <a:t>3、此次解析得到CDN缓存服务器的IP地址，浏览器在得到实际的IP地址以后，向缓存服务器发出访问请求；</a:t>
            </a:r>
            <a:endParaRPr lang="zh-CN" altLang="en-US" dirty="0" smtClean="0"/>
          </a:p>
          <a:p>
            <a:pPr marL="285750" indent="-179705">
              <a:buFont typeface="Arial" panose="020B0604020202020204" pitchFamily="34" charset="0"/>
              <a:buChar char="•"/>
            </a:pPr>
            <a:r>
              <a:rPr lang="zh-CN" altLang="en-US" dirty="0" smtClean="0">
                <a:sym typeface="+mn-ea"/>
              </a:rPr>
              <a:t>4、缓存服务器根据浏览器提供的要访问的域名，通过Cache内部专用DNS解析得到此域名的实际IP地址，再由缓存服务器向此实际IP地址提交访问请求；</a:t>
            </a:r>
            <a:endParaRPr lang="zh-CN" altLang="en-US" dirty="0" smtClean="0"/>
          </a:p>
          <a:p>
            <a:pPr marL="285750" indent="-179705">
              <a:buFont typeface="Arial" panose="020B0604020202020204" pitchFamily="34" charset="0"/>
              <a:buChar char="•"/>
            </a:pPr>
            <a:r>
              <a:rPr lang="zh-CN" altLang="en-US" dirty="0" smtClean="0">
                <a:sym typeface="+mn-ea"/>
              </a:rPr>
              <a:t>5、缓存服务器从实际IP地址得得到内容以后，一方面在本地进行保存，以备以后使用，另一方面把获取的数据返回给客户端，完成数据服务过程；</a:t>
            </a:r>
            <a:endParaRPr lang="zh-CN" altLang="en-US" dirty="0" smtClean="0"/>
          </a:p>
          <a:p>
            <a:pPr marL="285750" indent="-179705">
              <a:buFont typeface="Arial" panose="020B0604020202020204" pitchFamily="34" charset="0"/>
              <a:buChar char="•"/>
            </a:pPr>
            <a:r>
              <a:rPr lang="zh-CN" altLang="en-US" dirty="0" smtClean="0">
                <a:sym typeface="+mn-ea"/>
              </a:rPr>
              <a:t>6、客户端得到由缓存服务器返回的数据以后显示出来并完成整个浏览的数据请求过程。</a:t>
            </a:r>
            <a:endParaRPr lang="zh-CN" altLang="en-US" dirty="0" smtClean="0"/>
          </a:p>
          <a:p>
            <a:endParaRPr lang="zh-CN" altLang="en-US"/>
          </a:p>
          <a:p>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因为我是在一台服务器上做试验，所以用了两个端口80和90进行模拟两台服务器之间的交互。</a:t>
            </a:r>
            <a:endParaRPr lang="zh-CN" altLang="en-US"/>
          </a:p>
          <a:p>
            <a:r>
              <a:rPr lang="zh-CN" altLang="en-US"/>
              <a:t>80端口对接的是普通的域名访问。</a:t>
            </a:r>
            <a:endParaRPr lang="zh-CN" altLang="en-US"/>
          </a:p>
          <a:p>
            <a:r>
              <a:rPr lang="zh-CN" altLang="en-US"/>
              <a:t>90端口负责处理80端口代理过来的资源访问。</a:t>
            </a:r>
            <a:endParaRPr lang="zh-CN" altLang="en-US"/>
          </a:p>
          <a:p>
            <a:r>
              <a:rPr lang="zh-CN" altLang="en-US"/>
              <a:t>相当于90端口是源服务器，80端口是nginx反向缓存代理服务器。</a:t>
            </a:r>
            <a:endParaRPr lang="zh-CN" altLang="en-US"/>
          </a:p>
          <a:p>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这里我设置了图片、css、js静态资源进行缓存。 当用户输入自定义</a:t>
            </a:r>
            <a:r>
              <a:rPr lang="en-US" altLang="zh-CN"/>
              <a:t>httpxxx</a:t>
            </a:r>
            <a:r>
              <a:rPr lang="zh-CN" altLang="en-US"/>
              <a:t>域名时，解析得到ip:port的访问地址。port默认为80。所以页面请求会被当前server截取到，进行请求处理。 当解析到上述文件名结尾的静态资源，会到缓存区获取静态资源。 如果获取到对应资源，则直接返回数据。 如果获取不到，则将请求转发给proxy_pass指向的地址进行处理。</a:t>
            </a:r>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频率控制就可以使用 Redis 来实现，我们将用户的行为理解为一个时间序列，我们要保证在一定的时间内限制单个用户的时间序列的长度，超过了这个长度就禁止用户的行为。它可以是用 Redis 的 Zset 来实现</a:t>
            </a:r>
            <a:endParaRPr lang="zh-CN" altLang="en-US"/>
          </a:p>
          <a:p>
            <a:endParaRPr lang="zh-CN" altLang="en-US"/>
          </a:p>
          <a:p>
            <a:r>
              <a:rPr lang="zh-CN" altLang="en-US"/>
              <a:t>这里我们要再次使用 Zset 数据结构，我们使用 Zset 来保存单个服务列表。多个服务列表就使用多个 Zset 来存储。Zset 的 Value 和 Score 分别存储服务的地址和心跳的时间。服务提供者需要使用心跳来汇报自己的存活，每隔几秒调用一次 Zadd。</a:t>
            </a:r>
            <a:endParaRPr lang="zh-CN" altLang="en-US"/>
          </a:p>
          <a:p>
            <a:r>
              <a:rPr lang="zh-CN" altLang="en-US"/>
              <a:t>服务提供者停止服务时，使用 Zrem 来移除自己</a:t>
            </a:r>
            <a:endParaRPr lang="zh-CN" altLang="en-US"/>
          </a:p>
          <a:p>
            <a:endParaRPr lang="zh-CN" altLang="en-US"/>
          </a:p>
          <a:p>
            <a:r>
              <a:rPr lang="zh-CN" altLang="en-US"/>
              <a:t>Redis 里面维护一个 Set 集合，来一个用户，就 Sadd 一下，最终集合的大小就是我们需要的 UV 数字</a:t>
            </a:r>
            <a:r>
              <a:rPr lang="zh-CN" altLang="en-US"/>
              <a:t>。但是这个空间浪费很严重，仅仅为了一个数字要存储这样一个庞大的集合似乎非常不值当。那该怎么办？</a:t>
            </a:r>
            <a:endParaRPr lang="zh-CN" altLang="en-US"/>
          </a:p>
          <a:p>
            <a:endParaRPr lang="zh-CN" altLang="en-US"/>
          </a:p>
          <a:p>
            <a:r>
              <a:rPr lang="zh-CN" altLang="en-US"/>
              <a:t>这时你就可以使用 Redis 提供的 HyperLogLog 模糊计数功能，它是一种概率计数，有一定的误差，误差大约是 0.81%。但是空间占用很小，其底层是一个位图，它最多只会占用 12K 的存储空间。而且在计数值比较小的时候，位图使用稀疏存储，空间占用就更小了。</a:t>
            </a:r>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缓存过期时间设置不合理 ：由于大量缓存数据设置的过期时间相同，导致在某一时刻缓存大量失效，这样就使大量请求直接打到数据库上。</a:t>
            </a:r>
            <a:endParaRPr lang="zh-CN" altLang="en-US"/>
          </a:p>
          <a:p>
            <a:r>
              <a:rPr lang="zh-CN" altLang="en-US"/>
              <a:t>提供缓存的服务器发生障碍：缓存的服务器出现故障，无法提供缓存服务，那么所有请求就会直接访问数据库。</a:t>
            </a:r>
            <a:endParaRPr lang="zh-CN" altLang="en-US"/>
          </a:p>
          <a:p>
            <a:r>
              <a:rPr lang="zh-CN" altLang="en-US"/>
              <a:t>缓存数据的热点分布不均：由于是大量缓存直击数据库，所以可能是热点数据分布不均匀，都集中到某个缓存节点上，当这些节点发生故障或者数据失效的时候，会导致请求直接打到数据库。</a:t>
            </a:r>
            <a:endParaRPr lang="zh-CN" altLang="en-US"/>
          </a:p>
          <a:p>
            <a:endParaRPr lang="zh-CN" altLang="en-US"/>
          </a:p>
          <a:p>
            <a:r>
              <a:rPr lang="zh-CN" altLang="en-US"/>
              <a:t>1.缓存空对象: 对于查询结果为 nul 或不存在的数据，也可以将它们以特殊值(如"NULL"、特定标识符)进行缓存，并设置较短的过期时间。这样，短时间内相同的查询请求就可以直接从缓存中获得响应，避免了对数据库的直接查询。</a:t>
            </a:r>
            <a:endParaRPr lang="zh-CN" altLang="en-US"/>
          </a:p>
          <a:p>
            <a:r>
              <a:rPr lang="zh-CN" altLang="en-US"/>
              <a:t>2. 布隆过滤器(Bloom Filter): 在请求到达缓存之前，先通过布降过滤器判断数据可能存在还是一定不存在。对于确定不存在的数据，可以直接返回;可能存在则继续査询缓存和数据库。布隆过滤器是一种空间效率极高的概率型数据结构，它会给出“可能存在“或“肯定不存在”的答案。</a:t>
            </a:r>
            <a:endParaRPr lang="zh-CN" altLang="en-US"/>
          </a:p>
          <a:p>
            <a:r>
              <a:rPr lang="zh-CN" altLang="en-US"/>
              <a:t>3. 开启限流功能：当发现大量连接未命中的请求时，可以采用限流策略限制同一时间段内向数据库发送的查询请求数量，减轻数据库压力。</a:t>
            </a:r>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比如List、Map、Tree，一搜不就出来了吗，比如map.get(),我们假设一个元素1个字节的字段，10亿的数据大概需要 900G 的内存空间，这个对于普通的服务器来说是承受不了的，当然面试官也不希望听到你这个答案，因为太笨了吧，我们肯定是要用一种好的方法，巧妙的方法来解决，这里引入一种节省空间的数据结构，位图，他是一个有序的数组，只有两个值，0 和 1。0代表不存在，1代表存在。</a:t>
            </a:r>
            <a:endParaRPr lang="zh-CN" altLang="en-US"/>
          </a:p>
          <a:p>
            <a:endParaRPr lang="zh-CN" altLang="en-US"/>
          </a:p>
          <a:p>
            <a:r>
              <a:rPr lang="zh-CN" altLang="en-US"/>
              <a:t>在我们还需要一个映射关系，你总得知道某个元素在哪个位置上吧，然后在去看这个位置上是0还是1，怎么解决这个问题呢，那就要用到哈希函数，用哈希函数有两个好处，第一是哈希函数无论输入值的长度是多少，得到的输出值长度是固定的，第二是他的分布是均匀的，如果全挤的一块去那还怎么区分，比如MD5、SHA-1这些就是常见的哈希算法。</a:t>
            </a:r>
            <a:endParaRPr lang="zh-CN" altLang="en-US"/>
          </a:p>
          <a:p>
            <a:r>
              <a:rPr lang="zh-CN" altLang="en-US"/>
              <a:t>我们通过哈希函数计算以后就可以到相应的位置去找是否存在了，我们看红色的线，24和147经过哈希函数得到的哈希值是一样的，我们把这种情况叫做哈希冲突或者哈希碰撞。哈希碰撞是不可避免的，我们能做的就是降低哈希碰撞的概率，第一种是可以扩大维数组的长度或者说位图容量，因为我们的函数是分布均匀的，所以位图容量越大，在同一个位置发生哈希碰撞的概率就越小。但是越大的位图容量，意味着越多的内存消耗，所以我们想想能不能通过其他的方式来解决，第二种方式就是经过多几个哈希函数的计算，你想啊，24和147现在经过一次计算就碰撞了，那我经过5次，10次，100次计算还能碰撞的话那真的是缘分了，你们可以在一起了，但也不是越多次哈希函数计算越好，因为这样很快就会填满位图，而且计算也是需要消耗时间，所以我们需要在时间和空间上寻求一个平衡。</a:t>
            </a:r>
            <a:endParaRPr lang="zh-CN" altLang="en-US"/>
          </a:p>
          <a:p>
            <a:endParaRPr lang="zh-CN" altLang="en-US"/>
          </a:p>
          <a:p>
            <a:r>
              <a:rPr lang="zh-CN" altLang="en-US"/>
              <a:t>大家来看下这个图，我们看集合里面3个元素，现在我们要存了，比如说a，经过f1(a)，f2(a)，f3(a)经过三个哈希函数的计算，在相应的位置上存入1，元素b，c也是通过这三个函数计算放入相应的位置。当取的时候，元素a通过f1(a)函数计算，发现这个位置上是1，没问题，第二个位置也是1，第三个位置上也是 1，这时候我们说这个a在布隆过滤器中是存在的，没毛病，同理我们看下面的这个d，通过三次计算发现得到的结果也都是1，那么我们能说d在布隆过滤器中是存在的吗，显然是不行的，我们仔细看d得到的三个1其实是f1(a)，f1(b)，f2(c)存进去的，并不是d自己存进去的，这个还是哈希碰撞导致的，我们把这种本来不存在布隆过滤器中的元素误判为存在的情况叫做假阳性（False Positive Probability，FPP）。</a:t>
            </a:r>
            <a:endParaRPr lang="zh-CN" altLang="en-US"/>
          </a:p>
          <a:p>
            <a:r>
              <a:rPr lang="zh-CN" altLang="en-US"/>
              <a:t>我们再来看另一个元素，e 元素。我们要判断它在容器里面是否存在，一样地要用这三个函数去计算。第一个位置是 1，第二个位置是 1，第三个位置是 0。那么e元素能不能判断是否在布隆过滤器中？答案是肯定的，e一定不存在。你想啊，如果e存在的话，他存进去的时候这三个位置都置为1，现在查出来有一个位置是0，证明他没存进去啊。。通过上面这张图加说明，我们得出两个重要的结论</a:t>
            </a:r>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en-US" smtClean="0">
                <a:latin typeface="Arial" panose="020B0604020202020204" pitchFamily="34" charset="0"/>
              </a:rPr>
              <a:t>Notes view: </a:t>
            </a:r>
            <a:fld id="{128CEAFE-FA94-43E5-B0FF-D47E1CCDD1B4}" type="slidenum">
              <a:rPr lang="en-US" smtClean="0">
                <a:latin typeface="Arial" panose="020B0604020202020204" pitchFamily="34" charset="0"/>
              </a:rPr>
            </a:fld>
            <a:endParaRPr lang="en-US">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其中 maxTotal 和业务线程有关，当业务线程想要获取对象时，会首先检测是否有空闲的对象。</a:t>
            </a:r>
            <a:endParaRPr lang="zh-CN" altLang="en-US"/>
          </a:p>
          <a:p>
            <a:r>
              <a:rPr lang="zh-CN" altLang="en-US"/>
              <a:t>如果有，则返回一个；否则进入创建逻辑。此时，如果池中个数已经达到了最大值，就会创建失败，返回空对象。</a:t>
            </a:r>
            <a:endParaRPr lang="zh-CN" altLang="en-US"/>
          </a:p>
          <a:p>
            <a:r>
              <a:rPr lang="zh-CN" altLang="en-US"/>
              <a:t>对象在获取的时候，有一个非常重要的参数，那就是最大等待时间（maxWaitMillis），这个参数对应用方的性能影响是比较大的。该参数默认为 -1，表示永不超时，直到有对象空闲。</a:t>
            </a:r>
            <a:endParaRPr lang="zh-CN" altLang="en-US"/>
          </a:p>
          <a:p>
            <a:r>
              <a:rPr lang="zh-CN" altLang="en-US"/>
              <a:t>如果对象创建非常缓慢或者使用非常繁忙，业务线程会持续阻塞 （blockWhenExhausted 默认为 true），进而导致正常服务也不能运行。</a:t>
            </a:r>
            <a:endParaRPr lang="zh-CN" altLang="en-US"/>
          </a:p>
          <a:p>
            <a:endParaRPr lang="zh-CN" altLang="en-US"/>
          </a:p>
          <a:p>
            <a:r>
              <a:rPr lang="zh-CN" altLang="en-US"/>
              <a:t>https://blog.csdn.net/likun557/article/details/134432363</a:t>
            </a:r>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noProof="0" dirty="0">
                <a:ln>
                  <a:noFill/>
                </a:ln>
                <a:solidFill>
                  <a:prstClr val="black"/>
                </a:solidFill>
                <a:effectLst/>
                <a:uLnTx/>
                <a:uFillTx/>
                <a:latin typeface="华文楷体" panose="02010600040101010101" pitchFamily="2" charset="-122"/>
                <a:ea typeface="华文楷体" panose="02010600040101010101" pitchFamily="2" charset="-122"/>
                <a:sym typeface="+mn-ea"/>
              </a:rPr>
              <a:t>系统复杂度陡增，且刚开始</a:t>
            </a:r>
            <a:endParaRPr lang="zh-CN" noProof="0" dirty="0">
              <a:ln>
                <a:noFill/>
              </a:ln>
              <a:solidFill>
                <a:prstClr val="black"/>
              </a:solidFill>
              <a:effectLst/>
              <a:uLnTx/>
              <a:uFillTx/>
              <a:latin typeface="华文楷体" panose="02010600040101010101" pitchFamily="2" charset="-122"/>
              <a:ea typeface="华文楷体" panose="02010600040101010101" pitchFamily="2" charset="-122"/>
              <a:sym typeface="+mn-ea"/>
            </a:endParaRPr>
          </a:p>
          <a:p>
            <a:r>
              <a:rPr lang="zh-CN" noProof="0" dirty="0">
                <a:ln>
                  <a:noFill/>
                </a:ln>
                <a:solidFill>
                  <a:prstClr val="black"/>
                </a:solidFill>
                <a:effectLst/>
                <a:uLnTx/>
                <a:uFillTx/>
                <a:latin typeface="华文楷体" panose="02010600040101010101" pitchFamily="2" charset="-122"/>
                <a:ea typeface="华文楷体" panose="02010600040101010101" pitchFamily="2" charset="-122"/>
                <a:sym typeface="+mn-ea"/>
              </a:rPr>
              <a:t>集中式与分布式系统并存，大型机与X86服务器、虚拟机、容器共存• 业务系统规模庞大，子系统众多；系统/微服务间关系错综复杂</a:t>
            </a:r>
            <a:endParaRPr lang="zh-CN" noProof="0" dirty="0">
              <a:ln>
                <a:noFill/>
              </a:ln>
              <a:solidFill>
                <a:prstClr val="black"/>
              </a:solidFill>
              <a:effectLst/>
              <a:uLnTx/>
              <a:uFillTx/>
              <a:latin typeface="华文楷体" panose="02010600040101010101" pitchFamily="2" charset="-122"/>
              <a:ea typeface="华文楷体" panose="02010600040101010101" pitchFamily="2" charset="-122"/>
              <a:sym typeface="+mn-ea"/>
            </a:endParaRPr>
          </a:p>
          <a:p>
            <a:r>
              <a:rPr lang="zh-CN" noProof="0" dirty="0">
                <a:ln>
                  <a:noFill/>
                </a:ln>
                <a:solidFill>
                  <a:prstClr val="black"/>
                </a:solidFill>
                <a:effectLst/>
                <a:uLnTx/>
                <a:uFillTx/>
                <a:latin typeface="华文楷体" panose="02010600040101010101" pitchFamily="2" charset="-122"/>
                <a:ea typeface="华文楷体" panose="02010600040101010101" pitchFamily="2" charset="-122"/>
                <a:sym typeface="+mn-ea"/>
              </a:rPr>
              <a:t>服务链路百倍增长，且无尽头</a:t>
            </a:r>
            <a:endParaRPr lang="zh-CN" noProof="0" dirty="0">
              <a:ln>
                <a:noFill/>
              </a:ln>
              <a:solidFill>
                <a:prstClr val="black"/>
              </a:solidFill>
              <a:effectLst/>
              <a:uLnTx/>
              <a:uFillTx/>
              <a:latin typeface="华文楷体" panose="02010600040101010101" pitchFamily="2" charset="-122"/>
              <a:ea typeface="华文楷体" panose="02010600040101010101" pitchFamily="2" charset="-122"/>
              <a:sym typeface="+mn-ea"/>
            </a:endParaRPr>
          </a:p>
          <a:p>
            <a:r>
              <a:rPr lang="zh-CN" noProof="0" dirty="0">
                <a:ln>
                  <a:noFill/>
                </a:ln>
                <a:solidFill>
                  <a:prstClr val="black"/>
                </a:solidFill>
                <a:effectLst/>
                <a:uLnTx/>
                <a:uFillTx/>
                <a:latin typeface="华文楷体" panose="02010600040101010101" pitchFamily="2" charset="-122"/>
                <a:ea typeface="华文楷体" panose="02010600040101010101" pitchFamily="2" charset="-122"/>
                <a:sym typeface="+mn-ea"/>
              </a:rPr>
              <a:t>分布式事务多、一致性、幂等性难度大• 微服务架构与分布式部署使得服务链路成百倍增长，故障点成百倍增长</a:t>
            </a:r>
            <a:endParaRPr lang="zh-CN" noProof="0" dirty="0">
              <a:ln>
                <a:noFill/>
              </a:ln>
              <a:solidFill>
                <a:prstClr val="black"/>
              </a:solidFill>
              <a:effectLst/>
              <a:uLnTx/>
              <a:uFillTx/>
              <a:latin typeface="华文楷体" panose="02010600040101010101" pitchFamily="2" charset="-122"/>
              <a:ea typeface="华文楷体" panose="02010600040101010101" pitchFamily="2" charset="-122"/>
              <a:sym typeface="+mn-ea"/>
            </a:endParaRPr>
          </a:p>
          <a:p>
            <a:r>
              <a:rPr lang="zh-CN" altLang="en-US" noProof="0" dirty="0">
                <a:ln>
                  <a:noFill/>
                </a:ln>
                <a:solidFill>
                  <a:prstClr val="black"/>
                </a:solidFill>
                <a:effectLst/>
                <a:uLnTx/>
                <a:uFillTx/>
                <a:latin typeface="华文楷体" panose="02010600040101010101" pitchFamily="2" charset="-122"/>
                <a:ea typeface="华文楷体" panose="02010600040101010101" pitchFamily="2" charset="-122"/>
                <a:sym typeface="+mn-ea"/>
              </a:rPr>
              <a:t>故障频发难以定位</a:t>
            </a:r>
            <a:endParaRPr lang="zh-CN" altLang="en-US" noProof="0" dirty="0">
              <a:ln>
                <a:noFill/>
              </a:ln>
              <a:solidFill>
                <a:prstClr val="black"/>
              </a:solidFill>
              <a:effectLst/>
              <a:uLnTx/>
              <a:uFillTx/>
              <a:latin typeface="华文楷体" panose="02010600040101010101" pitchFamily="2" charset="-122"/>
              <a:ea typeface="华文楷体" panose="02010600040101010101" pitchFamily="2" charset="-122"/>
              <a:sym typeface="+mn-ea"/>
            </a:endParaRPr>
          </a:p>
          <a:p>
            <a:r>
              <a:rPr lang="zh-CN" altLang="en-US"/>
              <a:t>技术栈加深，多层架构运维复杂度增大，各子系统间存在差异• 传统灾备边界不能覆盖云原生环境，敏态业务灾备能力不足• 单点故障、网络异常等系统可靠性方面的异常问题增加，问题定位、分析困难</a:t>
            </a:r>
            <a:endParaRPr lang="zh-CN" altLang="en-US"/>
          </a:p>
          <a:p>
            <a:endParaRPr lang="zh-CN" altLang="en-US"/>
          </a:p>
          <a:p>
            <a:r>
              <a:rPr lang="zh-CN" altLang="en-US"/>
              <a:t>架构验证：发现不符合期望的问题</a:t>
            </a:r>
            <a:endParaRPr lang="zh-CN" altLang="en-US"/>
          </a:p>
          <a:p>
            <a:r>
              <a:rPr lang="zh-CN" altLang="en-US"/>
              <a:t>风险发现：降低故障发生概率，验证弹性扩缩容能力混沌价值</a:t>
            </a:r>
            <a:endParaRPr lang="zh-CN" altLang="en-US"/>
          </a:p>
          <a:p>
            <a:r>
              <a:rPr lang="zh-CN" altLang="en-US"/>
              <a:t>场景构建：提供分层故障模拟手段，模拟故障场景，降低可用性、可靠性风险</a:t>
            </a:r>
            <a:endParaRPr lang="zh-CN" altLang="en-US"/>
          </a:p>
          <a:p>
            <a:r>
              <a:rPr lang="zh-CN" altLang="en-US"/>
              <a:t>级联验证：从应用层出发，探索级联故障下对业务的影响</a:t>
            </a:r>
            <a:endParaRPr lang="zh-CN" altLang="en-US"/>
          </a:p>
          <a:p>
            <a:endParaRPr lang="zh-CN" altLang="en-US"/>
          </a:p>
          <a:p>
            <a:endParaRPr lang="zh-CN" altLang="en-US"/>
          </a:p>
          <a:p>
            <a:r>
              <a:rPr lang="zh-CN" altLang="en-US"/>
              <a:t>告警验证：验证监控告警覆盖度、失效性</a:t>
            </a:r>
            <a:endParaRPr lang="zh-CN" altLang="en-US"/>
          </a:p>
          <a:p>
            <a:r>
              <a:rPr lang="zh-CN" altLang="en-US"/>
              <a:t>应急验证：验证应急预案的有效性，提升应急效率混沌价值</a:t>
            </a:r>
            <a:endParaRPr lang="zh-CN" altLang="en-US"/>
          </a:p>
          <a:p>
            <a:r>
              <a:rPr lang="zh-CN" altLang="en-US"/>
              <a:t>灾备演练：验证在故障情况下的灾备切换能力</a:t>
            </a:r>
            <a:endParaRPr lang="zh-CN" altLang="en-US"/>
          </a:p>
          <a:p>
            <a:r>
              <a:rPr lang="zh-CN" altLang="en-US"/>
              <a:t>故障收敛：复现生产故障进行验证，有效降低故障发生率</a:t>
            </a:r>
            <a:endParaRPr lang="zh-CN" altLang="en-US"/>
          </a:p>
          <a:p>
            <a:r>
              <a:rPr lang="zh-CN" altLang="en-US"/>
              <a:t>一体化能力验证：以故障为中心，做故障预防、预测发现、应急定位、恢复等运维一体化建设</a:t>
            </a:r>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 混沌工程实验可能会引发真实生产故障，所以在执行时需要确保影响范围最小化且可控</a:t>
            </a:r>
            <a:endParaRPr lang="zh-CN" altLang="en-US"/>
          </a:p>
          <a:p>
            <a:endParaRPr lang="zh-CN" altLang="en-US"/>
          </a:p>
          <a:p>
            <a:r>
              <a:rPr lang="zh-CN" altLang="en-US"/>
              <a:t>关注 ，可测量输出而不是系统内部属性</a:t>
            </a:r>
            <a:endParaRPr lang="zh-CN" altLang="en-US"/>
          </a:p>
          <a:p>
            <a:r>
              <a:rPr lang="zh-CN" altLang="en-US"/>
              <a:t>• 建立一个围绕稳定状态行为的假说</a:t>
            </a:r>
            <a:endParaRPr lang="zh-CN" altLang="en-US"/>
          </a:p>
          <a:p>
            <a:r>
              <a:rPr lang="zh-CN" altLang="en-US"/>
              <a:t>• 短时间内的度量结果，代表了系统的稳定状态</a:t>
            </a:r>
            <a:endParaRPr lang="zh-CN" altLang="en-US"/>
          </a:p>
          <a:p>
            <a:r>
              <a:rPr lang="zh-CN" altLang="en-US"/>
              <a:t>• 验证系统 ，是否工作而不是如何工作</a:t>
            </a:r>
            <a:endParaRPr lang="zh-CN" altLang="en-US"/>
          </a:p>
          <a:p>
            <a:endParaRPr lang="zh-CN" altLang="en-US"/>
          </a:p>
          <a:p>
            <a:r>
              <a:rPr lang="zh-CN" altLang="en-US"/>
              <a:t>通过潜在影响或预估频率确定事件的优先级</a:t>
            </a:r>
            <a:endParaRPr lang="zh-CN" altLang="en-US"/>
          </a:p>
          <a:p>
            <a:r>
              <a:rPr lang="zh-CN" altLang="en-US"/>
              <a:t>• 任何能够破坏稳定的事件都是混沌实验的一个潜在变量</a:t>
            </a:r>
            <a:endParaRPr lang="zh-CN" altLang="en-US"/>
          </a:p>
          <a:p>
            <a:endParaRPr lang="zh-CN" altLang="en-US"/>
          </a:p>
          <a:p>
            <a:r>
              <a:rPr lang="zh-CN" altLang="en-US"/>
              <a:t>系统的行为会根据环境和流量模式有所不同</a:t>
            </a:r>
            <a:endParaRPr lang="zh-CN" altLang="en-US"/>
          </a:p>
          <a:p>
            <a:r>
              <a:rPr lang="zh-CN" altLang="en-US"/>
              <a:t>• 为了保证系统执行方式与当前部署系统的相关性，混沌工程强烈推荐在生产环境 中进行实验</a:t>
            </a:r>
            <a:endParaRPr lang="zh-CN" altLang="en-US"/>
          </a:p>
          <a:p>
            <a:endParaRPr lang="zh-CN" altLang="en-US"/>
          </a:p>
          <a:p>
            <a:r>
              <a:rPr lang="zh-CN" altLang="en-US"/>
              <a:t>手动不可持续，需要把实验自动化并持续运行</a:t>
            </a:r>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09FE43-54E4-4532-AB4E-D7044BDB635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en-US" smtClean="0">
                <a:latin typeface="Arial" panose="020B0604020202020204" pitchFamily="34" charset="0"/>
              </a:rPr>
              <a:t>Notes view: </a:t>
            </a:r>
            <a:fld id="{128CEAFE-FA94-43E5-B0FF-D47E1CCDD1B4}" type="slidenum">
              <a:rPr lang="en-US" smtClean="0">
                <a:latin typeface="Arial" panose="020B0604020202020204" pitchFamily="34" charset="0"/>
              </a:rPr>
            </a:fld>
            <a:endParaRPr lang="en-US">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未来微服务会沿着易用、标准化、语言无关、可扩展、可持续架构演进；微服务框架解决易用性和多语言问题，控制面解决标准化和可扩展问题，可持续架构是从小到大可以持续演进，而不是第一天就搞一个巨复杂架构。小的时候可以</a:t>
            </a:r>
            <a:r>
              <a:rPr lang="en-US" altLang="zh-CN"/>
              <a:t>ARK</a:t>
            </a:r>
            <a:r>
              <a:rPr lang="zh-CN" altLang="en-US"/>
              <a:t>快速开始，遇到安全问题上云原生网关 Higress，遇到稳定性问题上服务治理，遇到一致性问题引入 Seata（启动贡献 Apache 社区），一步步持续生长。</a:t>
            </a:r>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t>Istio 体系主要解决流量治理问题，抽象度高但是复杂，然而对于微服务，我们更多需要的是服务治理，因此我们会通过 OpenSerGo 来推动服务治理的规范和标准制定，简化服务治理使用门槛。</a:t>
            </a:r>
          </a:p>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t>如果我们真的想像用水电一样使用云服务，未来 Serverless 一定是关键方向，让用户能够聚焦业务开发，让云逐渐带大家走到自动挡，自动驾驶时代</a:t>
            </a:r>
            <a:r>
              <a:rPr lang="zh-CN" altLang="en-US"/>
              <a:t>，</a:t>
            </a:r>
            <a:r>
              <a:t>进一步释放云计算红利。</a:t>
            </a:r>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en-US" smtClean="0">
                <a:latin typeface="Arial" panose="020B0604020202020204" pitchFamily="34" charset="0"/>
              </a:rPr>
              <a:t>Notes view: </a:t>
            </a:r>
            <a:fld id="{128CEAFE-FA94-43E5-B0FF-D47E1CCDD1B4}" type="slidenum">
              <a:rPr lang="en-US" smtClean="0">
                <a:latin typeface="Arial" panose="020B0604020202020204" pitchFamily="34" charset="0"/>
              </a:rPr>
            </a:fld>
            <a:endParaRPr 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纵向扩展</a:t>
            </a:r>
            <a:endParaRPr lang="zh-CN" altLang="en-US"/>
          </a:p>
          <a:p>
            <a:r>
              <a:rPr lang="zh-CN" altLang="en-US"/>
              <a:t>1.提升单机的硬件性能</a:t>
            </a:r>
            <a:r>
              <a:rPr lang="en-US" altLang="zh-CN"/>
              <a:t>  </a:t>
            </a:r>
            <a:endParaRPr lang="en-US" altLang="zh-CN"/>
          </a:p>
          <a:p>
            <a:r>
              <a:rPr lang="zh-CN" altLang="en-US"/>
              <a:t>2.提升单机的软件性能</a:t>
            </a:r>
            <a:endParaRPr lang="zh-CN" altLang="en-US"/>
          </a:p>
          <a:p>
            <a:r>
              <a:rPr lang="zh-CN" altLang="en-US"/>
              <a:t>用缓存减少IO次数</a:t>
            </a:r>
            <a:endParaRPr lang="zh-CN" altLang="en-US"/>
          </a:p>
          <a:p>
            <a:r>
              <a:rPr lang="zh-CN" altLang="en-US"/>
              <a:t>用并发或者异步的方式增加吞吐量</a:t>
            </a:r>
            <a:endParaRPr lang="zh-CN" altLang="en-US"/>
          </a:p>
          <a:p>
            <a:endParaRPr lang="zh-CN" altLang="en-US"/>
          </a:p>
          <a:p>
            <a:r>
              <a:rPr lang="zh-CN" altLang="en-US"/>
              <a:t>横向扩展（集群）</a:t>
            </a:r>
            <a:endParaRPr lang="zh-CN" altLang="en-US"/>
          </a:p>
          <a:p>
            <a:r>
              <a:rPr lang="zh-CN" altLang="en-US"/>
              <a:t>1.做好分层架构</a:t>
            </a:r>
            <a:endParaRPr lang="zh-CN" altLang="en-US"/>
          </a:p>
          <a:p>
            <a:r>
              <a:rPr lang="zh-CN" altLang="en-US"/>
              <a:t>通过分层处理可以简化复杂问题，更容易做到横向扩展</a:t>
            </a:r>
            <a:endParaRPr lang="zh-CN" altLang="en-US"/>
          </a:p>
          <a:p>
            <a:r>
              <a:rPr lang="zh-CN" altLang="en-US"/>
              <a:t>常见的分层架构，当然真实的高并发系统架构会在此基础上进一步完善。</a:t>
            </a:r>
            <a:endParaRPr lang="zh-CN" altLang="en-US"/>
          </a:p>
          <a:p>
            <a:r>
              <a:rPr lang="zh-CN" altLang="en-US"/>
              <a:t>比如会做动静分离并引入CDN，反向代理层可以是LVS+Nginx，Web层可以是统一的API网关，</a:t>
            </a:r>
            <a:endParaRPr lang="zh-CN" altLang="en-US"/>
          </a:p>
          <a:p>
            <a:r>
              <a:rPr lang="zh-CN" altLang="en-US"/>
              <a:t>业务服务层可进一步按垂直业务做微服务化，存储层可以是各种异构数据库</a:t>
            </a:r>
            <a:endParaRPr lang="zh-CN" altLang="en-US"/>
          </a:p>
          <a:p>
            <a:endParaRPr lang="zh-CN" altLang="en-US"/>
          </a:p>
          <a:p>
            <a:r>
              <a:rPr lang="zh-CN" altLang="en-US"/>
              <a:t>2.各层进行水平扩展</a:t>
            </a:r>
            <a:endParaRPr lang="zh-CN" altLang="en-US"/>
          </a:p>
          <a:p>
            <a:r>
              <a:rPr lang="en-US" altLang="zh-CN"/>
              <a:t>· </a:t>
            </a:r>
            <a:r>
              <a:rPr lang="zh-CN" altLang="en-US"/>
              <a:t>无状态水平扩容</a:t>
            </a:r>
            <a:r>
              <a:rPr lang="en-US" altLang="zh-CN"/>
              <a:t>: </a:t>
            </a:r>
            <a:r>
              <a:rPr lang="zh-CN" altLang="en-US"/>
              <a:t>业务集群，通常能设计成无状态</a:t>
            </a:r>
            <a:endParaRPr lang="zh-CN" altLang="en-US"/>
          </a:p>
          <a:p>
            <a:r>
              <a:rPr lang="en-US" altLang="zh-CN"/>
              <a:t>·</a:t>
            </a:r>
            <a:r>
              <a:rPr lang="zh-CN" altLang="en-US"/>
              <a:t>有状态做分片路由：数据库和缓存，设计分区键做好存储分片</a:t>
            </a:r>
            <a:r>
              <a:rPr lang="en-US" altLang="zh-CN"/>
              <a:t> </a:t>
            </a:r>
            <a:r>
              <a:rPr lang="zh-CN" altLang="en-US"/>
              <a:t>：主从同步、读写分离</a:t>
            </a:r>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拒绝范围蔓延和镀金。</a:t>
            </a:r>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en-US" smtClean="0">
                <a:latin typeface="Arial" panose="020B0604020202020204" pitchFamily="34" charset="0"/>
              </a:rPr>
              <a:t>Notes view: </a:t>
            </a:r>
            <a:fld id="{128CEAFE-FA94-43E5-B0FF-D47E1CCDD1B4}" type="slidenum">
              <a:rPr lang="en-US" smtClean="0">
                <a:latin typeface="Arial" panose="020B0604020202020204" pitchFamily="34" charset="0"/>
              </a:rPr>
            </a:fld>
            <a:endParaRPr 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tags" Target="../tags/tag7.xml"/><Relationship Id="rId4" Type="http://schemas.openxmlformats.org/officeDocument/2006/relationships/image" Target="../media/image9.emf"/><Relationship Id="rId3" Type="http://schemas.openxmlformats.org/officeDocument/2006/relationships/oleObject" Target="../embeddings/oleObject4.bin"/><Relationship Id="rId2" Type="http://schemas.openxmlformats.org/officeDocument/2006/relationships/tags" Target="../tags/tag6.xm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tags" Target="../tags/tag9.xml"/><Relationship Id="rId4" Type="http://schemas.openxmlformats.org/officeDocument/2006/relationships/image" Target="../media/image7.emf"/><Relationship Id="rId3" Type="http://schemas.openxmlformats.org/officeDocument/2006/relationships/oleObject" Target="../embeddings/oleObject5.bin"/><Relationship Id="rId2" Type="http://schemas.openxmlformats.org/officeDocument/2006/relationships/tags" Target="../tags/tag8.xm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tags" Target="../tags/tag11.xml"/><Relationship Id="rId4" Type="http://schemas.openxmlformats.org/officeDocument/2006/relationships/image" Target="../media/image9.emf"/><Relationship Id="rId3" Type="http://schemas.openxmlformats.org/officeDocument/2006/relationships/oleObject" Target="../embeddings/oleObject6.bin"/><Relationship Id="rId2" Type="http://schemas.openxmlformats.org/officeDocument/2006/relationships/tags" Target="../tags/tag10.xm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tags" Target="../tags/tag2.xml"/><Relationship Id="rId4" Type="http://schemas.openxmlformats.org/officeDocument/2006/relationships/image" Target="../media/image7.emf"/><Relationship Id="rId3"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4" name="Picture Placeholder 13"/>
          <p:cNvSpPr>
            <a:spLocks noGrp="1"/>
          </p:cNvSpPr>
          <p:nvPr>
            <p:ph type="pic" sz="quarter" idx="10" hasCustomPrompt="1"/>
          </p:nvPr>
        </p:nvSpPr>
        <p:spPr>
          <a:xfrm>
            <a:off x="-22225" y="1366838"/>
            <a:ext cx="8843963" cy="3238500"/>
          </a:xfrm>
          <a:solidFill>
            <a:schemeClr val="bg2">
              <a:lumMod val="90000"/>
            </a:schemeClr>
          </a:solidFill>
          <a:ln>
            <a:noFill/>
          </a:ln>
        </p:spPr>
        <p:txBody>
          <a:bodyPr>
            <a:normAutofit/>
          </a:bodyPr>
          <a:lstStyle>
            <a:lvl1pPr marL="0" indent="0">
              <a:buFontTx/>
              <a:buNone/>
              <a:defRPr sz="1600"/>
            </a:lvl1pPr>
          </a:lstStyle>
          <a:p>
            <a:r>
              <a:rPr lang="en-US" dirty="0"/>
              <a:t>Insert picture</a:t>
            </a:r>
            <a:endParaRPr lang="en-US" dirty="0"/>
          </a:p>
        </p:txBody>
      </p:sp>
      <p:sp>
        <p:nvSpPr>
          <p:cNvPr id="2" name="Title 1"/>
          <p:cNvSpPr>
            <a:spLocks noGrp="1"/>
          </p:cNvSpPr>
          <p:nvPr>
            <p:ph type="ctrTitle"/>
          </p:nvPr>
        </p:nvSpPr>
        <p:spPr>
          <a:xfrm>
            <a:off x="609976" y="1782624"/>
            <a:ext cx="7772400" cy="1132026"/>
          </a:xfrm>
        </p:spPr>
        <p:txBody>
          <a:bodyPr anchor="t">
            <a:normAutofit/>
          </a:bodyPr>
          <a:lstStyle>
            <a:lvl1pPr algn="l">
              <a:defRPr sz="3200" b="0" i="0">
                <a:latin typeface="Myriad Pro" panose="020B0503030403020204"/>
                <a:cs typeface="Myriad Pro" panose="020B0503030403020204"/>
              </a:defRPr>
            </a:lvl1pPr>
          </a:lstStyle>
          <a:p>
            <a:r>
              <a:rPr lang="en-US" dirty="0"/>
              <a:t>Click to edit Master title style</a:t>
            </a:r>
            <a:endParaRPr lang="en-US" dirty="0"/>
          </a:p>
        </p:txBody>
      </p:sp>
      <p:sp>
        <p:nvSpPr>
          <p:cNvPr id="3" name="Subtitle 2"/>
          <p:cNvSpPr>
            <a:spLocks noGrp="1"/>
          </p:cNvSpPr>
          <p:nvPr>
            <p:ph type="subTitle" idx="1"/>
          </p:nvPr>
        </p:nvSpPr>
        <p:spPr>
          <a:xfrm>
            <a:off x="607251" y="2914650"/>
            <a:ext cx="6400800" cy="1314450"/>
          </a:xfrm>
        </p:spPr>
        <p:txBody>
          <a:bodyPr>
            <a:normAutofit/>
          </a:bodyPr>
          <a:lstStyle>
            <a:lvl1pPr marL="0" indent="0" algn="l">
              <a:buNone/>
              <a:defRPr sz="1200" b="0" i="0">
                <a:solidFill>
                  <a:schemeClr val="tx1"/>
                </a:solidFill>
                <a:latin typeface="Myriad Pro" panose="020B0503030403020204"/>
                <a:cs typeface="Myriad Pro" panose="020B0503030403020204"/>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US" dirty="0"/>
          </a:p>
        </p:txBody>
      </p:sp>
      <p:sp>
        <p:nvSpPr>
          <p:cNvPr id="9" name="Rectangle 8"/>
          <p:cNvSpPr/>
          <p:nvPr userDrawn="1"/>
        </p:nvSpPr>
        <p:spPr>
          <a:xfrm>
            <a:off x="-21898" y="4605440"/>
            <a:ext cx="8843513" cy="36000"/>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rtl="0"/>
            <a:endParaRPr lang="en-US" kern="1200">
              <a:solidFill>
                <a:prstClr val="white"/>
              </a:solidFill>
              <a:latin typeface="Arial" panose="020B0604020202020204"/>
              <a:ea typeface="+mn-ea"/>
              <a:cs typeface="+mn-cs"/>
            </a:endParaRPr>
          </a:p>
        </p:txBody>
      </p:sp>
      <p:sp>
        <p:nvSpPr>
          <p:cNvPr id="16" name="灯片编号占位符 14"/>
          <p:cNvSpPr>
            <a:spLocks noGrp="1"/>
          </p:cNvSpPr>
          <p:nvPr>
            <p:ph type="sldNum" sz="quarter" idx="15"/>
          </p:nvPr>
        </p:nvSpPr>
        <p:spPr>
          <a:xfrm>
            <a:off x="96447" y="4778216"/>
            <a:ext cx="348012" cy="273844"/>
          </a:xfrm>
          <a:prstGeom prst="rect">
            <a:avLst/>
          </a:prstGeom>
        </p:spPr>
        <p:txBody>
          <a:bodyPr/>
          <a:lstStyle>
            <a:lvl1pPr>
              <a:defRPr sz="800" b="0">
                <a:solidFill>
                  <a:schemeClr val="bg1">
                    <a:lumMod val="85000"/>
                  </a:schemeClr>
                </a:solidFill>
                <a:latin typeface="+mn-lt"/>
              </a:defRPr>
            </a:lvl1pPr>
          </a:lstStyle>
          <a:p>
            <a:fld id="{EF1D0A16-2D7B-4587-99B5-7DE6A379DA26}" type="slidenum">
              <a:rPr lang="zh-CN" altLang="en-US" smtClean="0">
                <a:ea typeface="黑体" panose="02010600030101010101" charset="-122"/>
              </a:rPr>
            </a:fld>
            <a:endParaRPr 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85F5A21E-C044-4C47-AD72-5F681204420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0EDCF3-59B3-4FAD-94BE-296EC172C50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628650" y="1370013"/>
            <a:ext cx="3867150" cy="3262312"/>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48200" y="1370013"/>
            <a:ext cx="3867150" cy="3262312"/>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5F5A21E-C044-4C47-AD72-5F681204420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50EDCF3-59B3-4FAD-94BE-296EC172C50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30238" y="1879600"/>
            <a:ext cx="3868737" cy="276225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29150" y="1879600"/>
            <a:ext cx="3887788" cy="276225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5F5A21E-C044-4C47-AD72-5F681204420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50EDCF3-59B3-4FAD-94BE-296EC172C50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5F5A21E-C044-4C47-AD72-5F681204420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50EDCF3-59B3-4FAD-94BE-296EC172C50B}"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5F5A21E-C044-4C47-AD72-5F681204420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50EDCF3-59B3-4FAD-94BE-296EC172C50B}"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85F5A21E-C044-4C47-AD72-5F681204420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50EDCF3-59B3-4FAD-94BE-296EC172C50B}"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85F5A21E-C044-4C47-AD72-5F681204420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50EDCF3-59B3-4FAD-94BE-296EC172C50B}"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5F5A21E-C044-4C47-AD72-5F681204420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0EDCF3-59B3-4FAD-94BE-296EC172C50B}"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628650" y="274638"/>
            <a:ext cx="5762625" cy="4357687"/>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5F5A21E-C044-4C47-AD72-5F681204420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0EDCF3-59B3-4FAD-94BE-296EC172C50B}"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showMasterSp="0" userDrawn="1">
  <p:cSld name="0封面">
    <p:bg>
      <p:bgPr>
        <a:solidFill>
          <a:schemeClr val="bg1"/>
        </a:solidFill>
        <a:effectLst/>
      </p:bgPr>
    </p:bg>
    <p:spTree>
      <p:nvGrpSpPr>
        <p:cNvPr id="1" name=""/>
        <p:cNvGrpSpPr/>
        <p:nvPr/>
      </p:nvGrpSpPr>
      <p:grpSpPr>
        <a:xfrm>
          <a:off x="0" y="0"/>
          <a:ext cx="0" cy="0"/>
          <a:chOff x="0" y="0"/>
          <a:chExt cx="0" cy="0"/>
        </a:xfrm>
      </p:grpSpPr>
      <p:sp>
        <p:nvSpPr>
          <p:cNvPr id="24" name="Rectangle 2"/>
          <p:cNvSpPr/>
          <p:nvPr userDrawn="1"/>
        </p:nvSpPr>
        <p:spPr bwMode="auto">
          <a:xfrm flipH="1">
            <a:off x="0" y="2304985"/>
            <a:ext cx="8190401" cy="1696743"/>
          </a:xfrm>
          <a:prstGeom prst="rect">
            <a:avLst/>
          </a:prstGeom>
          <a:noFill/>
          <a:ln>
            <a:noFill/>
          </a:ln>
        </p:spPr>
        <p:txBody>
          <a:bodyPr lIns="0" tIns="0" rIns="0" bIns="0"/>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4" name="对象 3" hidden="1"/>
          <p:cNvGraphicFramePr>
            <a:graphicFrameLocks noChangeAspect="1"/>
          </p:cNvGraphicFramePr>
          <p:nvPr userDrawn="1">
            <p:custDataLst>
              <p:tags r:id="rId2"/>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2050" name="think-cell Slide" r:id="rId3" imgW="12700" imgH="12700" progId="TCLayout.ActiveDocument.1">
                  <p:embed/>
                </p:oleObj>
              </mc:Choice>
              <mc:Fallback>
                <p:oleObj name="think-cell Slide" r:id="rId3" imgW="12700" imgH="12700" progId="TCLayout.ActiveDocument.1">
                  <p:embed/>
                  <p:pic>
                    <p:nvPicPr>
                      <p:cNvPr id="0" name="对象 3" hidden="1"/>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矩形 2" hidden="1"/>
          <p:cNvSpPr/>
          <p:nvPr userDrawn="1">
            <p:custDataLst>
              <p:tags r:id="rId5"/>
            </p:custDataLst>
          </p:nvPr>
        </p:nvSpPr>
        <p:spPr>
          <a:xfrm>
            <a:off x="0" y="0"/>
            <a:ext cx="119063" cy="119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altLang="zh-CN" sz="30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2" name="矩形 11"/>
          <p:cNvSpPr/>
          <p:nvPr userDrawn="1"/>
        </p:nvSpPr>
        <p:spPr>
          <a:xfrm>
            <a:off x="-1" y="4001728"/>
            <a:ext cx="9143999" cy="1141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cxnSp>
        <p:nvCxnSpPr>
          <p:cNvPr id="6" name="直接连接符 5"/>
          <p:cNvCxnSpPr/>
          <p:nvPr userDrawn="1"/>
        </p:nvCxnSpPr>
        <p:spPr>
          <a:xfrm>
            <a:off x="128630" y="771525"/>
            <a:ext cx="886678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灯片编号占位符 5"/>
          <p:cNvSpPr txBox="1"/>
          <p:nvPr userDrawn="1"/>
        </p:nvSpPr>
        <p:spPr>
          <a:xfrm>
            <a:off x="6652259" y="4796909"/>
            <a:ext cx="2182416" cy="154786"/>
          </a:xfrm>
          <a:prstGeom prst="rect">
            <a:avLst/>
          </a:prstGeom>
        </p:spPr>
        <p:txBody>
          <a:bodyPr vert="horz" lIns="68580" tIns="0" rIns="68580" bIns="34290" rtlCol="0" anchor="b" anchorCtr="0"/>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900" b="1" i="0" u="none" strike="noStrike" kern="1200" cap="none" spc="0" normalizeH="0" baseline="0" noProof="0" smtClean="0">
                <a:ln>
                  <a:noFill/>
                </a:ln>
                <a:solidFill>
                  <a:srgbClr val="000000">
                    <a:lumMod val="50000"/>
                    <a:lumOff val="50000"/>
                  </a:srgbClr>
                </a:solidFill>
                <a:effectLst/>
                <a:uLnTx/>
                <a:uFillTx/>
                <a:latin typeface="Arial" panose="020B0604020202020204"/>
                <a:ea typeface="微软雅黑" panose="020B0503020204020204" pitchFamily="34" charset="-122"/>
                <a:cs typeface="+mn-cs"/>
              </a:rPr>
            </a:fld>
            <a:endParaRPr kumimoji="0" lang="zh-CN" altLang="en-US" sz="900" b="1" i="0" u="none" strike="noStrike" kern="1200" cap="none" spc="0" normalizeH="0" baseline="0" noProof="0" dirty="0">
              <a:ln>
                <a:noFill/>
              </a:ln>
              <a:solidFill>
                <a:srgbClr val="000000">
                  <a:lumMod val="50000"/>
                  <a:lumOff val="50000"/>
                </a:srgbClr>
              </a:solidFill>
              <a:effectLst/>
              <a:uLnTx/>
              <a:uFillTx/>
              <a:latin typeface="Arial" panose="020B0604020202020204"/>
              <a:ea typeface="微软雅黑" panose="020B0503020204020204" pitchFamily="34" charset="-122"/>
              <a:cs typeface="+mn-cs"/>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058" y="396816"/>
            <a:ext cx="8229600" cy="453107"/>
          </a:xfrm>
        </p:spPr>
        <p:txBody>
          <a:bodyPr lIns="0" anchor="t">
            <a:noAutofit/>
          </a:bodyPr>
          <a:lstStyle>
            <a:lvl1pPr algn="l">
              <a:lnSpc>
                <a:spcPct val="100000"/>
              </a:lnSpc>
              <a:defRPr sz="2400" b="0" i="0">
                <a:latin typeface="方正兰亭准黑简体" panose="02000000000000000000" pitchFamily="2" charset="-122"/>
                <a:ea typeface="方正兰亭准黑简体" panose="02000000000000000000" pitchFamily="2" charset="-122"/>
                <a:cs typeface="方正兰亭准黑简体" panose="02000000000000000000" pitchFamily="2" charset="-122"/>
              </a:defRPr>
            </a:lvl1pPr>
          </a:lstStyle>
          <a:p>
            <a:r>
              <a:rPr lang="en-US" dirty="0"/>
              <a:t>Click to edit Master title style</a:t>
            </a:r>
            <a:endParaRPr lang="en-US" dirty="0"/>
          </a:p>
        </p:txBody>
      </p:sp>
      <p:sp>
        <p:nvSpPr>
          <p:cNvPr id="3" name="Content Placeholder 2"/>
          <p:cNvSpPr>
            <a:spLocks noGrp="1"/>
          </p:cNvSpPr>
          <p:nvPr>
            <p:ph idx="1"/>
          </p:nvPr>
        </p:nvSpPr>
        <p:spPr>
          <a:xfrm>
            <a:off x="285058" y="1080984"/>
            <a:ext cx="8229600" cy="2814754"/>
          </a:xfrm>
        </p:spPr>
        <p:txBody>
          <a:bodyPr lIns="0"/>
          <a:lstStyle>
            <a:lvl1pPr>
              <a:buClr>
                <a:schemeClr val="accent1"/>
              </a:buClr>
              <a:defRPr sz="1600" b="0" i="0">
                <a:solidFill>
                  <a:schemeClr val="tx1">
                    <a:lumMod val="75000"/>
                    <a:lumOff val="25000"/>
                  </a:schemeClr>
                </a:solidFill>
                <a:latin typeface="方正兰亭纤黑简体" panose="02000000000000000000" pitchFamily="2" charset="-122"/>
                <a:ea typeface="方正兰亭纤黑简体" panose="02000000000000000000" pitchFamily="2" charset="-122"/>
                <a:cs typeface="方正兰亭纤黑简体" panose="02000000000000000000" pitchFamily="2" charset="-122"/>
              </a:defRPr>
            </a:lvl1pPr>
            <a:lvl2pPr>
              <a:defRPr sz="1400" b="0" i="0">
                <a:solidFill>
                  <a:schemeClr val="tx1">
                    <a:lumMod val="75000"/>
                    <a:lumOff val="25000"/>
                  </a:schemeClr>
                </a:solidFill>
                <a:latin typeface="方正兰亭纤黑简体" panose="02000000000000000000" pitchFamily="2" charset="-122"/>
                <a:ea typeface="方正兰亭纤黑简体" panose="02000000000000000000" pitchFamily="2" charset="-122"/>
                <a:cs typeface="方正兰亭纤黑简体" panose="02000000000000000000" pitchFamily="2" charset="-122"/>
              </a:defRPr>
            </a:lvl2pPr>
            <a:lvl3pPr>
              <a:defRPr sz="1200" b="0" i="0">
                <a:solidFill>
                  <a:schemeClr val="tx1">
                    <a:lumMod val="75000"/>
                    <a:lumOff val="25000"/>
                  </a:schemeClr>
                </a:solidFill>
                <a:latin typeface="方正兰亭纤黑简体" panose="02000000000000000000" pitchFamily="2" charset="-122"/>
                <a:ea typeface="方正兰亭纤黑简体" panose="02000000000000000000" pitchFamily="2" charset="-122"/>
                <a:cs typeface="方正兰亭纤黑简体" panose="02000000000000000000" pitchFamily="2" charset="-122"/>
              </a:defRPr>
            </a:lvl3pPr>
            <a:lvl4pPr>
              <a:defRPr sz="1000" b="0" i="0">
                <a:solidFill>
                  <a:schemeClr val="tx1">
                    <a:lumMod val="75000"/>
                    <a:lumOff val="25000"/>
                  </a:schemeClr>
                </a:solidFill>
                <a:latin typeface="方正兰亭纤黑简体" panose="02000000000000000000" pitchFamily="2" charset="-122"/>
                <a:ea typeface="方正兰亭纤黑简体" panose="02000000000000000000" pitchFamily="2" charset="-122"/>
                <a:cs typeface="方正兰亭纤黑简体" panose="02000000000000000000" pitchFamily="2" charset="-122"/>
              </a:defRPr>
            </a:lvl4pPr>
            <a:lvl5pPr>
              <a:defRPr sz="900" b="0" i="0">
                <a:solidFill>
                  <a:schemeClr val="tx1">
                    <a:lumMod val="75000"/>
                    <a:lumOff val="25000"/>
                  </a:schemeClr>
                </a:solidFill>
                <a:latin typeface="方正兰亭纤黑简体" panose="02000000000000000000" pitchFamily="2" charset="-122"/>
                <a:ea typeface="方正兰亭纤黑简体" panose="02000000000000000000" pitchFamily="2" charset="-122"/>
                <a:cs typeface="方正兰亭纤黑简体" panose="02000000000000000000" pitchFamily="2" charset="-122"/>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灯片编号占位符 14"/>
          <p:cNvSpPr>
            <a:spLocks noGrp="1"/>
          </p:cNvSpPr>
          <p:nvPr>
            <p:ph type="sldNum" sz="quarter" idx="15"/>
          </p:nvPr>
        </p:nvSpPr>
        <p:spPr>
          <a:xfrm>
            <a:off x="85233" y="4785360"/>
            <a:ext cx="348012" cy="273844"/>
          </a:xfrm>
          <a:prstGeom prst="rect">
            <a:avLst/>
          </a:prstGeom>
        </p:spPr>
        <p:txBody>
          <a:bodyPr/>
          <a:lstStyle>
            <a:lvl1pPr>
              <a:defRPr sz="800">
                <a:solidFill>
                  <a:schemeClr val="bg1">
                    <a:lumMod val="85000"/>
                  </a:schemeClr>
                </a:solidFill>
                <a:latin typeface="+mn-lt"/>
              </a:defRPr>
            </a:lvl1pPr>
          </a:lstStyle>
          <a:p>
            <a:fld id="{EF1D0A16-2D7B-4587-99B5-7DE6A379DA26}" type="slidenum">
              <a:rPr lang="zh-CN" altLang="en-US" smtClean="0">
                <a:ea typeface="黑体" panose="02010600030101010101" charset="-122"/>
              </a:rPr>
            </a:fld>
            <a:endParaRPr 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标题">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userDrawn="1">
            <p:custDataLst>
              <p:tags r:id="rId2"/>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2050" name="think-cell Slide" r:id="rId3" imgW="12700" imgH="12700" progId="TCLayout.ActiveDocument.1">
                  <p:embed/>
                </p:oleObj>
              </mc:Choice>
              <mc:Fallback>
                <p:oleObj name="think-cell Slide" r:id="rId3" imgW="12700" imgH="12700" progId="TCLayout.ActiveDocument.1">
                  <p:embed/>
                  <p:pic>
                    <p:nvPicPr>
                      <p:cNvPr id="0" name="对象 6" hidden="1"/>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矩形 1" hidden="1"/>
          <p:cNvSpPr/>
          <p:nvPr userDrawn="1">
            <p:custDataLst>
              <p:tags r:id="rId5"/>
            </p:custDataLst>
          </p:nvPr>
        </p:nvSpPr>
        <p:spPr>
          <a:xfrm>
            <a:off x="0" y="0"/>
            <a:ext cx="119063" cy="119063"/>
          </a:xfrm>
          <a:prstGeom prst="rect">
            <a:avLst/>
          </a:prstGeom>
          <a:solidFill>
            <a:srgbClr val="DBCF4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altLang="zh-CN" b="1" i="0" u="none" strike="noStrike" kern="1200" cap="none" spc="0" normalizeH="0" baseline="0" noProof="0" dirty="0">
              <a:ln>
                <a:noFill/>
              </a:ln>
              <a:solidFill>
                <a:srgbClr val="FFFFFF"/>
              </a:solidFill>
              <a:effectLst/>
              <a:uLnTx/>
              <a:uFillTx/>
              <a:latin typeface="Arial" panose="020B0604020202020204" pitchFamily="34" charset="0"/>
              <a:ea typeface="华文楷体" panose="02010600040101010101" pitchFamily="2" charset="-122"/>
              <a:cs typeface="+mn-cs"/>
              <a:sym typeface="Arial" panose="020B0604020202020204" pitchFamily="34" charset="0"/>
            </a:endParaRPr>
          </a:p>
        </p:txBody>
      </p:sp>
      <p:sp>
        <p:nvSpPr>
          <p:cNvPr id="19" name="灯片编号占位符 5"/>
          <p:cNvSpPr txBox="1"/>
          <p:nvPr userDrawn="1"/>
        </p:nvSpPr>
        <p:spPr>
          <a:xfrm>
            <a:off x="6652259" y="4796909"/>
            <a:ext cx="2182416" cy="154786"/>
          </a:xfrm>
          <a:prstGeom prst="rect">
            <a:avLst/>
          </a:prstGeom>
        </p:spPr>
        <p:txBody>
          <a:bodyPr vert="horz" lIns="68580" tIns="0" rIns="68580" bIns="34290" rtlCol="0" anchor="b" anchorCtr="0"/>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900" b="1" i="0" u="none" strike="noStrike" kern="1200" cap="none" spc="0" normalizeH="0" baseline="0" noProof="0" smtClean="0">
                <a:ln>
                  <a:noFill/>
                </a:ln>
                <a:solidFill>
                  <a:srgbClr val="000000">
                    <a:lumMod val="50000"/>
                    <a:lumOff val="50000"/>
                  </a:srgbClr>
                </a:solidFill>
                <a:effectLst/>
                <a:uLnTx/>
                <a:uFillTx/>
                <a:latin typeface="Arial" panose="020B0604020202020204"/>
                <a:ea typeface="微软雅黑" panose="020B0503020204020204" pitchFamily="34" charset="-122"/>
                <a:cs typeface="+mn-cs"/>
              </a:rPr>
            </a:fld>
            <a:endParaRPr kumimoji="0" lang="zh-CN" altLang="en-US" sz="900" b="1" i="0" u="none" strike="noStrike" kern="1200" cap="none" spc="0" normalizeH="0" baseline="0" noProof="0" dirty="0">
              <a:ln>
                <a:noFill/>
              </a:ln>
              <a:solidFill>
                <a:srgbClr val="000000">
                  <a:lumMod val="50000"/>
                  <a:lumOff val="50000"/>
                </a:srgbClr>
              </a:solidFill>
              <a:effectLst/>
              <a:uLnTx/>
              <a:uFillTx/>
              <a:latin typeface="Arial" panose="020B0604020202020204"/>
              <a:ea typeface="微软雅黑" panose="020B0503020204020204" pitchFamily="34" charset="-122"/>
              <a:cs typeface="+mn-cs"/>
            </a:endParaRPr>
          </a:p>
        </p:txBody>
      </p:sp>
      <p:cxnSp>
        <p:nvCxnSpPr>
          <p:cNvPr id="11" name="直接连接符 10"/>
          <p:cNvCxnSpPr/>
          <p:nvPr userDrawn="1"/>
        </p:nvCxnSpPr>
        <p:spPr>
          <a:xfrm>
            <a:off x="128630" y="618503"/>
            <a:ext cx="886678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标题 5"/>
          <p:cNvSpPr>
            <a:spLocks noGrp="1"/>
          </p:cNvSpPr>
          <p:nvPr>
            <p:ph type="title" hasCustomPrompt="1"/>
          </p:nvPr>
        </p:nvSpPr>
        <p:spPr>
          <a:xfrm>
            <a:off x="128630" y="77444"/>
            <a:ext cx="8866780" cy="403082"/>
          </a:xfrm>
          <a:prstGeom prst="rect">
            <a:avLst/>
          </a:prstGeom>
        </p:spPr>
        <p:txBody>
          <a:bodyPr anchor="b"/>
          <a:lstStyle>
            <a:lvl1pPr>
              <a:defRPr/>
            </a:lvl1pPr>
          </a:lstStyle>
          <a:p>
            <a:r>
              <a:rPr lang="zh-CN" altLang="en-US" dirty="0"/>
              <a:t>标题</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5" name="72d2fdfb8da93606a4b836a6cf30fcbf570dc6d9178c0b-ai3vDw.jpeg" descr="72d2fdfb8da93606a4b836a6cf30fcbf570dc6d9178c0b-ai3vDw.jpeg"/>
          <p:cNvPicPr>
            <a:picLocks noChangeAspect="1"/>
          </p:cNvPicPr>
          <p:nvPr userDrawn="1"/>
        </p:nvPicPr>
        <p:blipFill rotWithShape="1">
          <a:blip r:embed="rId2"/>
          <a:srcRect b="4492"/>
          <a:stretch>
            <a:fillRect/>
          </a:stretch>
        </p:blipFill>
        <p:spPr>
          <a:xfrm>
            <a:off x="0" y="1"/>
            <a:ext cx="9173675" cy="5143500"/>
          </a:xfrm>
          <a:prstGeom prst="rect">
            <a:avLst/>
          </a:prstGeom>
          <a:ln w="12700">
            <a:miter lim="400000"/>
            <a:headEnd/>
            <a:tailEnd/>
          </a:ln>
        </p:spPr>
      </p:pic>
      <p:sp>
        <p:nvSpPr>
          <p:cNvPr id="6" name="矩形"/>
          <p:cNvSpPr/>
          <p:nvPr userDrawn="1"/>
        </p:nvSpPr>
        <p:spPr>
          <a:xfrm>
            <a:off x="0" y="7936"/>
            <a:ext cx="9173675" cy="5135565"/>
          </a:xfrm>
          <a:prstGeom prst="rect">
            <a:avLst/>
          </a:prstGeom>
          <a:solidFill>
            <a:srgbClr val="000000">
              <a:alpha val="30174"/>
            </a:srgbClr>
          </a:solidFill>
          <a:ln w="12700">
            <a:miter lim="400000"/>
          </a:ln>
        </p:spPr>
        <p:txBody>
          <a:bodyPr lIns="34289" rIns="34289" anchor="ct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350" b="0" i="0" u="none" strike="noStrike" kern="0" cap="none" spc="0" normalizeH="0" baseline="0" noProof="0">
              <a:ln>
                <a:noFill/>
              </a:ln>
              <a:solidFill>
                <a:srgbClr val="000000"/>
              </a:solidFill>
              <a:effectLst/>
              <a:uLnTx/>
              <a:uFillTx/>
              <a:latin typeface="等线" panose="02010600030101010101" charset="-122"/>
              <a:ea typeface="等线" panose="02010600030101010101" charset="-122"/>
              <a:cs typeface="+mn-cs"/>
              <a:sym typeface="等线" panose="02010600030101010101" charset="-122"/>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2050" name="think-cell Slide" r:id="rId3" imgW="12700" imgH="12700" progId="TCLayout.ActiveDocument.1">
                  <p:embed/>
                </p:oleObj>
              </mc:Choice>
              <mc:Fallback>
                <p:oleObj name="think-cell Slide" r:id="rId3" imgW="12700" imgH="12700" progId="TCLayout.ActiveDocument.1">
                  <p:embed/>
                  <p:pic>
                    <p:nvPicPr>
                      <p:cNvPr id="0" name="对象 1" hidden="1"/>
                      <p:cNvPicPr/>
                      <p:nvPr/>
                    </p:nvPicPr>
                    <p:blipFill>
                      <a:blip r:embed="rId4"/>
                      <a:stretch>
                        <a:fillRect/>
                      </a:stretch>
                    </p:blipFill>
                    <p:spPr>
                      <a:xfrm>
                        <a:off x="1192" y="1192"/>
                        <a:ext cx="1190" cy="1190"/>
                      </a:xfrm>
                      <a:prstGeom prst="rect">
                        <a:avLst/>
                      </a:prstGeom>
                    </p:spPr>
                  </p:pic>
                </p:oleObj>
              </mc:Fallback>
            </mc:AlternateContent>
          </a:graphicData>
        </a:graphic>
      </p:graphicFrame>
      <p:sp>
        <p:nvSpPr>
          <p:cNvPr id="10" name="FooterSimple" hidden="1"/>
          <p:cNvSpPr txBox="1"/>
          <p:nvPr userDrawn="1">
            <p:custDataLst>
              <p:tags r:id="rId5"/>
            </p:custDataLst>
          </p:nvPr>
        </p:nvSpPr>
        <p:spPr>
          <a:xfrm rot="16200000">
            <a:off x="7920990" y="3838102"/>
            <a:ext cx="2057400" cy="73025"/>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600"/>
              </a:spcAft>
              <a:buClrTx/>
              <a:buSzTx/>
              <a:buFontTx/>
              <a:buNone/>
              <a:defRPr/>
            </a:pPr>
            <a:r>
              <a:rPr kumimoji="0" lang="en-US" altLang="zh-CN" sz="525" b="0" i="0" u="none" strike="noStrike" kern="1200" cap="none" spc="0" normalizeH="0" baseline="0" noProof="0">
                <a:ln>
                  <a:noFill/>
                </a:ln>
                <a:solidFill>
                  <a:prstClr val="white">
                    <a:lumMod val="50000"/>
                  </a:prstClr>
                </a:solidFill>
                <a:effectLst/>
                <a:uLnTx/>
                <a:uFillTx/>
                <a:latin typeface="Arial" panose="020B0604020202020204"/>
                <a:ea typeface="华文楷体" panose="02010600040101010101" pitchFamily="2" charset="-122"/>
                <a:cs typeface="+mn-cs"/>
                <a:sym typeface="Trebuchet MS" panose="020B0603020202020204" pitchFamily="34" charset="0"/>
              </a:rPr>
              <a:t>【</a:t>
            </a:r>
            <a:r>
              <a:rPr kumimoji="0" lang="zh-CN" altLang="en-US" sz="525" b="0" i="0" u="none" strike="noStrike" kern="1200" cap="none" spc="0" normalizeH="0" baseline="0" noProof="0">
                <a:ln>
                  <a:noFill/>
                </a:ln>
                <a:solidFill>
                  <a:prstClr val="white">
                    <a:lumMod val="50000"/>
                  </a:prstClr>
                </a:solidFill>
                <a:effectLst/>
                <a:uLnTx/>
                <a:uFillTx/>
                <a:latin typeface="Arial" panose="020B0604020202020204"/>
                <a:ea typeface="华文楷体" panose="02010600040101010101" pitchFamily="2" charset="-122"/>
                <a:cs typeface="+mn-cs"/>
                <a:sym typeface="Trebuchet MS" panose="020B0603020202020204" pitchFamily="34" charset="0"/>
              </a:rPr>
              <a:t>材料汇总</a:t>
            </a:r>
            <a:r>
              <a:rPr kumimoji="0" lang="en-US" altLang="zh-CN" sz="525" b="0" i="0" u="none" strike="noStrike" kern="1200" cap="none" spc="0" normalizeH="0" baseline="0" noProof="0">
                <a:ln>
                  <a:noFill/>
                </a:ln>
                <a:solidFill>
                  <a:prstClr val="white">
                    <a:lumMod val="50000"/>
                  </a:prstClr>
                </a:solidFill>
                <a:effectLst/>
                <a:uLnTx/>
                <a:uFillTx/>
                <a:latin typeface="Arial" panose="020B0604020202020204"/>
                <a:ea typeface="华文楷体" panose="02010600040101010101" pitchFamily="2" charset="-122"/>
                <a:cs typeface="+mn-cs"/>
                <a:sym typeface="Trebuchet MS" panose="020B0603020202020204" pitchFamily="34" charset="0"/>
              </a:rPr>
              <a:t>】201809CIO office sample sldies v5.pptx</a:t>
            </a:r>
            <a:endParaRPr kumimoji="0" lang="en-US" sz="525" b="0" i="0" u="none" strike="noStrike" kern="1200" cap="none" spc="0" normalizeH="0" baseline="0" noProof="0" dirty="0">
              <a:ln>
                <a:noFill/>
              </a:ln>
              <a:solidFill>
                <a:prstClr val="white">
                  <a:lumMod val="50000"/>
                </a:prstClr>
              </a:solidFill>
              <a:effectLst/>
              <a:uLnTx/>
              <a:uFillTx/>
              <a:latin typeface="Arial" panose="020B0604020202020204"/>
              <a:ea typeface="华文楷体" panose="02010600040101010101" pitchFamily="2" charset="-122"/>
              <a:cs typeface="+mn-cs"/>
              <a:sym typeface="Trebuchet MS" panose="020B0603020202020204" pitchFamily="34" charset="0"/>
            </a:endParaRPr>
          </a:p>
        </p:txBody>
      </p:sp>
      <p:sp>
        <p:nvSpPr>
          <p:cNvPr id="7" name="Title Placeholder 1"/>
          <p:cNvSpPr>
            <a:spLocks noGrp="1"/>
          </p:cNvSpPr>
          <p:nvPr>
            <p:ph type="title" hasCustomPrompt="1"/>
          </p:nvPr>
        </p:nvSpPr>
        <p:spPr>
          <a:xfrm>
            <a:off x="270001" y="105299"/>
            <a:ext cx="8201025" cy="540000"/>
          </a:xfrm>
          <a:prstGeom prst="rect">
            <a:avLst/>
          </a:prstGeom>
        </p:spPr>
        <p:txBody>
          <a:bodyPr vert="horz" wrap="square" lIns="0" tIns="0" rIns="0" bIns="0" rtlCol="0" anchor="ctr">
            <a:noAutofit/>
          </a:bodyPr>
          <a:lstStyle>
            <a:lvl1pPr>
              <a:lnSpc>
                <a:spcPct val="100000"/>
              </a:lnSpc>
              <a:defRPr b="1"/>
            </a:lvl1pPr>
          </a:lstStyle>
          <a:p>
            <a:r>
              <a:rPr lang="en-US" altLang="zh-CN" dirty="0"/>
              <a:t>Click to add title</a:t>
            </a:r>
            <a:endParaRPr lang="en-US" dirty="0"/>
          </a:p>
        </p:txBody>
      </p:sp>
      <p:sp>
        <p:nvSpPr>
          <p:cNvPr id="6" name="矩形 5"/>
          <p:cNvSpPr/>
          <p:nvPr userDrawn="1"/>
        </p:nvSpPr>
        <p:spPr>
          <a:xfrm>
            <a:off x="152417" y="4845810"/>
            <a:ext cx="8288748" cy="245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7F7F7F"/>
                </a:solidFill>
                <a:effectLst/>
                <a:uLnTx/>
                <a:uFillTx/>
                <a:latin typeface="华文楷体" panose="02010600040101010101" pitchFamily="2" charset="-122"/>
                <a:ea typeface="华文楷体" panose="02010600040101010101" pitchFamily="2" charset="-122"/>
                <a:cs typeface="+mn-cs"/>
                <a:sym typeface="Trebuchet MS" panose="020B0603020202020204" pitchFamily="34" charset="0"/>
              </a:rPr>
              <a:t>申明：本材料仅供集团内部学习交流使用，严禁出于商业目的使用，以避免不必要的纠纷。</a:t>
            </a:r>
            <a:r>
              <a:rPr kumimoji="0" lang="en-US" altLang="zh-CN" sz="1000" b="0"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sym typeface="Trebuchet MS" panose="020B0603020202020204" pitchFamily="34" charset="0"/>
              </a:rPr>
              <a:t>		</a:t>
            </a:r>
            <a:endParaRPr kumimoji="0" lang="zh-CN" altLang="en-US" sz="1000" b="0" i="0" u="none" strike="noStrike" kern="1200" cap="none" spc="0" normalizeH="0" baseline="0" noProof="0" dirty="0">
              <a:ln>
                <a:noFill/>
              </a:ln>
              <a:solidFill>
                <a:srgbClr val="7F7F7F"/>
              </a:solidFill>
              <a:effectLst/>
              <a:uLnTx/>
              <a:uFillTx/>
              <a:latin typeface="华文楷体" panose="02010600040101010101" pitchFamily="2" charset="-122"/>
              <a:ea typeface="华文楷体" panose="02010600040101010101" pitchFamily="2" charset="-122"/>
              <a:cs typeface="+mn-cs"/>
              <a:sym typeface="Trebuchet MS" panose="020B0603020202020204" pitchFamily="34" charset="0"/>
            </a:endParaRPr>
          </a:p>
        </p:txBody>
      </p:sp>
      <p:sp>
        <p:nvSpPr>
          <p:cNvPr id="8" name="灯片编号占位符 5"/>
          <p:cNvSpPr txBox="1"/>
          <p:nvPr userDrawn="1"/>
        </p:nvSpPr>
        <p:spPr>
          <a:xfrm>
            <a:off x="6652259" y="4796909"/>
            <a:ext cx="2182416" cy="154786"/>
          </a:xfrm>
          <a:prstGeom prst="rect">
            <a:avLst/>
          </a:prstGeom>
        </p:spPr>
        <p:txBody>
          <a:bodyPr vert="horz" lIns="68580" tIns="0" rIns="68580" bIns="34290" rtlCol="0" anchor="b" anchorCtr="0"/>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900" b="1" i="0" u="none" strike="noStrike" kern="1200" cap="none" spc="0" normalizeH="0" baseline="0" noProof="0" smtClean="0">
                <a:ln>
                  <a:noFill/>
                </a:ln>
                <a:solidFill>
                  <a:srgbClr val="000000">
                    <a:lumMod val="50000"/>
                    <a:lumOff val="50000"/>
                  </a:srgbClr>
                </a:solidFill>
                <a:effectLst/>
                <a:uLnTx/>
                <a:uFillTx/>
                <a:latin typeface="Arial" panose="020B0604020202020204"/>
                <a:ea typeface="微软雅黑" panose="020B0503020204020204" pitchFamily="34" charset="-122"/>
                <a:cs typeface="+mn-cs"/>
              </a:rPr>
            </a:fld>
            <a:endParaRPr kumimoji="0" lang="zh-CN" altLang="en-US" sz="900" b="1" i="0" u="none" strike="noStrike" kern="1200" cap="none" spc="0" normalizeH="0" baseline="0" noProof="0" dirty="0">
              <a:ln>
                <a:noFill/>
              </a:ln>
              <a:solidFill>
                <a:srgbClr val="000000">
                  <a:lumMod val="50000"/>
                  <a:lumOff val="50000"/>
                </a:srgbClr>
              </a:solidFill>
              <a:effectLst/>
              <a:uLnTx/>
              <a:uFillTx/>
              <a:latin typeface="Arial" panose="020B0604020202020204"/>
              <a:ea typeface="微软雅黑" panose="020B0503020204020204" pitchFamily="34"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封面">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42" b="42"/>
          <a:stretch>
            <a:fillRect/>
          </a:stretch>
        </p:blipFill>
        <p:spPr>
          <a:xfrm>
            <a:off x="762523" y="7592"/>
            <a:ext cx="8376599" cy="5133747"/>
          </a:xfrm>
          <a:prstGeom prst="rect">
            <a:avLst/>
          </a:prstGeom>
          <a:ln w="12700">
            <a:miter lim="400000"/>
            <a:headEnd/>
            <a:tailEnd/>
          </a:ln>
        </p:spPr>
      </p:pic>
      <p:pic>
        <p:nvPicPr>
          <p:cNvPr id="4" name="图片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4361" y="0"/>
            <a:ext cx="8359639" cy="5143500"/>
          </a:xfrm>
          <a:prstGeom prst="rect">
            <a:avLst/>
          </a:prstGeom>
        </p:spPr>
      </p:pic>
      <p:sp>
        <p:nvSpPr>
          <p:cNvPr id="8" name="矩形 7"/>
          <p:cNvSpPr/>
          <p:nvPr userDrawn="1"/>
        </p:nvSpPr>
        <p:spPr>
          <a:xfrm>
            <a:off x="0" y="0"/>
            <a:ext cx="9144000" cy="5143500"/>
          </a:xfrm>
          <a:prstGeom prst="rect">
            <a:avLst/>
          </a:prstGeom>
          <a:gradFill flip="none" rotWithShape="1">
            <a:gsLst>
              <a:gs pos="15000">
                <a:srgbClr val="FDF1ED">
                  <a:alpha val="97647"/>
                </a:srgbClr>
              </a:gs>
              <a:gs pos="27000">
                <a:srgbClr val="FEF8F6">
                  <a:alpha val="86000"/>
                </a:srgbClr>
              </a:gs>
              <a:gs pos="56000">
                <a:schemeClr val="bg1">
                  <a:alpha val="86000"/>
                </a:schemeClr>
              </a:gs>
              <a:gs pos="0">
                <a:srgbClr val="FDEAE3"/>
              </a:gs>
              <a:gs pos="100000">
                <a:schemeClr val="bg1">
                  <a:alpha val="6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任意多边形: 形状 29"/>
          <p:cNvSpPr/>
          <p:nvPr userDrawn="1"/>
        </p:nvSpPr>
        <p:spPr>
          <a:xfrm>
            <a:off x="5189024" y="2387278"/>
            <a:ext cx="2988490" cy="2761652"/>
          </a:xfrm>
          <a:custGeom>
            <a:avLst/>
            <a:gdLst>
              <a:gd name="connsiteX0" fmla="*/ 2696901 w 5266797"/>
              <a:gd name="connsiteY0" fmla="*/ 0 h 6875362"/>
              <a:gd name="connsiteX1" fmla="*/ 5266797 w 5266797"/>
              <a:gd name="connsiteY1" fmla="*/ 0 h 6875362"/>
              <a:gd name="connsiteX2" fmla="*/ 5266797 w 5266797"/>
              <a:gd name="connsiteY2" fmla="*/ 1408772 h 6875362"/>
              <a:gd name="connsiteX3" fmla="*/ 3126080 w 5266797"/>
              <a:gd name="connsiteY3" fmla="*/ 6866222 h 6875362"/>
              <a:gd name="connsiteX4" fmla="*/ 0 w 5266797"/>
              <a:gd name="connsiteY4" fmla="*/ 6875362 h 6875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6797" h="6875362">
                <a:moveTo>
                  <a:pt x="2696901" y="0"/>
                </a:moveTo>
                <a:lnTo>
                  <a:pt x="5266797" y="0"/>
                </a:lnTo>
                <a:lnTo>
                  <a:pt x="5266797" y="1408772"/>
                </a:lnTo>
                <a:lnTo>
                  <a:pt x="3126080" y="6866222"/>
                </a:lnTo>
                <a:lnTo>
                  <a:pt x="0" y="6875362"/>
                </a:lnTo>
                <a:close/>
              </a:path>
            </a:pathLst>
          </a:custGeom>
          <a:gradFill flip="none" rotWithShape="1">
            <a:gsLst>
              <a:gs pos="32000">
                <a:srgbClr val="FE832C"/>
              </a:gs>
              <a:gs pos="88000">
                <a:srgbClr val="FFCEAB"/>
              </a:gs>
              <a:gs pos="0">
                <a:srgbClr val="EA5504"/>
              </a:gs>
              <a:gs pos="100000">
                <a:srgbClr val="FBE9D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userDrawn="1"/>
        </p:nvPicPr>
        <p:blipFill rotWithShape="1">
          <a:blip r:embed="rId5">
            <a:extLst>
              <a:ext uri="{28A0092B-C50C-407E-A947-70E740481C1C}">
                <a14:useLocalDpi xmlns:a14="http://schemas.microsoft.com/office/drawing/2010/main" val="0"/>
              </a:ext>
            </a:extLst>
          </a:blip>
          <a:srcRect/>
          <a:stretch>
            <a:fillRect/>
          </a:stretch>
        </p:blipFill>
        <p:spPr>
          <a:xfrm flipH="1">
            <a:off x="4672044" y="975360"/>
            <a:ext cx="4471955" cy="4168140"/>
          </a:xfrm>
          <a:prstGeom prst="rect">
            <a:avLst/>
          </a:prstGeom>
        </p:spPr>
      </p:pic>
      <p:sp>
        <p:nvSpPr>
          <p:cNvPr id="13" name="任意多边形: 形状 12"/>
          <p:cNvSpPr/>
          <p:nvPr userDrawn="1"/>
        </p:nvSpPr>
        <p:spPr>
          <a:xfrm>
            <a:off x="0" y="0"/>
            <a:ext cx="517991" cy="559403"/>
          </a:xfrm>
          <a:custGeom>
            <a:avLst/>
            <a:gdLst>
              <a:gd name="connsiteX0" fmla="*/ 590479 w 631437"/>
              <a:gd name="connsiteY0" fmla="*/ 600003 h 681919"/>
              <a:gd name="connsiteX1" fmla="*/ 631437 w 631437"/>
              <a:gd name="connsiteY1" fmla="*/ 640961 h 681919"/>
              <a:gd name="connsiteX2" fmla="*/ 590479 w 631437"/>
              <a:gd name="connsiteY2" fmla="*/ 681919 h 681919"/>
              <a:gd name="connsiteX3" fmla="*/ 549521 w 631437"/>
              <a:gd name="connsiteY3" fmla="*/ 640961 h 681919"/>
              <a:gd name="connsiteX4" fmla="*/ 590479 w 631437"/>
              <a:gd name="connsiteY4" fmla="*/ 600003 h 681919"/>
              <a:gd name="connsiteX5" fmla="*/ 448555 w 631437"/>
              <a:gd name="connsiteY5" fmla="*/ 600003 h 681919"/>
              <a:gd name="connsiteX6" fmla="*/ 489513 w 631437"/>
              <a:gd name="connsiteY6" fmla="*/ 640961 h 681919"/>
              <a:gd name="connsiteX7" fmla="*/ 448555 w 631437"/>
              <a:gd name="connsiteY7" fmla="*/ 681919 h 681919"/>
              <a:gd name="connsiteX8" fmla="*/ 407597 w 631437"/>
              <a:gd name="connsiteY8" fmla="*/ 640961 h 681919"/>
              <a:gd name="connsiteX9" fmla="*/ 448555 w 631437"/>
              <a:gd name="connsiteY9" fmla="*/ 600003 h 681919"/>
              <a:gd name="connsiteX10" fmla="*/ 306633 w 631437"/>
              <a:gd name="connsiteY10" fmla="*/ 600003 h 681919"/>
              <a:gd name="connsiteX11" fmla="*/ 347591 w 631437"/>
              <a:gd name="connsiteY11" fmla="*/ 640961 h 681919"/>
              <a:gd name="connsiteX12" fmla="*/ 306633 w 631437"/>
              <a:gd name="connsiteY12" fmla="*/ 681919 h 681919"/>
              <a:gd name="connsiteX13" fmla="*/ 265675 w 631437"/>
              <a:gd name="connsiteY13" fmla="*/ 640961 h 681919"/>
              <a:gd name="connsiteX14" fmla="*/ 306633 w 631437"/>
              <a:gd name="connsiteY14" fmla="*/ 600003 h 681919"/>
              <a:gd name="connsiteX15" fmla="*/ 164711 w 631437"/>
              <a:gd name="connsiteY15" fmla="*/ 600003 h 681919"/>
              <a:gd name="connsiteX16" fmla="*/ 205669 w 631437"/>
              <a:gd name="connsiteY16" fmla="*/ 640961 h 681919"/>
              <a:gd name="connsiteX17" fmla="*/ 164711 w 631437"/>
              <a:gd name="connsiteY17" fmla="*/ 681919 h 681919"/>
              <a:gd name="connsiteX18" fmla="*/ 123753 w 631437"/>
              <a:gd name="connsiteY18" fmla="*/ 640961 h 681919"/>
              <a:gd name="connsiteX19" fmla="*/ 164711 w 631437"/>
              <a:gd name="connsiteY19" fmla="*/ 600003 h 681919"/>
              <a:gd name="connsiteX20" fmla="*/ 22789 w 631437"/>
              <a:gd name="connsiteY20" fmla="*/ 600003 h 681919"/>
              <a:gd name="connsiteX21" fmla="*/ 63747 w 631437"/>
              <a:gd name="connsiteY21" fmla="*/ 640961 h 681919"/>
              <a:gd name="connsiteX22" fmla="*/ 22789 w 631437"/>
              <a:gd name="connsiteY22" fmla="*/ 681919 h 681919"/>
              <a:gd name="connsiteX23" fmla="*/ 0 w 631437"/>
              <a:gd name="connsiteY23" fmla="*/ 672479 h 681919"/>
              <a:gd name="connsiteX24" fmla="*/ 0 w 631437"/>
              <a:gd name="connsiteY24" fmla="*/ 609443 h 681919"/>
              <a:gd name="connsiteX25" fmla="*/ 590479 w 631437"/>
              <a:gd name="connsiteY25" fmla="*/ 441888 h 681919"/>
              <a:gd name="connsiteX26" fmla="*/ 631437 w 631437"/>
              <a:gd name="connsiteY26" fmla="*/ 482846 h 681919"/>
              <a:gd name="connsiteX27" fmla="*/ 590479 w 631437"/>
              <a:gd name="connsiteY27" fmla="*/ 523804 h 681919"/>
              <a:gd name="connsiteX28" fmla="*/ 549521 w 631437"/>
              <a:gd name="connsiteY28" fmla="*/ 482846 h 681919"/>
              <a:gd name="connsiteX29" fmla="*/ 590479 w 631437"/>
              <a:gd name="connsiteY29" fmla="*/ 441888 h 681919"/>
              <a:gd name="connsiteX30" fmla="*/ 448555 w 631437"/>
              <a:gd name="connsiteY30" fmla="*/ 441888 h 681919"/>
              <a:gd name="connsiteX31" fmla="*/ 489513 w 631437"/>
              <a:gd name="connsiteY31" fmla="*/ 482846 h 681919"/>
              <a:gd name="connsiteX32" fmla="*/ 448555 w 631437"/>
              <a:gd name="connsiteY32" fmla="*/ 523804 h 681919"/>
              <a:gd name="connsiteX33" fmla="*/ 407597 w 631437"/>
              <a:gd name="connsiteY33" fmla="*/ 482846 h 681919"/>
              <a:gd name="connsiteX34" fmla="*/ 448555 w 631437"/>
              <a:gd name="connsiteY34" fmla="*/ 441888 h 681919"/>
              <a:gd name="connsiteX35" fmla="*/ 306633 w 631437"/>
              <a:gd name="connsiteY35" fmla="*/ 441888 h 681919"/>
              <a:gd name="connsiteX36" fmla="*/ 347591 w 631437"/>
              <a:gd name="connsiteY36" fmla="*/ 482846 h 681919"/>
              <a:gd name="connsiteX37" fmla="*/ 306633 w 631437"/>
              <a:gd name="connsiteY37" fmla="*/ 523804 h 681919"/>
              <a:gd name="connsiteX38" fmla="*/ 265675 w 631437"/>
              <a:gd name="connsiteY38" fmla="*/ 482846 h 681919"/>
              <a:gd name="connsiteX39" fmla="*/ 306633 w 631437"/>
              <a:gd name="connsiteY39" fmla="*/ 441888 h 681919"/>
              <a:gd name="connsiteX40" fmla="*/ 164711 w 631437"/>
              <a:gd name="connsiteY40" fmla="*/ 441888 h 681919"/>
              <a:gd name="connsiteX41" fmla="*/ 205669 w 631437"/>
              <a:gd name="connsiteY41" fmla="*/ 482846 h 681919"/>
              <a:gd name="connsiteX42" fmla="*/ 164711 w 631437"/>
              <a:gd name="connsiteY42" fmla="*/ 523804 h 681919"/>
              <a:gd name="connsiteX43" fmla="*/ 123753 w 631437"/>
              <a:gd name="connsiteY43" fmla="*/ 482846 h 681919"/>
              <a:gd name="connsiteX44" fmla="*/ 164711 w 631437"/>
              <a:gd name="connsiteY44" fmla="*/ 441888 h 681919"/>
              <a:gd name="connsiteX45" fmla="*/ 22789 w 631437"/>
              <a:gd name="connsiteY45" fmla="*/ 441888 h 681919"/>
              <a:gd name="connsiteX46" fmla="*/ 63747 w 631437"/>
              <a:gd name="connsiteY46" fmla="*/ 482846 h 681919"/>
              <a:gd name="connsiteX47" fmla="*/ 22789 w 631437"/>
              <a:gd name="connsiteY47" fmla="*/ 523804 h 681919"/>
              <a:gd name="connsiteX48" fmla="*/ 0 w 631437"/>
              <a:gd name="connsiteY48" fmla="*/ 514364 h 681919"/>
              <a:gd name="connsiteX49" fmla="*/ 0 w 631437"/>
              <a:gd name="connsiteY49" fmla="*/ 451328 h 681919"/>
              <a:gd name="connsiteX50" fmla="*/ 590479 w 631437"/>
              <a:gd name="connsiteY50" fmla="*/ 283773 h 681919"/>
              <a:gd name="connsiteX51" fmla="*/ 631437 w 631437"/>
              <a:gd name="connsiteY51" fmla="*/ 324731 h 681919"/>
              <a:gd name="connsiteX52" fmla="*/ 590479 w 631437"/>
              <a:gd name="connsiteY52" fmla="*/ 365689 h 681919"/>
              <a:gd name="connsiteX53" fmla="*/ 549521 w 631437"/>
              <a:gd name="connsiteY53" fmla="*/ 324731 h 681919"/>
              <a:gd name="connsiteX54" fmla="*/ 590479 w 631437"/>
              <a:gd name="connsiteY54" fmla="*/ 283773 h 681919"/>
              <a:gd name="connsiteX55" fmla="*/ 448555 w 631437"/>
              <a:gd name="connsiteY55" fmla="*/ 283773 h 681919"/>
              <a:gd name="connsiteX56" fmla="*/ 489513 w 631437"/>
              <a:gd name="connsiteY56" fmla="*/ 324731 h 681919"/>
              <a:gd name="connsiteX57" fmla="*/ 448555 w 631437"/>
              <a:gd name="connsiteY57" fmla="*/ 365689 h 681919"/>
              <a:gd name="connsiteX58" fmla="*/ 407597 w 631437"/>
              <a:gd name="connsiteY58" fmla="*/ 324731 h 681919"/>
              <a:gd name="connsiteX59" fmla="*/ 448555 w 631437"/>
              <a:gd name="connsiteY59" fmla="*/ 283773 h 681919"/>
              <a:gd name="connsiteX60" fmla="*/ 306633 w 631437"/>
              <a:gd name="connsiteY60" fmla="*/ 283773 h 681919"/>
              <a:gd name="connsiteX61" fmla="*/ 347591 w 631437"/>
              <a:gd name="connsiteY61" fmla="*/ 324731 h 681919"/>
              <a:gd name="connsiteX62" fmla="*/ 306633 w 631437"/>
              <a:gd name="connsiteY62" fmla="*/ 365689 h 681919"/>
              <a:gd name="connsiteX63" fmla="*/ 265675 w 631437"/>
              <a:gd name="connsiteY63" fmla="*/ 324731 h 681919"/>
              <a:gd name="connsiteX64" fmla="*/ 306633 w 631437"/>
              <a:gd name="connsiteY64" fmla="*/ 283773 h 681919"/>
              <a:gd name="connsiteX65" fmla="*/ 164711 w 631437"/>
              <a:gd name="connsiteY65" fmla="*/ 283773 h 681919"/>
              <a:gd name="connsiteX66" fmla="*/ 205669 w 631437"/>
              <a:gd name="connsiteY66" fmla="*/ 324731 h 681919"/>
              <a:gd name="connsiteX67" fmla="*/ 164711 w 631437"/>
              <a:gd name="connsiteY67" fmla="*/ 365689 h 681919"/>
              <a:gd name="connsiteX68" fmla="*/ 123753 w 631437"/>
              <a:gd name="connsiteY68" fmla="*/ 324731 h 681919"/>
              <a:gd name="connsiteX69" fmla="*/ 164711 w 631437"/>
              <a:gd name="connsiteY69" fmla="*/ 283773 h 681919"/>
              <a:gd name="connsiteX70" fmla="*/ 22789 w 631437"/>
              <a:gd name="connsiteY70" fmla="*/ 283773 h 681919"/>
              <a:gd name="connsiteX71" fmla="*/ 63747 w 631437"/>
              <a:gd name="connsiteY71" fmla="*/ 324731 h 681919"/>
              <a:gd name="connsiteX72" fmla="*/ 22789 w 631437"/>
              <a:gd name="connsiteY72" fmla="*/ 365689 h 681919"/>
              <a:gd name="connsiteX73" fmla="*/ 0 w 631437"/>
              <a:gd name="connsiteY73" fmla="*/ 356249 h 681919"/>
              <a:gd name="connsiteX74" fmla="*/ 0 w 631437"/>
              <a:gd name="connsiteY74" fmla="*/ 293213 h 681919"/>
              <a:gd name="connsiteX75" fmla="*/ 448555 w 631437"/>
              <a:gd name="connsiteY75" fmla="*/ 125658 h 681919"/>
              <a:gd name="connsiteX76" fmla="*/ 489513 w 631437"/>
              <a:gd name="connsiteY76" fmla="*/ 166616 h 681919"/>
              <a:gd name="connsiteX77" fmla="*/ 448555 w 631437"/>
              <a:gd name="connsiteY77" fmla="*/ 207574 h 681919"/>
              <a:gd name="connsiteX78" fmla="*/ 407597 w 631437"/>
              <a:gd name="connsiteY78" fmla="*/ 166616 h 681919"/>
              <a:gd name="connsiteX79" fmla="*/ 448555 w 631437"/>
              <a:gd name="connsiteY79" fmla="*/ 125658 h 681919"/>
              <a:gd name="connsiteX80" fmla="*/ 306633 w 631437"/>
              <a:gd name="connsiteY80" fmla="*/ 125658 h 681919"/>
              <a:gd name="connsiteX81" fmla="*/ 347591 w 631437"/>
              <a:gd name="connsiteY81" fmla="*/ 166616 h 681919"/>
              <a:gd name="connsiteX82" fmla="*/ 306633 w 631437"/>
              <a:gd name="connsiteY82" fmla="*/ 207574 h 681919"/>
              <a:gd name="connsiteX83" fmla="*/ 265675 w 631437"/>
              <a:gd name="connsiteY83" fmla="*/ 166616 h 681919"/>
              <a:gd name="connsiteX84" fmla="*/ 306633 w 631437"/>
              <a:gd name="connsiteY84" fmla="*/ 125658 h 681919"/>
              <a:gd name="connsiteX85" fmla="*/ 164711 w 631437"/>
              <a:gd name="connsiteY85" fmla="*/ 125658 h 681919"/>
              <a:gd name="connsiteX86" fmla="*/ 205669 w 631437"/>
              <a:gd name="connsiteY86" fmla="*/ 166616 h 681919"/>
              <a:gd name="connsiteX87" fmla="*/ 164711 w 631437"/>
              <a:gd name="connsiteY87" fmla="*/ 207574 h 681919"/>
              <a:gd name="connsiteX88" fmla="*/ 123753 w 631437"/>
              <a:gd name="connsiteY88" fmla="*/ 166616 h 681919"/>
              <a:gd name="connsiteX89" fmla="*/ 164711 w 631437"/>
              <a:gd name="connsiteY89" fmla="*/ 125658 h 681919"/>
              <a:gd name="connsiteX90" fmla="*/ 22789 w 631437"/>
              <a:gd name="connsiteY90" fmla="*/ 125658 h 681919"/>
              <a:gd name="connsiteX91" fmla="*/ 63747 w 631437"/>
              <a:gd name="connsiteY91" fmla="*/ 166616 h 681919"/>
              <a:gd name="connsiteX92" fmla="*/ 22789 w 631437"/>
              <a:gd name="connsiteY92" fmla="*/ 207574 h 681919"/>
              <a:gd name="connsiteX93" fmla="*/ 0 w 631437"/>
              <a:gd name="connsiteY93" fmla="*/ 198134 h 681919"/>
              <a:gd name="connsiteX94" fmla="*/ 0 w 631437"/>
              <a:gd name="connsiteY94" fmla="*/ 135098 h 681919"/>
              <a:gd name="connsiteX95" fmla="*/ 590479 w 631437"/>
              <a:gd name="connsiteY95" fmla="*/ 125658 h 681919"/>
              <a:gd name="connsiteX96" fmla="*/ 631437 w 631437"/>
              <a:gd name="connsiteY96" fmla="*/ 166616 h 681919"/>
              <a:gd name="connsiteX97" fmla="*/ 590479 w 631437"/>
              <a:gd name="connsiteY97" fmla="*/ 207574 h 681919"/>
              <a:gd name="connsiteX98" fmla="*/ 549521 w 631437"/>
              <a:gd name="connsiteY98" fmla="*/ 166616 h 681919"/>
              <a:gd name="connsiteX99" fmla="*/ 590479 w 631437"/>
              <a:gd name="connsiteY99" fmla="*/ 125658 h 681919"/>
              <a:gd name="connsiteX100" fmla="*/ 553042 w 631437"/>
              <a:gd name="connsiteY100" fmla="*/ 0 h 681919"/>
              <a:gd name="connsiteX101" fmla="*/ 627916 w 631437"/>
              <a:gd name="connsiteY101" fmla="*/ 0 h 681919"/>
              <a:gd name="connsiteX102" fmla="*/ 631437 w 631437"/>
              <a:gd name="connsiteY102" fmla="*/ 8501 h 681919"/>
              <a:gd name="connsiteX103" fmla="*/ 590479 w 631437"/>
              <a:gd name="connsiteY103" fmla="*/ 49459 h 681919"/>
              <a:gd name="connsiteX104" fmla="*/ 549521 w 631437"/>
              <a:gd name="connsiteY104" fmla="*/ 8501 h 681919"/>
              <a:gd name="connsiteX105" fmla="*/ 411118 w 631437"/>
              <a:gd name="connsiteY105" fmla="*/ 0 h 681919"/>
              <a:gd name="connsiteX106" fmla="*/ 485992 w 631437"/>
              <a:gd name="connsiteY106" fmla="*/ 0 h 681919"/>
              <a:gd name="connsiteX107" fmla="*/ 489513 w 631437"/>
              <a:gd name="connsiteY107" fmla="*/ 8501 h 681919"/>
              <a:gd name="connsiteX108" fmla="*/ 448555 w 631437"/>
              <a:gd name="connsiteY108" fmla="*/ 49459 h 681919"/>
              <a:gd name="connsiteX109" fmla="*/ 407597 w 631437"/>
              <a:gd name="connsiteY109" fmla="*/ 8501 h 681919"/>
              <a:gd name="connsiteX110" fmla="*/ 269196 w 631437"/>
              <a:gd name="connsiteY110" fmla="*/ 0 h 681919"/>
              <a:gd name="connsiteX111" fmla="*/ 344070 w 631437"/>
              <a:gd name="connsiteY111" fmla="*/ 0 h 681919"/>
              <a:gd name="connsiteX112" fmla="*/ 347591 w 631437"/>
              <a:gd name="connsiteY112" fmla="*/ 8501 h 681919"/>
              <a:gd name="connsiteX113" fmla="*/ 306633 w 631437"/>
              <a:gd name="connsiteY113" fmla="*/ 49459 h 681919"/>
              <a:gd name="connsiteX114" fmla="*/ 265675 w 631437"/>
              <a:gd name="connsiteY114" fmla="*/ 8501 h 681919"/>
              <a:gd name="connsiteX115" fmla="*/ 127274 w 631437"/>
              <a:gd name="connsiteY115" fmla="*/ 0 h 681919"/>
              <a:gd name="connsiteX116" fmla="*/ 202148 w 631437"/>
              <a:gd name="connsiteY116" fmla="*/ 0 h 681919"/>
              <a:gd name="connsiteX117" fmla="*/ 205669 w 631437"/>
              <a:gd name="connsiteY117" fmla="*/ 8501 h 681919"/>
              <a:gd name="connsiteX118" fmla="*/ 164711 w 631437"/>
              <a:gd name="connsiteY118" fmla="*/ 49459 h 681919"/>
              <a:gd name="connsiteX119" fmla="*/ 123753 w 631437"/>
              <a:gd name="connsiteY119" fmla="*/ 8501 h 681919"/>
              <a:gd name="connsiteX120" fmla="*/ 0 w 631437"/>
              <a:gd name="connsiteY120" fmla="*/ 0 h 681919"/>
              <a:gd name="connsiteX121" fmla="*/ 60226 w 631437"/>
              <a:gd name="connsiteY121" fmla="*/ 0 h 681919"/>
              <a:gd name="connsiteX122" fmla="*/ 63747 w 631437"/>
              <a:gd name="connsiteY122" fmla="*/ 8501 h 681919"/>
              <a:gd name="connsiteX123" fmla="*/ 22789 w 631437"/>
              <a:gd name="connsiteY123" fmla="*/ 49459 h 681919"/>
              <a:gd name="connsiteX124" fmla="*/ 0 w 631437"/>
              <a:gd name="connsiteY124" fmla="*/ 40019 h 68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631437" h="681919">
                <a:moveTo>
                  <a:pt x="590479" y="600003"/>
                </a:moveTo>
                <a:cubicBezTo>
                  <a:pt x="613099" y="600003"/>
                  <a:pt x="631437" y="618341"/>
                  <a:pt x="631437" y="640961"/>
                </a:cubicBezTo>
                <a:cubicBezTo>
                  <a:pt x="631437" y="663581"/>
                  <a:pt x="613099" y="681919"/>
                  <a:pt x="590479" y="681919"/>
                </a:cubicBezTo>
                <a:cubicBezTo>
                  <a:pt x="567859" y="681919"/>
                  <a:pt x="549521" y="663581"/>
                  <a:pt x="549521" y="640961"/>
                </a:cubicBezTo>
                <a:cubicBezTo>
                  <a:pt x="549521" y="618341"/>
                  <a:pt x="567859" y="600003"/>
                  <a:pt x="590479" y="600003"/>
                </a:cubicBezTo>
                <a:close/>
                <a:moveTo>
                  <a:pt x="448555" y="600003"/>
                </a:moveTo>
                <a:cubicBezTo>
                  <a:pt x="471175" y="600003"/>
                  <a:pt x="489513" y="618341"/>
                  <a:pt x="489513" y="640961"/>
                </a:cubicBezTo>
                <a:cubicBezTo>
                  <a:pt x="489513" y="663581"/>
                  <a:pt x="471175" y="681919"/>
                  <a:pt x="448555" y="681919"/>
                </a:cubicBezTo>
                <a:cubicBezTo>
                  <a:pt x="425935" y="681919"/>
                  <a:pt x="407597" y="663581"/>
                  <a:pt x="407597" y="640961"/>
                </a:cubicBezTo>
                <a:cubicBezTo>
                  <a:pt x="407597" y="618341"/>
                  <a:pt x="425935" y="600003"/>
                  <a:pt x="448555" y="600003"/>
                </a:cubicBezTo>
                <a:close/>
                <a:moveTo>
                  <a:pt x="306633" y="600003"/>
                </a:moveTo>
                <a:cubicBezTo>
                  <a:pt x="329253" y="600003"/>
                  <a:pt x="347591" y="618341"/>
                  <a:pt x="347591" y="640961"/>
                </a:cubicBezTo>
                <a:cubicBezTo>
                  <a:pt x="347591" y="663581"/>
                  <a:pt x="329253" y="681919"/>
                  <a:pt x="306633" y="681919"/>
                </a:cubicBezTo>
                <a:cubicBezTo>
                  <a:pt x="284013" y="681919"/>
                  <a:pt x="265675" y="663581"/>
                  <a:pt x="265675" y="640961"/>
                </a:cubicBezTo>
                <a:cubicBezTo>
                  <a:pt x="265675" y="618341"/>
                  <a:pt x="284013" y="600003"/>
                  <a:pt x="306633" y="600003"/>
                </a:cubicBezTo>
                <a:close/>
                <a:moveTo>
                  <a:pt x="164711" y="600003"/>
                </a:moveTo>
                <a:cubicBezTo>
                  <a:pt x="187331" y="600003"/>
                  <a:pt x="205669" y="618341"/>
                  <a:pt x="205669" y="640961"/>
                </a:cubicBezTo>
                <a:cubicBezTo>
                  <a:pt x="205669" y="663581"/>
                  <a:pt x="187331" y="681919"/>
                  <a:pt x="164711" y="681919"/>
                </a:cubicBezTo>
                <a:cubicBezTo>
                  <a:pt x="142091" y="681919"/>
                  <a:pt x="123753" y="663581"/>
                  <a:pt x="123753" y="640961"/>
                </a:cubicBezTo>
                <a:cubicBezTo>
                  <a:pt x="123753" y="618341"/>
                  <a:pt x="142091" y="600003"/>
                  <a:pt x="164711" y="600003"/>
                </a:cubicBezTo>
                <a:close/>
                <a:moveTo>
                  <a:pt x="22789" y="600003"/>
                </a:moveTo>
                <a:cubicBezTo>
                  <a:pt x="45409" y="600003"/>
                  <a:pt x="63747" y="618341"/>
                  <a:pt x="63747" y="640961"/>
                </a:cubicBezTo>
                <a:cubicBezTo>
                  <a:pt x="63747" y="663581"/>
                  <a:pt x="45409" y="681919"/>
                  <a:pt x="22789" y="681919"/>
                </a:cubicBezTo>
                <a:lnTo>
                  <a:pt x="0" y="672479"/>
                </a:lnTo>
                <a:lnTo>
                  <a:pt x="0" y="609443"/>
                </a:lnTo>
                <a:close/>
                <a:moveTo>
                  <a:pt x="590479" y="441888"/>
                </a:moveTo>
                <a:cubicBezTo>
                  <a:pt x="613099" y="441888"/>
                  <a:pt x="631437" y="460226"/>
                  <a:pt x="631437" y="482846"/>
                </a:cubicBezTo>
                <a:cubicBezTo>
                  <a:pt x="631437" y="505466"/>
                  <a:pt x="613099" y="523804"/>
                  <a:pt x="590479" y="523804"/>
                </a:cubicBezTo>
                <a:cubicBezTo>
                  <a:pt x="567859" y="523804"/>
                  <a:pt x="549521" y="505466"/>
                  <a:pt x="549521" y="482846"/>
                </a:cubicBezTo>
                <a:cubicBezTo>
                  <a:pt x="549521" y="460226"/>
                  <a:pt x="567859" y="441888"/>
                  <a:pt x="590479" y="441888"/>
                </a:cubicBezTo>
                <a:close/>
                <a:moveTo>
                  <a:pt x="448555" y="441888"/>
                </a:moveTo>
                <a:cubicBezTo>
                  <a:pt x="471175" y="441888"/>
                  <a:pt x="489513" y="460226"/>
                  <a:pt x="489513" y="482846"/>
                </a:cubicBezTo>
                <a:cubicBezTo>
                  <a:pt x="489513" y="505466"/>
                  <a:pt x="471175" y="523804"/>
                  <a:pt x="448555" y="523804"/>
                </a:cubicBezTo>
                <a:cubicBezTo>
                  <a:pt x="425935" y="523804"/>
                  <a:pt x="407597" y="505466"/>
                  <a:pt x="407597" y="482846"/>
                </a:cubicBezTo>
                <a:cubicBezTo>
                  <a:pt x="407597" y="460226"/>
                  <a:pt x="425935" y="441888"/>
                  <a:pt x="448555" y="441888"/>
                </a:cubicBezTo>
                <a:close/>
                <a:moveTo>
                  <a:pt x="306633" y="441888"/>
                </a:moveTo>
                <a:cubicBezTo>
                  <a:pt x="329253" y="441888"/>
                  <a:pt x="347591" y="460226"/>
                  <a:pt x="347591" y="482846"/>
                </a:cubicBezTo>
                <a:cubicBezTo>
                  <a:pt x="347591" y="505466"/>
                  <a:pt x="329253" y="523804"/>
                  <a:pt x="306633" y="523804"/>
                </a:cubicBezTo>
                <a:cubicBezTo>
                  <a:pt x="284013" y="523804"/>
                  <a:pt x="265675" y="505466"/>
                  <a:pt x="265675" y="482846"/>
                </a:cubicBezTo>
                <a:cubicBezTo>
                  <a:pt x="265675" y="460226"/>
                  <a:pt x="284013" y="441888"/>
                  <a:pt x="306633" y="441888"/>
                </a:cubicBezTo>
                <a:close/>
                <a:moveTo>
                  <a:pt x="164711" y="441888"/>
                </a:moveTo>
                <a:cubicBezTo>
                  <a:pt x="187331" y="441888"/>
                  <a:pt x="205669" y="460226"/>
                  <a:pt x="205669" y="482846"/>
                </a:cubicBezTo>
                <a:cubicBezTo>
                  <a:pt x="205669" y="505466"/>
                  <a:pt x="187331" y="523804"/>
                  <a:pt x="164711" y="523804"/>
                </a:cubicBezTo>
                <a:cubicBezTo>
                  <a:pt x="142091" y="523804"/>
                  <a:pt x="123753" y="505466"/>
                  <a:pt x="123753" y="482846"/>
                </a:cubicBezTo>
                <a:cubicBezTo>
                  <a:pt x="123753" y="460226"/>
                  <a:pt x="142091" y="441888"/>
                  <a:pt x="164711" y="441888"/>
                </a:cubicBezTo>
                <a:close/>
                <a:moveTo>
                  <a:pt x="22789" y="441888"/>
                </a:moveTo>
                <a:cubicBezTo>
                  <a:pt x="45409" y="441888"/>
                  <a:pt x="63747" y="460226"/>
                  <a:pt x="63747" y="482846"/>
                </a:cubicBezTo>
                <a:cubicBezTo>
                  <a:pt x="63747" y="505466"/>
                  <a:pt x="45409" y="523804"/>
                  <a:pt x="22789" y="523804"/>
                </a:cubicBezTo>
                <a:lnTo>
                  <a:pt x="0" y="514364"/>
                </a:lnTo>
                <a:lnTo>
                  <a:pt x="0" y="451328"/>
                </a:lnTo>
                <a:close/>
                <a:moveTo>
                  <a:pt x="590479" y="283773"/>
                </a:moveTo>
                <a:cubicBezTo>
                  <a:pt x="613099" y="283773"/>
                  <a:pt x="631437" y="302111"/>
                  <a:pt x="631437" y="324731"/>
                </a:cubicBezTo>
                <a:cubicBezTo>
                  <a:pt x="631437" y="347351"/>
                  <a:pt x="613099" y="365689"/>
                  <a:pt x="590479" y="365689"/>
                </a:cubicBezTo>
                <a:cubicBezTo>
                  <a:pt x="567859" y="365689"/>
                  <a:pt x="549521" y="347351"/>
                  <a:pt x="549521" y="324731"/>
                </a:cubicBezTo>
                <a:cubicBezTo>
                  <a:pt x="549521" y="302111"/>
                  <a:pt x="567859" y="283773"/>
                  <a:pt x="590479" y="283773"/>
                </a:cubicBezTo>
                <a:close/>
                <a:moveTo>
                  <a:pt x="448555" y="283773"/>
                </a:moveTo>
                <a:cubicBezTo>
                  <a:pt x="471175" y="283773"/>
                  <a:pt x="489513" y="302111"/>
                  <a:pt x="489513" y="324731"/>
                </a:cubicBezTo>
                <a:cubicBezTo>
                  <a:pt x="489513" y="347351"/>
                  <a:pt x="471175" y="365689"/>
                  <a:pt x="448555" y="365689"/>
                </a:cubicBezTo>
                <a:cubicBezTo>
                  <a:pt x="425935" y="365689"/>
                  <a:pt x="407597" y="347351"/>
                  <a:pt x="407597" y="324731"/>
                </a:cubicBezTo>
                <a:cubicBezTo>
                  <a:pt x="407597" y="302111"/>
                  <a:pt x="425935" y="283773"/>
                  <a:pt x="448555" y="283773"/>
                </a:cubicBezTo>
                <a:close/>
                <a:moveTo>
                  <a:pt x="306633" y="283773"/>
                </a:moveTo>
                <a:cubicBezTo>
                  <a:pt x="329253" y="283773"/>
                  <a:pt x="347591" y="302111"/>
                  <a:pt x="347591" y="324731"/>
                </a:cubicBezTo>
                <a:cubicBezTo>
                  <a:pt x="347591" y="347351"/>
                  <a:pt x="329253" y="365689"/>
                  <a:pt x="306633" y="365689"/>
                </a:cubicBezTo>
                <a:cubicBezTo>
                  <a:pt x="284013" y="365689"/>
                  <a:pt x="265675" y="347351"/>
                  <a:pt x="265675" y="324731"/>
                </a:cubicBezTo>
                <a:cubicBezTo>
                  <a:pt x="265675" y="302111"/>
                  <a:pt x="284013" y="283773"/>
                  <a:pt x="306633" y="283773"/>
                </a:cubicBezTo>
                <a:close/>
                <a:moveTo>
                  <a:pt x="164711" y="283773"/>
                </a:moveTo>
                <a:cubicBezTo>
                  <a:pt x="187331" y="283773"/>
                  <a:pt x="205669" y="302111"/>
                  <a:pt x="205669" y="324731"/>
                </a:cubicBezTo>
                <a:cubicBezTo>
                  <a:pt x="205669" y="347351"/>
                  <a:pt x="187331" y="365689"/>
                  <a:pt x="164711" y="365689"/>
                </a:cubicBezTo>
                <a:cubicBezTo>
                  <a:pt x="142091" y="365689"/>
                  <a:pt x="123753" y="347351"/>
                  <a:pt x="123753" y="324731"/>
                </a:cubicBezTo>
                <a:cubicBezTo>
                  <a:pt x="123753" y="302111"/>
                  <a:pt x="142091" y="283773"/>
                  <a:pt x="164711" y="283773"/>
                </a:cubicBezTo>
                <a:close/>
                <a:moveTo>
                  <a:pt x="22789" y="283773"/>
                </a:moveTo>
                <a:cubicBezTo>
                  <a:pt x="45409" y="283773"/>
                  <a:pt x="63747" y="302111"/>
                  <a:pt x="63747" y="324731"/>
                </a:cubicBezTo>
                <a:cubicBezTo>
                  <a:pt x="63747" y="347351"/>
                  <a:pt x="45409" y="365689"/>
                  <a:pt x="22789" y="365689"/>
                </a:cubicBezTo>
                <a:lnTo>
                  <a:pt x="0" y="356249"/>
                </a:lnTo>
                <a:lnTo>
                  <a:pt x="0" y="293213"/>
                </a:lnTo>
                <a:close/>
                <a:moveTo>
                  <a:pt x="448555" y="125658"/>
                </a:moveTo>
                <a:cubicBezTo>
                  <a:pt x="471175" y="125658"/>
                  <a:pt x="489513" y="143996"/>
                  <a:pt x="489513" y="166616"/>
                </a:cubicBezTo>
                <a:cubicBezTo>
                  <a:pt x="489513" y="189236"/>
                  <a:pt x="471175" y="207574"/>
                  <a:pt x="448555" y="207574"/>
                </a:cubicBezTo>
                <a:cubicBezTo>
                  <a:pt x="425935" y="207574"/>
                  <a:pt x="407597" y="189236"/>
                  <a:pt x="407597" y="166616"/>
                </a:cubicBezTo>
                <a:cubicBezTo>
                  <a:pt x="407597" y="143996"/>
                  <a:pt x="425935" y="125658"/>
                  <a:pt x="448555" y="125658"/>
                </a:cubicBezTo>
                <a:close/>
                <a:moveTo>
                  <a:pt x="306633" y="125658"/>
                </a:moveTo>
                <a:cubicBezTo>
                  <a:pt x="329253" y="125658"/>
                  <a:pt x="347591" y="143996"/>
                  <a:pt x="347591" y="166616"/>
                </a:cubicBezTo>
                <a:cubicBezTo>
                  <a:pt x="347591" y="189236"/>
                  <a:pt x="329253" y="207574"/>
                  <a:pt x="306633" y="207574"/>
                </a:cubicBezTo>
                <a:cubicBezTo>
                  <a:pt x="284013" y="207574"/>
                  <a:pt x="265675" y="189236"/>
                  <a:pt x="265675" y="166616"/>
                </a:cubicBezTo>
                <a:cubicBezTo>
                  <a:pt x="265675" y="143996"/>
                  <a:pt x="284013" y="125658"/>
                  <a:pt x="306633" y="125658"/>
                </a:cubicBezTo>
                <a:close/>
                <a:moveTo>
                  <a:pt x="164711" y="125658"/>
                </a:moveTo>
                <a:cubicBezTo>
                  <a:pt x="187331" y="125658"/>
                  <a:pt x="205669" y="143996"/>
                  <a:pt x="205669" y="166616"/>
                </a:cubicBezTo>
                <a:cubicBezTo>
                  <a:pt x="205669" y="189236"/>
                  <a:pt x="187331" y="207574"/>
                  <a:pt x="164711" y="207574"/>
                </a:cubicBezTo>
                <a:cubicBezTo>
                  <a:pt x="142091" y="207574"/>
                  <a:pt x="123753" y="189236"/>
                  <a:pt x="123753" y="166616"/>
                </a:cubicBezTo>
                <a:cubicBezTo>
                  <a:pt x="123753" y="143996"/>
                  <a:pt x="142091" y="125658"/>
                  <a:pt x="164711" y="125658"/>
                </a:cubicBezTo>
                <a:close/>
                <a:moveTo>
                  <a:pt x="22789" y="125658"/>
                </a:moveTo>
                <a:cubicBezTo>
                  <a:pt x="45409" y="125658"/>
                  <a:pt x="63747" y="143996"/>
                  <a:pt x="63747" y="166616"/>
                </a:cubicBezTo>
                <a:cubicBezTo>
                  <a:pt x="63747" y="189236"/>
                  <a:pt x="45409" y="207574"/>
                  <a:pt x="22789" y="207574"/>
                </a:cubicBezTo>
                <a:lnTo>
                  <a:pt x="0" y="198134"/>
                </a:lnTo>
                <a:lnTo>
                  <a:pt x="0" y="135098"/>
                </a:lnTo>
                <a:close/>
                <a:moveTo>
                  <a:pt x="590479" y="125658"/>
                </a:moveTo>
                <a:cubicBezTo>
                  <a:pt x="613099" y="125658"/>
                  <a:pt x="631437" y="143996"/>
                  <a:pt x="631437" y="166616"/>
                </a:cubicBezTo>
                <a:cubicBezTo>
                  <a:pt x="631437" y="189236"/>
                  <a:pt x="613099" y="207574"/>
                  <a:pt x="590479" y="207574"/>
                </a:cubicBezTo>
                <a:cubicBezTo>
                  <a:pt x="567859" y="207574"/>
                  <a:pt x="549521" y="189236"/>
                  <a:pt x="549521" y="166616"/>
                </a:cubicBezTo>
                <a:cubicBezTo>
                  <a:pt x="549521" y="143996"/>
                  <a:pt x="567859" y="125658"/>
                  <a:pt x="590479" y="125658"/>
                </a:cubicBezTo>
                <a:close/>
                <a:moveTo>
                  <a:pt x="553042" y="0"/>
                </a:moveTo>
                <a:lnTo>
                  <a:pt x="627916" y="0"/>
                </a:lnTo>
                <a:lnTo>
                  <a:pt x="631437" y="8501"/>
                </a:lnTo>
                <a:cubicBezTo>
                  <a:pt x="631437" y="31121"/>
                  <a:pt x="613099" y="49459"/>
                  <a:pt x="590479" y="49459"/>
                </a:cubicBezTo>
                <a:cubicBezTo>
                  <a:pt x="567859" y="49459"/>
                  <a:pt x="549521" y="31121"/>
                  <a:pt x="549521" y="8501"/>
                </a:cubicBezTo>
                <a:close/>
                <a:moveTo>
                  <a:pt x="411118" y="0"/>
                </a:moveTo>
                <a:lnTo>
                  <a:pt x="485992" y="0"/>
                </a:lnTo>
                <a:lnTo>
                  <a:pt x="489513" y="8501"/>
                </a:lnTo>
                <a:cubicBezTo>
                  <a:pt x="489513" y="31121"/>
                  <a:pt x="471175" y="49459"/>
                  <a:pt x="448555" y="49459"/>
                </a:cubicBezTo>
                <a:cubicBezTo>
                  <a:pt x="425935" y="49459"/>
                  <a:pt x="407597" y="31121"/>
                  <a:pt x="407597" y="8501"/>
                </a:cubicBezTo>
                <a:close/>
                <a:moveTo>
                  <a:pt x="269196" y="0"/>
                </a:moveTo>
                <a:lnTo>
                  <a:pt x="344070" y="0"/>
                </a:lnTo>
                <a:lnTo>
                  <a:pt x="347591" y="8501"/>
                </a:lnTo>
                <a:cubicBezTo>
                  <a:pt x="347591" y="31121"/>
                  <a:pt x="329253" y="49459"/>
                  <a:pt x="306633" y="49459"/>
                </a:cubicBezTo>
                <a:cubicBezTo>
                  <a:pt x="284013" y="49459"/>
                  <a:pt x="265675" y="31121"/>
                  <a:pt x="265675" y="8501"/>
                </a:cubicBezTo>
                <a:close/>
                <a:moveTo>
                  <a:pt x="127274" y="0"/>
                </a:moveTo>
                <a:lnTo>
                  <a:pt x="202148" y="0"/>
                </a:lnTo>
                <a:lnTo>
                  <a:pt x="205669" y="8501"/>
                </a:lnTo>
                <a:cubicBezTo>
                  <a:pt x="205669" y="31121"/>
                  <a:pt x="187331" y="49459"/>
                  <a:pt x="164711" y="49459"/>
                </a:cubicBezTo>
                <a:cubicBezTo>
                  <a:pt x="142091" y="49459"/>
                  <a:pt x="123753" y="31121"/>
                  <a:pt x="123753" y="8501"/>
                </a:cubicBezTo>
                <a:close/>
                <a:moveTo>
                  <a:pt x="0" y="0"/>
                </a:moveTo>
                <a:lnTo>
                  <a:pt x="60226" y="0"/>
                </a:lnTo>
                <a:lnTo>
                  <a:pt x="63747" y="8501"/>
                </a:lnTo>
                <a:cubicBezTo>
                  <a:pt x="63747" y="31121"/>
                  <a:pt x="45409" y="49459"/>
                  <a:pt x="22789" y="49459"/>
                </a:cubicBezTo>
                <a:lnTo>
                  <a:pt x="0" y="40019"/>
                </a:lnTo>
                <a:close/>
              </a:path>
            </a:pathLst>
          </a:custGeom>
          <a:gradFill flip="none" rotWithShape="1">
            <a:gsLst>
              <a:gs pos="6000">
                <a:srgbClr val="FE832C"/>
              </a:gs>
              <a:gs pos="61000">
                <a:srgbClr val="FFCEAB"/>
              </a:gs>
              <a:gs pos="0">
                <a:srgbClr val="EA5504"/>
              </a:gs>
              <a:gs pos="100000">
                <a:srgbClr val="FBE9D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4" name="组合 13"/>
          <p:cNvGrpSpPr/>
          <p:nvPr userDrawn="1"/>
        </p:nvGrpSpPr>
        <p:grpSpPr>
          <a:xfrm>
            <a:off x="556068" y="428876"/>
            <a:ext cx="2109004" cy="351500"/>
            <a:chOff x="660400" y="492126"/>
            <a:chExt cx="3257550" cy="542924"/>
          </a:xfrm>
        </p:grpSpPr>
        <p:sp>
          <p:nvSpPr>
            <p:cNvPr id="15" name="Freeform 5"/>
            <p:cNvSpPr>
              <a:spLocks noEditPoints="1"/>
            </p:cNvSpPr>
            <p:nvPr/>
          </p:nvSpPr>
          <p:spPr bwMode="auto">
            <a:xfrm>
              <a:off x="660400" y="492126"/>
              <a:ext cx="3257550" cy="285750"/>
            </a:xfrm>
            <a:custGeom>
              <a:avLst/>
              <a:gdLst>
                <a:gd name="T0" fmla="*/ 1282 w 1998"/>
                <a:gd name="T1" fmla="*/ 16 h 174"/>
                <a:gd name="T2" fmla="*/ 1247 w 1998"/>
                <a:gd name="T3" fmla="*/ 166 h 174"/>
                <a:gd name="T4" fmla="*/ 1376 w 1998"/>
                <a:gd name="T5" fmla="*/ 167 h 174"/>
                <a:gd name="T6" fmla="*/ 1409 w 1998"/>
                <a:gd name="T7" fmla="*/ 17 h 174"/>
                <a:gd name="T8" fmla="*/ 1184 w 1998"/>
                <a:gd name="T9" fmla="*/ 166 h 174"/>
                <a:gd name="T10" fmla="*/ 1214 w 1998"/>
                <a:gd name="T11" fmla="*/ 13 h 174"/>
                <a:gd name="T12" fmla="*/ 1122 w 1998"/>
                <a:gd name="T13" fmla="*/ 41 h 174"/>
                <a:gd name="T14" fmla="*/ 1007 w 1998"/>
                <a:gd name="T15" fmla="*/ 17 h 174"/>
                <a:gd name="T16" fmla="*/ 1042 w 1998"/>
                <a:gd name="T17" fmla="*/ 122 h 174"/>
                <a:gd name="T18" fmla="*/ 1994 w 1998"/>
                <a:gd name="T19" fmla="*/ 13 h 174"/>
                <a:gd name="T20" fmla="*/ 1863 w 1998"/>
                <a:gd name="T21" fmla="*/ 13 h 174"/>
                <a:gd name="T22" fmla="*/ 1840 w 1998"/>
                <a:gd name="T23" fmla="*/ 170 h 174"/>
                <a:gd name="T24" fmla="*/ 1971 w 1998"/>
                <a:gd name="T25" fmla="*/ 170 h 174"/>
                <a:gd name="T26" fmla="*/ 1994 w 1998"/>
                <a:gd name="T27" fmla="*/ 13 h 174"/>
                <a:gd name="T28" fmla="*/ 1488 w 1998"/>
                <a:gd name="T29" fmla="*/ 172 h 174"/>
                <a:gd name="T30" fmla="*/ 1513 w 1998"/>
                <a:gd name="T31" fmla="*/ 104 h 174"/>
                <a:gd name="T32" fmla="*/ 1471 w 1998"/>
                <a:gd name="T33" fmla="*/ 142 h 174"/>
                <a:gd name="T34" fmla="*/ 1562 w 1998"/>
                <a:gd name="T35" fmla="*/ 44 h 174"/>
                <a:gd name="T36" fmla="*/ 1596 w 1998"/>
                <a:gd name="T37" fmla="*/ 58 h 174"/>
                <a:gd name="T38" fmla="*/ 767 w 1998"/>
                <a:gd name="T39" fmla="*/ 112 h 174"/>
                <a:gd name="T40" fmla="*/ 894 w 1998"/>
                <a:gd name="T41" fmla="*/ 65 h 174"/>
                <a:gd name="T42" fmla="*/ 832 w 1998"/>
                <a:gd name="T43" fmla="*/ 51 h 174"/>
                <a:gd name="T44" fmla="*/ 731 w 1998"/>
                <a:gd name="T45" fmla="*/ 48 h 174"/>
                <a:gd name="T46" fmla="*/ 692 w 1998"/>
                <a:gd name="T47" fmla="*/ 85 h 174"/>
                <a:gd name="T48" fmla="*/ 767 w 1998"/>
                <a:gd name="T49" fmla="*/ 138 h 174"/>
                <a:gd name="T50" fmla="*/ 700 w 1998"/>
                <a:gd name="T51" fmla="*/ 170 h 174"/>
                <a:gd name="T52" fmla="*/ 859 w 1998"/>
                <a:gd name="T53" fmla="*/ 170 h 174"/>
                <a:gd name="T54" fmla="*/ 859 w 1998"/>
                <a:gd name="T55" fmla="*/ 146 h 174"/>
                <a:gd name="T56" fmla="*/ 894 w 1998"/>
                <a:gd name="T57" fmla="*/ 89 h 174"/>
                <a:gd name="T58" fmla="*/ 1740 w 1998"/>
                <a:gd name="T59" fmla="*/ 13 h 174"/>
                <a:gd name="T60" fmla="*/ 1663 w 1998"/>
                <a:gd name="T61" fmla="*/ 170 h 174"/>
                <a:gd name="T62" fmla="*/ 1816 w 1998"/>
                <a:gd name="T63" fmla="*/ 170 h 174"/>
                <a:gd name="T64" fmla="*/ 597 w 1998"/>
                <a:gd name="T65" fmla="*/ 98 h 174"/>
                <a:gd name="T66" fmla="*/ 654 w 1998"/>
                <a:gd name="T67" fmla="*/ 46 h 174"/>
                <a:gd name="T68" fmla="*/ 416 w 1998"/>
                <a:gd name="T69" fmla="*/ 28 h 174"/>
                <a:gd name="T70" fmla="*/ 239 w 1998"/>
                <a:gd name="T71" fmla="*/ 148 h 174"/>
                <a:gd name="T72" fmla="*/ 423 w 1998"/>
                <a:gd name="T73" fmla="*/ 6 h 174"/>
                <a:gd name="T74" fmla="*/ 872 w 1998"/>
                <a:gd name="T75" fmla="*/ 34 h 174"/>
                <a:gd name="T76" fmla="*/ 897 w 1998"/>
                <a:gd name="T77" fmla="*/ 32 h 174"/>
                <a:gd name="T78" fmla="*/ 782 w 1998"/>
                <a:gd name="T79" fmla="*/ 0 h 174"/>
                <a:gd name="T80" fmla="*/ 693 w 1998"/>
                <a:gd name="T81" fmla="*/ 45 h 174"/>
                <a:gd name="T82" fmla="*/ 179 w 1998"/>
                <a:gd name="T83" fmla="*/ 49 h 174"/>
                <a:gd name="T84" fmla="*/ 88 w 1998"/>
                <a:gd name="T85" fmla="*/ 49 h 174"/>
                <a:gd name="T86" fmla="*/ 118 w 1998"/>
                <a:gd name="T87" fmla="*/ 1 h 174"/>
                <a:gd name="T88" fmla="*/ 0 w 1998"/>
                <a:gd name="T89" fmla="*/ 46 h 174"/>
                <a:gd name="T90" fmla="*/ 91 w 1998"/>
                <a:gd name="T91" fmla="*/ 174 h 174"/>
                <a:gd name="T92" fmla="*/ 210 w 1998"/>
                <a:gd name="T93" fmla="*/ 118 h 174"/>
                <a:gd name="T94" fmla="*/ 379 w 1998"/>
                <a:gd name="T95" fmla="*/ 112 h 174"/>
                <a:gd name="T96" fmla="*/ 357 w 1998"/>
                <a:gd name="T97" fmla="*/ 75 h 174"/>
                <a:gd name="T98" fmla="*/ 284 w 1998"/>
                <a:gd name="T99" fmla="*/ 61 h 174"/>
                <a:gd name="T100" fmla="*/ 328 w 1998"/>
                <a:gd name="T101" fmla="*/ 93 h 174"/>
                <a:gd name="T102" fmla="*/ 401 w 1998"/>
                <a:gd name="T103" fmla="*/ 104 h 174"/>
                <a:gd name="T104" fmla="*/ 512 w 1998"/>
                <a:gd name="T105" fmla="*/ 46 h 174"/>
                <a:gd name="T106" fmla="*/ 669 w 1998"/>
                <a:gd name="T107" fmla="*/ 115 h 174"/>
                <a:gd name="T108" fmla="*/ 666 w 1998"/>
                <a:gd name="T109" fmla="*/ 14 h 174"/>
                <a:gd name="T110" fmla="*/ 479 w 1998"/>
                <a:gd name="T111" fmla="*/ 33 h 174"/>
                <a:gd name="T112" fmla="*/ 469 w 1998"/>
                <a:gd name="T113" fmla="*/ 135 h 174"/>
                <a:gd name="T114" fmla="*/ 583 w 1998"/>
                <a:gd name="T115" fmla="*/ 174 h 174"/>
                <a:gd name="T116" fmla="*/ 673 w 1998"/>
                <a:gd name="T117" fmla="*/ 11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8" h="174">
                  <a:moveTo>
                    <a:pt x="1405" y="13"/>
                  </a:moveTo>
                  <a:cubicBezTo>
                    <a:pt x="1382" y="13"/>
                    <a:pt x="1382" y="13"/>
                    <a:pt x="1382" y="13"/>
                  </a:cubicBezTo>
                  <a:cubicBezTo>
                    <a:pt x="1379" y="13"/>
                    <a:pt x="1378" y="15"/>
                    <a:pt x="1378" y="17"/>
                  </a:cubicBezTo>
                  <a:cubicBezTo>
                    <a:pt x="1378" y="125"/>
                    <a:pt x="1378" y="125"/>
                    <a:pt x="1378" y="125"/>
                  </a:cubicBezTo>
                  <a:cubicBezTo>
                    <a:pt x="1365" y="111"/>
                    <a:pt x="1284" y="18"/>
                    <a:pt x="1282" y="16"/>
                  </a:cubicBezTo>
                  <a:cubicBezTo>
                    <a:pt x="1279" y="13"/>
                    <a:pt x="1276" y="13"/>
                    <a:pt x="1275" y="13"/>
                  </a:cubicBezTo>
                  <a:cubicBezTo>
                    <a:pt x="1275" y="13"/>
                    <a:pt x="1275" y="13"/>
                    <a:pt x="1275" y="13"/>
                  </a:cubicBezTo>
                  <a:cubicBezTo>
                    <a:pt x="1251" y="13"/>
                    <a:pt x="1251" y="13"/>
                    <a:pt x="1251" y="13"/>
                  </a:cubicBezTo>
                  <a:cubicBezTo>
                    <a:pt x="1249" y="13"/>
                    <a:pt x="1247" y="15"/>
                    <a:pt x="1247" y="17"/>
                  </a:cubicBezTo>
                  <a:cubicBezTo>
                    <a:pt x="1247" y="166"/>
                    <a:pt x="1247" y="166"/>
                    <a:pt x="1247" y="166"/>
                  </a:cubicBezTo>
                  <a:cubicBezTo>
                    <a:pt x="1247" y="168"/>
                    <a:pt x="1249" y="170"/>
                    <a:pt x="1251" y="170"/>
                  </a:cubicBezTo>
                  <a:cubicBezTo>
                    <a:pt x="1275" y="170"/>
                    <a:pt x="1275" y="170"/>
                    <a:pt x="1275" y="170"/>
                  </a:cubicBezTo>
                  <a:cubicBezTo>
                    <a:pt x="1277" y="170"/>
                    <a:pt x="1279" y="168"/>
                    <a:pt x="1279" y="166"/>
                  </a:cubicBezTo>
                  <a:cubicBezTo>
                    <a:pt x="1279" y="57"/>
                    <a:pt x="1279" y="57"/>
                    <a:pt x="1279" y="57"/>
                  </a:cubicBezTo>
                  <a:cubicBezTo>
                    <a:pt x="1287" y="67"/>
                    <a:pt x="1373" y="165"/>
                    <a:pt x="1376" y="167"/>
                  </a:cubicBezTo>
                  <a:cubicBezTo>
                    <a:pt x="1378" y="169"/>
                    <a:pt x="1381" y="170"/>
                    <a:pt x="1383" y="170"/>
                  </a:cubicBezTo>
                  <a:cubicBezTo>
                    <a:pt x="1383" y="170"/>
                    <a:pt x="1383" y="170"/>
                    <a:pt x="1383" y="170"/>
                  </a:cubicBezTo>
                  <a:cubicBezTo>
                    <a:pt x="1405" y="170"/>
                    <a:pt x="1405" y="170"/>
                    <a:pt x="1405" y="170"/>
                  </a:cubicBezTo>
                  <a:cubicBezTo>
                    <a:pt x="1407" y="170"/>
                    <a:pt x="1409" y="168"/>
                    <a:pt x="1409" y="166"/>
                  </a:cubicBezTo>
                  <a:cubicBezTo>
                    <a:pt x="1409" y="17"/>
                    <a:pt x="1409" y="17"/>
                    <a:pt x="1409" y="17"/>
                  </a:cubicBezTo>
                  <a:cubicBezTo>
                    <a:pt x="1409" y="15"/>
                    <a:pt x="1407" y="13"/>
                    <a:pt x="1405" y="13"/>
                  </a:cubicBezTo>
                  <a:moveTo>
                    <a:pt x="1214" y="13"/>
                  </a:moveTo>
                  <a:cubicBezTo>
                    <a:pt x="1188" y="13"/>
                    <a:pt x="1188" y="13"/>
                    <a:pt x="1188" y="13"/>
                  </a:cubicBezTo>
                  <a:cubicBezTo>
                    <a:pt x="1186" y="13"/>
                    <a:pt x="1184" y="15"/>
                    <a:pt x="1184" y="17"/>
                  </a:cubicBezTo>
                  <a:cubicBezTo>
                    <a:pt x="1184" y="166"/>
                    <a:pt x="1184" y="166"/>
                    <a:pt x="1184" y="166"/>
                  </a:cubicBezTo>
                  <a:cubicBezTo>
                    <a:pt x="1184" y="168"/>
                    <a:pt x="1186" y="170"/>
                    <a:pt x="1188" y="170"/>
                  </a:cubicBezTo>
                  <a:cubicBezTo>
                    <a:pt x="1214" y="170"/>
                    <a:pt x="1214" y="170"/>
                    <a:pt x="1214" y="170"/>
                  </a:cubicBezTo>
                  <a:cubicBezTo>
                    <a:pt x="1216" y="170"/>
                    <a:pt x="1218" y="168"/>
                    <a:pt x="1218" y="166"/>
                  </a:cubicBezTo>
                  <a:cubicBezTo>
                    <a:pt x="1218" y="17"/>
                    <a:pt x="1218" y="17"/>
                    <a:pt x="1218" y="17"/>
                  </a:cubicBezTo>
                  <a:cubicBezTo>
                    <a:pt x="1218" y="15"/>
                    <a:pt x="1216" y="13"/>
                    <a:pt x="1214" y="13"/>
                  </a:cubicBezTo>
                  <a:moveTo>
                    <a:pt x="1125" y="91"/>
                  </a:moveTo>
                  <a:cubicBezTo>
                    <a:pt x="1125" y="93"/>
                    <a:pt x="1124" y="94"/>
                    <a:pt x="1122" y="94"/>
                  </a:cubicBezTo>
                  <a:cubicBezTo>
                    <a:pt x="1042" y="94"/>
                    <a:pt x="1042" y="94"/>
                    <a:pt x="1042" y="94"/>
                  </a:cubicBezTo>
                  <a:cubicBezTo>
                    <a:pt x="1042" y="41"/>
                    <a:pt x="1042" y="41"/>
                    <a:pt x="1042" y="41"/>
                  </a:cubicBezTo>
                  <a:cubicBezTo>
                    <a:pt x="1122" y="41"/>
                    <a:pt x="1122" y="41"/>
                    <a:pt x="1122" y="41"/>
                  </a:cubicBezTo>
                  <a:cubicBezTo>
                    <a:pt x="1124" y="41"/>
                    <a:pt x="1125" y="42"/>
                    <a:pt x="1125" y="44"/>
                  </a:cubicBezTo>
                  <a:lnTo>
                    <a:pt x="1125" y="91"/>
                  </a:lnTo>
                  <a:close/>
                  <a:moveTo>
                    <a:pt x="1108" y="13"/>
                  </a:moveTo>
                  <a:cubicBezTo>
                    <a:pt x="1011" y="13"/>
                    <a:pt x="1011" y="13"/>
                    <a:pt x="1011" y="13"/>
                  </a:cubicBezTo>
                  <a:cubicBezTo>
                    <a:pt x="1009" y="13"/>
                    <a:pt x="1007" y="15"/>
                    <a:pt x="1007" y="17"/>
                  </a:cubicBezTo>
                  <a:cubicBezTo>
                    <a:pt x="1007" y="166"/>
                    <a:pt x="1007" y="166"/>
                    <a:pt x="1007" y="166"/>
                  </a:cubicBezTo>
                  <a:cubicBezTo>
                    <a:pt x="1007" y="168"/>
                    <a:pt x="1009" y="170"/>
                    <a:pt x="1011" y="170"/>
                  </a:cubicBezTo>
                  <a:cubicBezTo>
                    <a:pt x="1038" y="170"/>
                    <a:pt x="1038" y="170"/>
                    <a:pt x="1038" y="170"/>
                  </a:cubicBezTo>
                  <a:cubicBezTo>
                    <a:pt x="1040" y="170"/>
                    <a:pt x="1042" y="168"/>
                    <a:pt x="1042" y="166"/>
                  </a:cubicBezTo>
                  <a:cubicBezTo>
                    <a:pt x="1042" y="122"/>
                    <a:pt x="1042" y="122"/>
                    <a:pt x="1042" y="122"/>
                  </a:cubicBezTo>
                  <a:cubicBezTo>
                    <a:pt x="1108" y="122"/>
                    <a:pt x="1108" y="122"/>
                    <a:pt x="1108" y="122"/>
                  </a:cubicBezTo>
                  <a:cubicBezTo>
                    <a:pt x="1137" y="122"/>
                    <a:pt x="1161" y="104"/>
                    <a:pt x="1161" y="78"/>
                  </a:cubicBezTo>
                  <a:cubicBezTo>
                    <a:pt x="1161" y="61"/>
                    <a:pt x="1161" y="61"/>
                    <a:pt x="1161" y="61"/>
                  </a:cubicBezTo>
                  <a:cubicBezTo>
                    <a:pt x="1161" y="34"/>
                    <a:pt x="1137" y="13"/>
                    <a:pt x="1108" y="13"/>
                  </a:cubicBezTo>
                  <a:moveTo>
                    <a:pt x="1994" y="13"/>
                  </a:moveTo>
                  <a:cubicBezTo>
                    <a:pt x="1970" y="13"/>
                    <a:pt x="1970" y="13"/>
                    <a:pt x="1970" y="13"/>
                  </a:cubicBezTo>
                  <a:cubicBezTo>
                    <a:pt x="1968" y="13"/>
                    <a:pt x="1967" y="15"/>
                    <a:pt x="1967" y="17"/>
                  </a:cubicBezTo>
                  <a:cubicBezTo>
                    <a:pt x="1967" y="125"/>
                    <a:pt x="1967" y="125"/>
                    <a:pt x="1967" y="125"/>
                  </a:cubicBezTo>
                  <a:cubicBezTo>
                    <a:pt x="1954" y="111"/>
                    <a:pt x="1872" y="18"/>
                    <a:pt x="1870" y="16"/>
                  </a:cubicBezTo>
                  <a:cubicBezTo>
                    <a:pt x="1868" y="13"/>
                    <a:pt x="1865" y="13"/>
                    <a:pt x="1863" y="13"/>
                  </a:cubicBezTo>
                  <a:cubicBezTo>
                    <a:pt x="1863" y="13"/>
                    <a:pt x="1863" y="13"/>
                    <a:pt x="1863" y="13"/>
                  </a:cubicBezTo>
                  <a:cubicBezTo>
                    <a:pt x="1840" y="13"/>
                    <a:pt x="1840" y="13"/>
                    <a:pt x="1840" y="13"/>
                  </a:cubicBezTo>
                  <a:cubicBezTo>
                    <a:pt x="1838" y="13"/>
                    <a:pt x="1836" y="15"/>
                    <a:pt x="1836" y="17"/>
                  </a:cubicBezTo>
                  <a:cubicBezTo>
                    <a:pt x="1836" y="166"/>
                    <a:pt x="1836" y="166"/>
                    <a:pt x="1836" y="166"/>
                  </a:cubicBezTo>
                  <a:cubicBezTo>
                    <a:pt x="1836" y="168"/>
                    <a:pt x="1838" y="170"/>
                    <a:pt x="1840" y="170"/>
                  </a:cubicBezTo>
                  <a:cubicBezTo>
                    <a:pt x="1864" y="170"/>
                    <a:pt x="1864" y="170"/>
                    <a:pt x="1864" y="170"/>
                  </a:cubicBezTo>
                  <a:cubicBezTo>
                    <a:pt x="1866" y="170"/>
                    <a:pt x="1867" y="168"/>
                    <a:pt x="1867" y="166"/>
                  </a:cubicBezTo>
                  <a:cubicBezTo>
                    <a:pt x="1867" y="57"/>
                    <a:pt x="1867" y="57"/>
                    <a:pt x="1867" y="57"/>
                  </a:cubicBezTo>
                  <a:cubicBezTo>
                    <a:pt x="1876" y="67"/>
                    <a:pt x="1962" y="165"/>
                    <a:pt x="1964" y="167"/>
                  </a:cubicBezTo>
                  <a:cubicBezTo>
                    <a:pt x="1967" y="169"/>
                    <a:pt x="1969" y="170"/>
                    <a:pt x="1971" y="170"/>
                  </a:cubicBezTo>
                  <a:cubicBezTo>
                    <a:pt x="1971" y="170"/>
                    <a:pt x="1971" y="170"/>
                    <a:pt x="1971" y="170"/>
                  </a:cubicBezTo>
                  <a:cubicBezTo>
                    <a:pt x="1994" y="170"/>
                    <a:pt x="1994" y="170"/>
                    <a:pt x="1994" y="170"/>
                  </a:cubicBezTo>
                  <a:cubicBezTo>
                    <a:pt x="1996" y="170"/>
                    <a:pt x="1998" y="168"/>
                    <a:pt x="1998" y="166"/>
                  </a:cubicBezTo>
                  <a:cubicBezTo>
                    <a:pt x="1998" y="17"/>
                    <a:pt x="1998" y="17"/>
                    <a:pt x="1998" y="17"/>
                  </a:cubicBezTo>
                  <a:cubicBezTo>
                    <a:pt x="1998" y="15"/>
                    <a:pt x="1996" y="13"/>
                    <a:pt x="1994" y="13"/>
                  </a:cubicBezTo>
                  <a:moveTo>
                    <a:pt x="1542" y="11"/>
                  </a:moveTo>
                  <a:cubicBezTo>
                    <a:pt x="1488" y="11"/>
                    <a:pt x="1488" y="11"/>
                    <a:pt x="1488" y="11"/>
                  </a:cubicBezTo>
                  <a:cubicBezTo>
                    <a:pt x="1458" y="11"/>
                    <a:pt x="1434" y="32"/>
                    <a:pt x="1434" y="58"/>
                  </a:cubicBezTo>
                  <a:cubicBezTo>
                    <a:pt x="1434" y="124"/>
                    <a:pt x="1434" y="124"/>
                    <a:pt x="1434" y="124"/>
                  </a:cubicBezTo>
                  <a:cubicBezTo>
                    <a:pt x="1434" y="150"/>
                    <a:pt x="1458" y="172"/>
                    <a:pt x="1488" y="172"/>
                  </a:cubicBezTo>
                  <a:cubicBezTo>
                    <a:pt x="1542" y="172"/>
                    <a:pt x="1542" y="172"/>
                    <a:pt x="1542" y="172"/>
                  </a:cubicBezTo>
                  <a:cubicBezTo>
                    <a:pt x="1572" y="172"/>
                    <a:pt x="1596" y="150"/>
                    <a:pt x="1596" y="124"/>
                  </a:cubicBezTo>
                  <a:cubicBezTo>
                    <a:pt x="1596" y="82"/>
                    <a:pt x="1596" y="82"/>
                    <a:pt x="1596" y="82"/>
                  </a:cubicBezTo>
                  <a:cubicBezTo>
                    <a:pt x="1513" y="82"/>
                    <a:pt x="1513" y="82"/>
                    <a:pt x="1513" y="82"/>
                  </a:cubicBezTo>
                  <a:cubicBezTo>
                    <a:pt x="1513" y="104"/>
                    <a:pt x="1513" y="104"/>
                    <a:pt x="1513" y="104"/>
                  </a:cubicBezTo>
                  <a:cubicBezTo>
                    <a:pt x="1513" y="106"/>
                    <a:pt x="1515" y="108"/>
                    <a:pt x="1517" y="108"/>
                  </a:cubicBezTo>
                  <a:cubicBezTo>
                    <a:pt x="1562" y="108"/>
                    <a:pt x="1562" y="108"/>
                    <a:pt x="1562" y="108"/>
                  </a:cubicBezTo>
                  <a:cubicBezTo>
                    <a:pt x="1562" y="138"/>
                    <a:pt x="1562" y="138"/>
                    <a:pt x="1562" y="138"/>
                  </a:cubicBezTo>
                  <a:cubicBezTo>
                    <a:pt x="1562" y="140"/>
                    <a:pt x="1560" y="142"/>
                    <a:pt x="1558" y="142"/>
                  </a:cubicBezTo>
                  <a:cubicBezTo>
                    <a:pt x="1471" y="142"/>
                    <a:pt x="1471" y="142"/>
                    <a:pt x="1471" y="142"/>
                  </a:cubicBezTo>
                  <a:cubicBezTo>
                    <a:pt x="1469" y="142"/>
                    <a:pt x="1468" y="140"/>
                    <a:pt x="1468" y="138"/>
                  </a:cubicBezTo>
                  <a:cubicBezTo>
                    <a:pt x="1468" y="44"/>
                    <a:pt x="1468" y="44"/>
                    <a:pt x="1468" y="44"/>
                  </a:cubicBezTo>
                  <a:cubicBezTo>
                    <a:pt x="1468" y="42"/>
                    <a:pt x="1469" y="41"/>
                    <a:pt x="1471" y="41"/>
                  </a:cubicBezTo>
                  <a:cubicBezTo>
                    <a:pt x="1558" y="41"/>
                    <a:pt x="1558" y="41"/>
                    <a:pt x="1558" y="41"/>
                  </a:cubicBezTo>
                  <a:cubicBezTo>
                    <a:pt x="1560" y="41"/>
                    <a:pt x="1562" y="42"/>
                    <a:pt x="1562" y="44"/>
                  </a:cubicBezTo>
                  <a:cubicBezTo>
                    <a:pt x="1562" y="62"/>
                    <a:pt x="1562" y="62"/>
                    <a:pt x="1562" y="62"/>
                  </a:cubicBezTo>
                  <a:cubicBezTo>
                    <a:pt x="1562" y="64"/>
                    <a:pt x="1564" y="66"/>
                    <a:pt x="1566" y="66"/>
                  </a:cubicBezTo>
                  <a:cubicBezTo>
                    <a:pt x="1592" y="66"/>
                    <a:pt x="1592" y="66"/>
                    <a:pt x="1592" y="66"/>
                  </a:cubicBezTo>
                  <a:cubicBezTo>
                    <a:pt x="1594" y="66"/>
                    <a:pt x="1596" y="64"/>
                    <a:pt x="1596" y="62"/>
                  </a:cubicBezTo>
                  <a:cubicBezTo>
                    <a:pt x="1596" y="58"/>
                    <a:pt x="1596" y="58"/>
                    <a:pt x="1596" y="58"/>
                  </a:cubicBezTo>
                  <a:cubicBezTo>
                    <a:pt x="1596" y="32"/>
                    <a:pt x="1572" y="11"/>
                    <a:pt x="1542" y="11"/>
                  </a:cubicBezTo>
                  <a:moveTo>
                    <a:pt x="832" y="96"/>
                  </a:moveTo>
                  <a:cubicBezTo>
                    <a:pt x="832" y="103"/>
                    <a:pt x="831" y="108"/>
                    <a:pt x="823" y="112"/>
                  </a:cubicBezTo>
                  <a:cubicBezTo>
                    <a:pt x="816" y="115"/>
                    <a:pt x="805" y="121"/>
                    <a:pt x="795" y="125"/>
                  </a:cubicBezTo>
                  <a:cubicBezTo>
                    <a:pt x="785" y="121"/>
                    <a:pt x="774" y="115"/>
                    <a:pt x="767" y="112"/>
                  </a:cubicBezTo>
                  <a:cubicBezTo>
                    <a:pt x="758" y="108"/>
                    <a:pt x="757" y="103"/>
                    <a:pt x="757" y="96"/>
                  </a:cubicBezTo>
                  <a:cubicBezTo>
                    <a:pt x="757" y="89"/>
                    <a:pt x="757" y="89"/>
                    <a:pt x="757" y="89"/>
                  </a:cubicBezTo>
                  <a:cubicBezTo>
                    <a:pt x="832" y="89"/>
                    <a:pt x="832" y="89"/>
                    <a:pt x="832" y="89"/>
                  </a:cubicBezTo>
                  <a:lnTo>
                    <a:pt x="832" y="96"/>
                  </a:lnTo>
                  <a:close/>
                  <a:moveTo>
                    <a:pt x="894" y="65"/>
                  </a:moveTo>
                  <a:cubicBezTo>
                    <a:pt x="862" y="65"/>
                    <a:pt x="862" y="65"/>
                    <a:pt x="862" y="65"/>
                  </a:cubicBezTo>
                  <a:cubicBezTo>
                    <a:pt x="862" y="51"/>
                    <a:pt x="862" y="51"/>
                    <a:pt x="862" y="51"/>
                  </a:cubicBezTo>
                  <a:cubicBezTo>
                    <a:pt x="862" y="49"/>
                    <a:pt x="860" y="48"/>
                    <a:pt x="858" y="48"/>
                  </a:cubicBezTo>
                  <a:cubicBezTo>
                    <a:pt x="836" y="48"/>
                    <a:pt x="836" y="48"/>
                    <a:pt x="836" y="48"/>
                  </a:cubicBezTo>
                  <a:cubicBezTo>
                    <a:pt x="834" y="48"/>
                    <a:pt x="832" y="49"/>
                    <a:pt x="832" y="51"/>
                  </a:cubicBezTo>
                  <a:cubicBezTo>
                    <a:pt x="832" y="65"/>
                    <a:pt x="832" y="65"/>
                    <a:pt x="832" y="65"/>
                  </a:cubicBezTo>
                  <a:cubicBezTo>
                    <a:pt x="757" y="65"/>
                    <a:pt x="757" y="65"/>
                    <a:pt x="757" y="65"/>
                  </a:cubicBezTo>
                  <a:cubicBezTo>
                    <a:pt x="757" y="51"/>
                    <a:pt x="757" y="51"/>
                    <a:pt x="757" y="51"/>
                  </a:cubicBezTo>
                  <a:cubicBezTo>
                    <a:pt x="757" y="49"/>
                    <a:pt x="755" y="48"/>
                    <a:pt x="753" y="48"/>
                  </a:cubicBezTo>
                  <a:cubicBezTo>
                    <a:pt x="731" y="48"/>
                    <a:pt x="731" y="48"/>
                    <a:pt x="731" y="48"/>
                  </a:cubicBezTo>
                  <a:cubicBezTo>
                    <a:pt x="729" y="48"/>
                    <a:pt x="728" y="49"/>
                    <a:pt x="728" y="51"/>
                  </a:cubicBezTo>
                  <a:cubicBezTo>
                    <a:pt x="728" y="65"/>
                    <a:pt x="728" y="65"/>
                    <a:pt x="728" y="65"/>
                  </a:cubicBezTo>
                  <a:cubicBezTo>
                    <a:pt x="695" y="65"/>
                    <a:pt x="695" y="65"/>
                    <a:pt x="695" y="65"/>
                  </a:cubicBezTo>
                  <a:cubicBezTo>
                    <a:pt x="693" y="65"/>
                    <a:pt x="692" y="67"/>
                    <a:pt x="692" y="69"/>
                  </a:cubicBezTo>
                  <a:cubicBezTo>
                    <a:pt x="692" y="85"/>
                    <a:pt x="692" y="85"/>
                    <a:pt x="692" y="85"/>
                  </a:cubicBezTo>
                  <a:cubicBezTo>
                    <a:pt x="692" y="87"/>
                    <a:pt x="693" y="89"/>
                    <a:pt x="695" y="89"/>
                  </a:cubicBezTo>
                  <a:cubicBezTo>
                    <a:pt x="727" y="89"/>
                    <a:pt x="727" y="89"/>
                    <a:pt x="727" y="89"/>
                  </a:cubicBezTo>
                  <a:cubicBezTo>
                    <a:pt x="727" y="99"/>
                    <a:pt x="727" y="99"/>
                    <a:pt x="727" y="99"/>
                  </a:cubicBezTo>
                  <a:cubicBezTo>
                    <a:pt x="727" y="111"/>
                    <a:pt x="733" y="122"/>
                    <a:pt x="747" y="129"/>
                  </a:cubicBezTo>
                  <a:cubicBezTo>
                    <a:pt x="753" y="132"/>
                    <a:pt x="760" y="135"/>
                    <a:pt x="767" y="138"/>
                  </a:cubicBezTo>
                  <a:cubicBezTo>
                    <a:pt x="754" y="143"/>
                    <a:pt x="743" y="146"/>
                    <a:pt x="731" y="146"/>
                  </a:cubicBezTo>
                  <a:cubicBezTo>
                    <a:pt x="700" y="146"/>
                    <a:pt x="700" y="146"/>
                    <a:pt x="700" y="146"/>
                  </a:cubicBezTo>
                  <a:cubicBezTo>
                    <a:pt x="698" y="146"/>
                    <a:pt x="696" y="148"/>
                    <a:pt x="696" y="150"/>
                  </a:cubicBezTo>
                  <a:cubicBezTo>
                    <a:pt x="696" y="166"/>
                    <a:pt x="696" y="166"/>
                    <a:pt x="696" y="166"/>
                  </a:cubicBezTo>
                  <a:cubicBezTo>
                    <a:pt x="696" y="168"/>
                    <a:pt x="698" y="170"/>
                    <a:pt x="700" y="170"/>
                  </a:cubicBezTo>
                  <a:cubicBezTo>
                    <a:pt x="730" y="170"/>
                    <a:pt x="730" y="170"/>
                    <a:pt x="730" y="170"/>
                  </a:cubicBezTo>
                  <a:cubicBezTo>
                    <a:pt x="742" y="170"/>
                    <a:pt x="757" y="167"/>
                    <a:pt x="769" y="162"/>
                  </a:cubicBezTo>
                  <a:cubicBezTo>
                    <a:pt x="774" y="161"/>
                    <a:pt x="784" y="156"/>
                    <a:pt x="795" y="151"/>
                  </a:cubicBezTo>
                  <a:cubicBezTo>
                    <a:pt x="806" y="156"/>
                    <a:pt x="815" y="161"/>
                    <a:pt x="820" y="162"/>
                  </a:cubicBezTo>
                  <a:cubicBezTo>
                    <a:pt x="833" y="167"/>
                    <a:pt x="847" y="170"/>
                    <a:pt x="859" y="170"/>
                  </a:cubicBezTo>
                  <a:cubicBezTo>
                    <a:pt x="889" y="170"/>
                    <a:pt x="889" y="170"/>
                    <a:pt x="889" y="170"/>
                  </a:cubicBezTo>
                  <a:cubicBezTo>
                    <a:pt x="891" y="170"/>
                    <a:pt x="893" y="168"/>
                    <a:pt x="893" y="166"/>
                  </a:cubicBezTo>
                  <a:cubicBezTo>
                    <a:pt x="893" y="150"/>
                    <a:pt x="893" y="150"/>
                    <a:pt x="893" y="150"/>
                  </a:cubicBezTo>
                  <a:cubicBezTo>
                    <a:pt x="893" y="148"/>
                    <a:pt x="891" y="146"/>
                    <a:pt x="889" y="146"/>
                  </a:cubicBezTo>
                  <a:cubicBezTo>
                    <a:pt x="859" y="146"/>
                    <a:pt x="859" y="146"/>
                    <a:pt x="859" y="146"/>
                  </a:cubicBezTo>
                  <a:cubicBezTo>
                    <a:pt x="847" y="146"/>
                    <a:pt x="835" y="143"/>
                    <a:pt x="823" y="138"/>
                  </a:cubicBezTo>
                  <a:cubicBezTo>
                    <a:pt x="830" y="135"/>
                    <a:pt x="837" y="132"/>
                    <a:pt x="842" y="129"/>
                  </a:cubicBezTo>
                  <a:cubicBezTo>
                    <a:pt x="857" y="122"/>
                    <a:pt x="862" y="111"/>
                    <a:pt x="862" y="99"/>
                  </a:cubicBezTo>
                  <a:cubicBezTo>
                    <a:pt x="862" y="89"/>
                    <a:pt x="862" y="89"/>
                    <a:pt x="862" y="89"/>
                  </a:cubicBezTo>
                  <a:cubicBezTo>
                    <a:pt x="894" y="89"/>
                    <a:pt x="894" y="89"/>
                    <a:pt x="894" y="89"/>
                  </a:cubicBezTo>
                  <a:cubicBezTo>
                    <a:pt x="896" y="89"/>
                    <a:pt x="898" y="87"/>
                    <a:pt x="898" y="85"/>
                  </a:cubicBezTo>
                  <a:cubicBezTo>
                    <a:pt x="898" y="69"/>
                    <a:pt x="898" y="69"/>
                    <a:pt x="898" y="69"/>
                  </a:cubicBezTo>
                  <a:cubicBezTo>
                    <a:pt x="898" y="67"/>
                    <a:pt x="896" y="65"/>
                    <a:pt x="894" y="65"/>
                  </a:cubicBezTo>
                  <a:moveTo>
                    <a:pt x="1747" y="17"/>
                  </a:moveTo>
                  <a:cubicBezTo>
                    <a:pt x="1745" y="14"/>
                    <a:pt x="1743" y="13"/>
                    <a:pt x="1740" y="13"/>
                  </a:cubicBezTo>
                  <a:cubicBezTo>
                    <a:pt x="1716" y="13"/>
                    <a:pt x="1716" y="13"/>
                    <a:pt x="1716" y="13"/>
                  </a:cubicBezTo>
                  <a:cubicBezTo>
                    <a:pt x="1713" y="13"/>
                    <a:pt x="1711" y="14"/>
                    <a:pt x="1710" y="17"/>
                  </a:cubicBezTo>
                  <a:cubicBezTo>
                    <a:pt x="1636" y="162"/>
                    <a:pt x="1636" y="162"/>
                    <a:pt x="1636" y="162"/>
                  </a:cubicBezTo>
                  <a:cubicBezTo>
                    <a:pt x="1634" y="167"/>
                    <a:pt x="1636" y="170"/>
                    <a:pt x="1640" y="170"/>
                  </a:cubicBezTo>
                  <a:cubicBezTo>
                    <a:pt x="1663" y="170"/>
                    <a:pt x="1663" y="170"/>
                    <a:pt x="1663" y="170"/>
                  </a:cubicBezTo>
                  <a:cubicBezTo>
                    <a:pt x="1667" y="170"/>
                    <a:pt x="1668" y="169"/>
                    <a:pt x="1670" y="165"/>
                  </a:cubicBezTo>
                  <a:cubicBezTo>
                    <a:pt x="1728" y="49"/>
                    <a:pt x="1728" y="49"/>
                    <a:pt x="1728" y="49"/>
                  </a:cubicBezTo>
                  <a:cubicBezTo>
                    <a:pt x="1786" y="165"/>
                    <a:pt x="1786" y="165"/>
                    <a:pt x="1786" y="165"/>
                  </a:cubicBezTo>
                  <a:cubicBezTo>
                    <a:pt x="1788" y="169"/>
                    <a:pt x="1789" y="170"/>
                    <a:pt x="1793" y="170"/>
                  </a:cubicBezTo>
                  <a:cubicBezTo>
                    <a:pt x="1816" y="170"/>
                    <a:pt x="1816" y="170"/>
                    <a:pt x="1816" y="170"/>
                  </a:cubicBezTo>
                  <a:cubicBezTo>
                    <a:pt x="1820" y="170"/>
                    <a:pt x="1823" y="167"/>
                    <a:pt x="1820" y="162"/>
                  </a:cubicBezTo>
                  <a:lnTo>
                    <a:pt x="1747" y="17"/>
                  </a:lnTo>
                  <a:close/>
                  <a:moveTo>
                    <a:pt x="629" y="46"/>
                  </a:moveTo>
                  <a:cubicBezTo>
                    <a:pt x="626" y="46"/>
                    <a:pt x="623" y="48"/>
                    <a:pt x="622" y="49"/>
                  </a:cubicBezTo>
                  <a:cubicBezTo>
                    <a:pt x="597" y="98"/>
                    <a:pt x="597" y="98"/>
                    <a:pt x="597" y="98"/>
                  </a:cubicBezTo>
                  <a:cubicBezTo>
                    <a:pt x="596" y="100"/>
                    <a:pt x="597" y="102"/>
                    <a:pt x="599" y="102"/>
                  </a:cubicBezTo>
                  <a:cubicBezTo>
                    <a:pt x="625" y="102"/>
                    <a:pt x="625" y="102"/>
                    <a:pt x="625" y="102"/>
                  </a:cubicBezTo>
                  <a:cubicBezTo>
                    <a:pt x="628" y="102"/>
                    <a:pt x="630" y="100"/>
                    <a:pt x="631" y="98"/>
                  </a:cubicBezTo>
                  <a:cubicBezTo>
                    <a:pt x="656" y="49"/>
                    <a:pt x="656" y="49"/>
                    <a:pt x="656" y="49"/>
                  </a:cubicBezTo>
                  <a:cubicBezTo>
                    <a:pt x="657" y="48"/>
                    <a:pt x="656" y="46"/>
                    <a:pt x="654" y="46"/>
                  </a:cubicBezTo>
                  <a:lnTo>
                    <a:pt x="629" y="46"/>
                  </a:lnTo>
                  <a:close/>
                  <a:moveTo>
                    <a:pt x="416" y="146"/>
                  </a:moveTo>
                  <a:cubicBezTo>
                    <a:pt x="269" y="146"/>
                    <a:pt x="269" y="146"/>
                    <a:pt x="269" y="146"/>
                  </a:cubicBezTo>
                  <a:cubicBezTo>
                    <a:pt x="269" y="28"/>
                    <a:pt x="269" y="28"/>
                    <a:pt x="269" y="28"/>
                  </a:cubicBezTo>
                  <a:cubicBezTo>
                    <a:pt x="416" y="28"/>
                    <a:pt x="416" y="28"/>
                    <a:pt x="416" y="28"/>
                  </a:cubicBezTo>
                  <a:lnTo>
                    <a:pt x="416" y="146"/>
                  </a:lnTo>
                  <a:close/>
                  <a:moveTo>
                    <a:pt x="423" y="6"/>
                  </a:moveTo>
                  <a:cubicBezTo>
                    <a:pt x="261" y="6"/>
                    <a:pt x="261" y="6"/>
                    <a:pt x="261" y="6"/>
                  </a:cubicBezTo>
                  <a:cubicBezTo>
                    <a:pt x="249" y="6"/>
                    <a:pt x="239" y="16"/>
                    <a:pt x="239" y="28"/>
                  </a:cubicBezTo>
                  <a:cubicBezTo>
                    <a:pt x="239" y="148"/>
                    <a:pt x="239" y="148"/>
                    <a:pt x="239" y="148"/>
                  </a:cubicBezTo>
                  <a:cubicBezTo>
                    <a:pt x="239" y="160"/>
                    <a:pt x="249" y="169"/>
                    <a:pt x="261" y="169"/>
                  </a:cubicBezTo>
                  <a:cubicBezTo>
                    <a:pt x="423" y="169"/>
                    <a:pt x="423" y="169"/>
                    <a:pt x="423" y="169"/>
                  </a:cubicBezTo>
                  <a:cubicBezTo>
                    <a:pt x="435" y="169"/>
                    <a:pt x="445" y="160"/>
                    <a:pt x="445" y="148"/>
                  </a:cubicBezTo>
                  <a:cubicBezTo>
                    <a:pt x="445" y="28"/>
                    <a:pt x="445" y="28"/>
                    <a:pt x="445" y="28"/>
                  </a:cubicBezTo>
                  <a:cubicBezTo>
                    <a:pt x="445" y="16"/>
                    <a:pt x="435" y="6"/>
                    <a:pt x="423" y="6"/>
                  </a:cubicBezTo>
                  <a:moveTo>
                    <a:pt x="697" y="49"/>
                  </a:moveTo>
                  <a:cubicBezTo>
                    <a:pt x="714" y="49"/>
                    <a:pt x="714" y="49"/>
                    <a:pt x="714" y="49"/>
                  </a:cubicBezTo>
                  <a:cubicBezTo>
                    <a:pt x="716" y="49"/>
                    <a:pt x="718" y="47"/>
                    <a:pt x="718" y="45"/>
                  </a:cubicBezTo>
                  <a:cubicBezTo>
                    <a:pt x="718" y="34"/>
                    <a:pt x="718" y="34"/>
                    <a:pt x="718" y="34"/>
                  </a:cubicBezTo>
                  <a:cubicBezTo>
                    <a:pt x="872" y="34"/>
                    <a:pt x="872" y="34"/>
                    <a:pt x="872" y="34"/>
                  </a:cubicBezTo>
                  <a:cubicBezTo>
                    <a:pt x="872" y="45"/>
                    <a:pt x="872" y="45"/>
                    <a:pt x="872" y="45"/>
                  </a:cubicBezTo>
                  <a:cubicBezTo>
                    <a:pt x="872" y="47"/>
                    <a:pt x="873" y="49"/>
                    <a:pt x="875" y="49"/>
                  </a:cubicBezTo>
                  <a:cubicBezTo>
                    <a:pt x="893" y="49"/>
                    <a:pt x="893" y="49"/>
                    <a:pt x="893" y="49"/>
                  </a:cubicBezTo>
                  <a:cubicBezTo>
                    <a:pt x="895" y="49"/>
                    <a:pt x="897" y="47"/>
                    <a:pt x="897" y="45"/>
                  </a:cubicBezTo>
                  <a:cubicBezTo>
                    <a:pt x="897" y="32"/>
                    <a:pt x="897" y="32"/>
                    <a:pt x="897" y="32"/>
                  </a:cubicBezTo>
                  <a:cubicBezTo>
                    <a:pt x="897" y="22"/>
                    <a:pt x="888" y="13"/>
                    <a:pt x="877" y="13"/>
                  </a:cubicBezTo>
                  <a:cubicBezTo>
                    <a:pt x="811" y="13"/>
                    <a:pt x="811" y="13"/>
                    <a:pt x="811" y="13"/>
                  </a:cubicBezTo>
                  <a:cubicBezTo>
                    <a:pt x="811" y="4"/>
                    <a:pt x="811" y="4"/>
                    <a:pt x="811" y="4"/>
                  </a:cubicBezTo>
                  <a:cubicBezTo>
                    <a:pt x="811" y="2"/>
                    <a:pt x="809" y="0"/>
                    <a:pt x="807" y="0"/>
                  </a:cubicBezTo>
                  <a:cubicBezTo>
                    <a:pt x="782" y="0"/>
                    <a:pt x="782" y="0"/>
                    <a:pt x="782" y="0"/>
                  </a:cubicBezTo>
                  <a:cubicBezTo>
                    <a:pt x="780" y="0"/>
                    <a:pt x="778" y="2"/>
                    <a:pt x="778" y="4"/>
                  </a:cubicBezTo>
                  <a:cubicBezTo>
                    <a:pt x="778" y="13"/>
                    <a:pt x="778" y="13"/>
                    <a:pt x="778" y="13"/>
                  </a:cubicBezTo>
                  <a:cubicBezTo>
                    <a:pt x="712" y="13"/>
                    <a:pt x="712" y="13"/>
                    <a:pt x="712" y="13"/>
                  </a:cubicBezTo>
                  <a:cubicBezTo>
                    <a:pt x="702" y="13"/>
                    <a:pt x="693" y="22"/>
                    <a:pt x="693" y="32"/>
                  </a:cubicBezTo>
                  <a:cubicBezTo>
                    <a:pt x="693" y="45"/>
                    <a:pt x="693" y="45"/>
                    <a:pt x="693" y="45"/>
                  </a:cubicBezTo>
                  <a:cubicBezTo>
                    <a:pt x="693" y="47"/>
                    <a:pt x="695" y="49"/>
                    <a:pt x="697" y="49"/>
                  </a:cubicBezTo>
                  <a:moveTo>
                    <a:pt x="179" y="115"/>
                  </a:moveTo>
                  <a:cubicBezTo>
                    <a:pt x="122" y="115"/>
                    <a:pt x="122" y="115"/>
                    <a:pt x="122" y="115"/>
                  </a:cubicBezTo>
                  <a:cubicBezTo>
                    <a:pt x="122" y="49"/>
                    <a:pt x="122" y="49"/>
                    <a:pt x="122" y="49"/>
                  </a:cubicBezTo>
                  <a:cubicBezTo>
                    <a:pt x="179" y="49"/>
                    <a:pt x="179" y="49"/>
                    <a:pt x="179" y="49"/>
                  </a:cubicBezTo>
                  <a:lnTo>
                    <a:pt x="179" y="115"/>
                  </a:lnTo>
                  <a:close/>
                  <a:moveTo>
                    <a:pt x="88" y="115"/>
                  </a:moveTo>
                  <a:cubicBezTo>
                    <a:pt x="31" y="115"/>
                    <a:pt x="31" y="115"/>
                    <a:pt x="31" y="115"/>
                  </a:cubicBezTo>
                  <a:cubicBezTo>
                    <a:pt x="31" y="49"/>
                    <a:pt x="31" y="49"/>
                    <a:pt x="31" y="49"/>
                  </a:cubicBezTo>
                  <a:cubicBezTo>
                    <a:pt x="88" y="49"/>
                    <a:pt x="88" y="49"/>
                    <a:pt x="88" y="49"/>
                  </a:cubicBezTo>
                  <a:lnTo>
                    <a:pt x="88" y="115"/>
                  </a:lnTo>
                  <a:close/>
                  <a:moveTo>
                    <a:pt x="188" y="24"/>
                  </a:moveTo>
                  <a:cubicBezTo>
                    <a:pt x="122" y="24"/>
                    <a:pt x="122" y="24"/>
                    <a:pt x="122" y="24"/>
                  </a:cubicBezTo>
                  <a:cubicBezTo>
                    <a:pt x="122" y="5"/>
                    <a:pt x="122" y="5"/>
                    <a:pt x="122" y="5"/>
                  </a:cubicBezTo>
                  <a:cubicBezTo>
                    <a:pt x="122" y="3"/>
                    <a:pt x="120" y="1"/>
                    <a:pt x="118" y="1"/>
                  </a:cubicBezTo>
                  <a:cubicBezTo>
                    <a:pt x="91" y="1"/>
                    <a:pt x="91" y="1"/>
                    <a:pt x="91" y="1"/>
                  </a:cubicBezTo>
                  <a:cubicBezTo>
                    <a:pt x="89" y="1"/>
                    <a:pt x="88" y="3"/>
                    <a:pt x="88" y="5"/>
                  </a:cubicBezTo>
                  <a:cubicBezTo>
                    <a:pt x="88" y="24"/>
                    <a:pt x="88" y="24"/>
                    <a:pt x="88" y="24"/>
                  </a:cubicBezTo>
                  <a:cubicBezTo>
                    <a:pt x="22" y="24"/>
                    <a:pt x="22" y="24"/>
                    <a:pt x="22" y="24"/>
                  </a:cubicBezTo>
                  <a:cubicBezTo>
                    <a:pt x="10" y="24"/>
                    <a:pt x="0" y="34"/>
                    <a:pt x="0" y="46"/>
                  </a:cubicBezTo>
                  <a:cubicBezTo>
                    <a:pt x="0" y="118"/>
                    <a:pt x="0" y="118"/>
                    <a:pt x="0" y="118"/>
                  </a:cubicBezTo>
                  <a:cubicBezTo>
                    <a:pt x="0" y="130"/>
                    <a:pt x="10" y="140"/>
                    <a:pt x="22" y="140"/>
                  </a:cubicBezTo>
                  <a:cubicBezTo>
                    <a:pt x="88" y="140"/>
                    <a:pt x="88" y="140"/>
                    <a:pt x="88" y="140"/>
                  </a:cubicBezTo>
                  <a:cubicBezTo>
                    <a:pt x="88" y="171"/>
                    <a:pt x="88" y="171"/>
                    <a:pt x="88" y="171"/>
                  </a:cubicBezTo>
                  <a:cubicBezTo>
                    <a:pt x="88" y="173"/>
                    <a:pt x="89" y="174"/>
                    <a:pt x="91" y="174"/>
                  </a:cubicBezTo>
                  <a:cubicBezTo>
                    <a:pt x="118" y="174"/>
                    <a:pt x="118" y="174"/>
                    <a:pt x="118" y="174"/>
                  </a:cubicBezTo>
                  <a:cubicBezTo>
                    <a:pt x="120" y="174"/>
                    <a:pt x="122" y="173"/>
                    <a:pt x="122" y="171"/>
                  </a:cubicBezTo>
                  <a:cubicBezTo>
                    <a:pt x="122" y="140"/>
                    <a:pt x="122" y="140"/>
                    <a:pt x="122" y="140"/>
                  </a:cubicBezTo>
                  <a:cubicBezTo>
                    <a:pt x="188" y="140"/>
                    <a:pt x="188" y="140"/>
                    <a:pt x="188" y="140"/>
                  </a:cubicBezTo>
                  <a:cubicBezTo>
                    <a:pt x="200" y="140"/>
                    <a:pt x="210" y="130"/>
                    <a:pt x="210" y="118"/>
                  </a:cubicBezTo>
                  <a:cubicBezTo>
                    <a:pt x="210" y="46"/>
                    <a:pt x="210" y="46"/>
                    <a:pt x="210" y="46"/>
                  </a:cubicBezTo>
                  <a:cubicBezTo>
                    <a:pt x="210" y="34"/>
                    <a:pt x="200" y="24"/>
                    <a:pt x="188" y="24"/>
                  </a:cubicBezTo>
                  <a:moveTo>
                    <a:pt x="401" y="104"/>
                  </a:moveTo>
                  <a:cubicBezTo>
                    <a:pt x="379" y="104"/>
                    <a:pt x="379" y="104"/>
                    <a:pt x="379" y="104"/>
                  </a:cubicBezTo>
                  <a:cubicBezTo>
                    <a:pt x="379" y="112"/>
                    <a:pt x="379" y="112"/>
                    <a:pt x="379" y="112"/>
                  </a:cubicBezTo>
                  <a:cubicBezTo>
                    <a:pt x="357" y="112"/>
                    <a:pt x="357" y="112"/>
                    <a:pt x="357" y="112"/>
                  </a:cubicBezTo>
                  <a:cubicBezTo>
                    <a:pt x="357" y="93"/>
                    <a:pt x="357" y="93"/>
                    <a:pt x="357" y="93"/>
                  </a:cubicBezTo>
                  <a:cubicBezTo>
                    <a:pt x="395" y="93"/>
                    <a:pt x="395" y="93"/>
                    <a:pt x="395" y="93"/>
                  </a:cubicBezTo>
                  <a:cubicBezTo>
                    <a:pt x="395" y="75"/>
                    <a:pt x="395" y="75"/>
                    <a:pt x="395" y="75"/>
                  </a:cubicBezTo>
                  <a:cubicBezTo>
                    <a:pt x="357" y="75"/>
                    <a:pt x="357" y="75"/>
                    <a:pt x="357" y="75"/>
                  </a:cubicBezTo>
                  <a:cubicBezTo>
                    <a:pt x="357" y="61"/>
                    <a:pt x="357" y="61"/>
                    <a:pt x="357" y="61"/>
                  </a:cubicBezTo>
                  <a:cubicBezTo>
                    <a:pt x="401" y="61"/>
                    <a:pt x="401" y="61"/>
                    <a:pt x="401" y="61"/>
                  </a:cubicBezTo>
                  <a:cubicBezTo>
                    <a:pt x="401" y="41"/>
                    <a:pt x="401" y="41"/>
                    <a:pt x="401" y="41"/>
                  </a:cubicBezTo>
                  <a:cubicBezTo>
                    <a:pt x="284" y="41"/>
                    <a:pt x="284" y="41"/>
                    <a:pt x="284" y="41"/>
                  </a:cubicBezTo>
                  <a:cubicBezTo>
                    <a:pt x="284" y="61"/>
                    <a:pt x="284" y="61"/>
                    <a:pt x="284" y="61"/>
                  </a:cubicBezTo>
                  <a:cubicBezTo>
                    <a:pt x="328" y="61"/>
                    <a:pt x="328" y="61"/>
                    <a:pt x="328" y="61"/>
                  </a:cubicBezTo>
                  <a:cubicBezTo>
                    <a:pt x="328" y="75"/>
                    <a:pt x="328" y="75"/>
                    <a:pt x="328" y="75"/>
                  </a:cubicBezTo>
                  <a:cubicBezTo>
                    <a:pt x="290" y="75"/>
                    <a:pt x="290" y="75"/>
                    <a:pt x="290" y="75"/>
                  </a:cubicBezTo>
                  <a:cubicBezTo>
                    <a:pt x="290" y="93"/>
                    <a:pt x="290" y="93"/>
                    <a:pt x="290" y="93"/>
                  </a:cubicBezTo>
                  <a:cubicBezTo>
                    <a:pt x="328" y="93"/>
                    <a:pt x="328" y="93"/>
                    <a:pt x="328" y="93"/>
                  </a:cubicBezTo>
                  <a:cubicBezTo>
                    <a:pt x="328" y="112"/>
                    <a:pt x="328" y="112"/>
                    <a:pt x="328" y="112"/>
                  </a:cubicBezTo>
                  <a:cubicBezTo>
                    <a:pt x="284" y="112"/>
                    <a:pt x="284" y="112"/>
                    <a:pt x="284" y="112"/>
                  </a:cubicBezTo>
                  <a:cubicBezTo>
                    <a:pt x="284" y="132"/>
                    <a:pt x="284" y="132"/>
                    <a:pt x="284" y="132"/>
                  </a:cubicBezTo>
                  <a:cubicBezTo>
                    <a:pt x="401" y="132"/>
                    <a:pt x="401" y="132"/>
                    <a:pt x="401" y="132"/>
                  </a:cubicBezTo>
                  <a:lnTo>
                    <a:pt x="401" y="104"/>
                  </a:lnTo>
                  <a:close/>
                  <a:moveTo>
                    <a:pt x="516" y="102"/>
                  </a:moveTo>
                  <a:cubicBezTo>
                    <a:pt x="542" y="102"/>
                    <a:pt x="542" y="102"/>
                    <a:pt x="542" y="102"/>
                  </a:cubicBezTo>
                  <a:cubicBezTo>
                    <a:pt x="544" y="102"/>
                    <a:pt x="545" y="100"/>
                    <a:pt x="544" y="98"/>
                  </a:cubicBezTo>
                  <a:cubicBezTo>
                    <a:pt x="519" y="49"/>
                    <a:pt x="519" y="49"/>
                    <a:pt x="519" y="49"/>
                  </a:cubicBezTo>
                  <a:cubicBezTo>
                    <a:pt x="518" y="48"/>
                    <a:pt x="515" y="46"/>
                    <a:pt x="512" y="46"/>
                  </a:cubicBezTo>
                  <a:cubicBezTo>
                    <a:pt x="487" y="46"/>
                    <a:pt x="487" y="46"/>
                    <a:pt x="487" y="46"/>
                  </a:cubicBezTo>
                  <a:cubicBezTo>
                    <a:pt x="485" y="46"/>
                    <a:pt x="484" y="48"/>
                    <a:pt x="485" y="49"/>
                  </a:cubicBezTo>
                  <a:cubicBezTo>
                    <a:pt x="510" y="98"/>
                    <a:pt x="510" y="98"/>
                    <a:pt x="510" y="98"/>
                  </a:cubicBezTo>
                  <a:cubicBezTo>
                    <a:pt x="511" y="100"/>
                    <a:pt x="513" y="102"/>
                    <a:pt x="516" y="102"/>
                  </a:cubicBezTo>
                  <a:moveTo>
                    <a:pt x="669" y="115"/>
                  </a:moveTo>
                  <a:cubicBezTo>
                    <a:pt x="587" y="115"/>
                    <a:pt x="587" y="115"/>
                    <a:pt x="587" y="115"/>
                  </a:cubicBezTo>
                  <a:cubicBezTo>
                    <a:pt x="587" y="33"/>
                    <a:pt x="587" y="33"/>
                    <a:pt x="587" y="33"/>
                  </a:cubicBezTo>
                  <a:cubicBezTo>
                    <a:pt x="662" y="33"/>
                    <a:pt x="662" y="33"/>
                    <a:pt x="662" y="33"/>
                  </a:cubicBezTo>
                  <a:cubicBezTo>
                    <a:pt x="664" y="33"/>
                    <a:pt x="666" y="31"/>
                    <a:pt x="666" y="29"/>
                  </a:cubicBezTo>
                  <a:cubicBezTo>
                    <a:pt x="666" y="14"/>
                    <a:pt x="666" y="14"/>
                    <a:pt x="666" y="14"/>
                  </a:cubicBezTo>
                  <a:cubicBezTo>
                    <a:pt x="666" y="11"/>
                    <a:pt x="664" y="10"/>
                    <a:pt x="662" y="10"/>
                  </a:cubicBezTo>
                  <a:cubicBezTo>
                    <a:pt x="479" y="10"/>
                    <a:pt x="479" y="10"/>
                    <a:pt x="479" y="10"/>
                  </a:cubicBezTo>
                  <a:cubicBezTo>
                    <a:pt x="477" y="10"/>
                    <a:pt x="475" y="11"/>
                    <a:pt x="475" y="14"/>
                  </a:cubicBezTo>
                  <a:cubicBezTo>
                    <a:pt x="475" y="29"/>
                    <a:pt x="475" y="29"/>
                    <a:pt x="475" y="29"/>
                  </a:cubicBezTo>
                  <a:cubicBezTo>
                    <a:pt x="475" y="31"/>
                    <a:pt x="477" y="33"/>
                    <a:pt x="479" y="33"/>
                  </a:cubicBezTo>
                  <a:cubicBezTo>
                    <a:pt x="554" y="33"/>
                    <a:pt x="554" y="33"/>
                    <a:pt x="554" y="33"/>
                  </a:cubicBezTo>
                  <a:cubicBezTo>
                    <a:pt x="554" y="115"/>
                    <a:pt x="554" y="115"/>
                    <a:pt x="554" y="115"/>
                  </a:cubicBezTo>
                  <a:cubicBezTo>
                    <a:pt x="472" y="115"/>
                    <a:pt x="472" y="115"/>
                    <a:pt x="472" y="115"/>
                  </a:cubicBezTo>
                  <a:cubicBezTo>
                    <a:pt x="470" y="115"/>
                    <a:pt x="469" y="117"/>
                    <a:pt x="469" y="119"/>
                  </a:cubicBezTo>
                  <a:cubicBezTo>
                    <a:pt x="469" y="135"/>
                    <a:pt x="469" y="135"/>
                    <a:pt x="469" y="135"/>
                  </a:cubicBezTo>
                  <a:cubicBezTo>
                    <a:pt x="469" y="137"/>
                    <a:pt x="470" y="139"/>
                    <a:pt x="472" y="139"/>
                  </a:cubicBezTo>
                  <a:cubicBezTo>
                    <a:pt x="554" y="139"/>
                    <a:pt x="554" y="139"/>
                    <a:pt x="554" y="139"/>
                  </a:cubicBezTo>
                  <a:cubicBezTo>
                    <a:pt x="554" y="171"/>
                    <a:pt x="554" y="171"/>
                    <a:pt x="554" y="171"/>
                  </a:cubicBezTo>
                  <a:cubicBezTo>
                    <a:pt x="554" y="173"/>
                    <a:pt x="556" y="174"/>
                    <a:pt x="558" y="174"/>
                  </a:cubicBezTo>
                  <a:cubicBezTo>
                    <a:pt x="583" y="174"/>
                    <a:pt x="583" y="174"/>
                    <a:pt x="583" y="174"/>
                  </a:cubicBezTo>
                  <a:cubicBezTo>
                    <a:pt x="585" y="174"/>
                    <a:pt x="587" y="173"/>
                    <a:pt x="587" y="171"/>
                  </a:cubicBezTo>
                  <a:cubicBezTo>
                    <a:pt x="587" y="139"/>
                    <a:pt x="587" y="139"/>
                    <a:pt x="587" y="139"/>
                  </a:cubicBezTo>
                  <a:cubicBezTo>
                    <a:pt x="669" y="139"/>
                    <a:pt x="669" y="139"/>
                    <a:pt x="669" y="139"/>
                  </a:cubicBezTo>
                  <a:cubicBezTo>
                    <a:pt x="671" y="139"/>
                    <a:pt x="673" y="137"/>
                    <a:pt x="673" y="135"/>
                  </a:cubicBezTo>
                  <a:cubicBezTo>
                    <a:pt x="673" y="119"/>
                    <a:pt x="673" y="119"/>
                    <a:pt x="673" y="119"/>
                  </a:cubicBezTo>
                  <a:cubicBezTo>
                    <a:pt x="673" y="117"/>
                    <a:pt x="671" y="115"/>
                    <a:pt x="669" y="115"/>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Freeform 6"/>
            <p:cNvSpPr/>
            <p:nvPr/>
          </p:nvSpPr>
          <p:spPr bwMode="auto">
            <a:xfrm>
              <a:off x="3438525" y="693738"/>
              <a:ext cx="77788" cy="76200"/>
            </a:xfrm>
            <a:custGeom>
              <a:avLst/>
              <a:gdLst>
                <a:gd name="T0" fmla="*/ 44 w 48"/>
                <a:gd name="T1" fmla="*/ 0 h 46"/>
                <a:gd name="T2" fmla="*/ 4 w 48"/>
                <a:gd name="T3" fmla="*/ 0 h 46"/>
                <a:gd name="T4" fmla="*/ 0 w 48"/>
                <a:gd name="T5" fmla="*/ 3 h 46"/>
                <a:gd name="T6" fmla="*/ 0 w 48"/>
                <a:gd name="T7" fmla="*/ 43 h 46"/>
                <a:gd name="T8" fmla="*/ 4 w 48"/>
                <a:gd name="T9" fmla="*/ 46 h 46"/>
                <a:gd name="T10" fmla="*/ 44 w 48"/>
                <a:gd name="T11" fmla="*/ 46 h 46"/>
                <a:gd name="T12" fmla="*/ 48 w 48"/>
                <a:gd name="T13" fmla="*/ 43 h 46"/>
                <a:gd name="T14" fmla="*/ 48 w 48"/>
                <a:gd name="T15" fmla="*/ 3 h 46"/>
                <a:gd name="T16" fmla="*/ 44 w 48"/>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6">
                  <a:moveTo>
                    <a:pt x="44" y="0"/>
                  </a:moveTo>
                  <a:cubicBezTo>
                    <a:pt x="4" y="0"/>
                    <a:pt x="4" y="0"/>
                    <a:pt x="4" y="0"/>
                  </a:cubicBezTo>
                  <a:cubicBezTo>
                    <a:pt x="2" y="0"/>
                    <a:pt x="0" y="1"/>
                    <a:pt x="0" y="3"/>
                  </a:cubicBezTo>
                  <a:cubicBezTo>
                    <a:pt x="0" y="43"/>
                    <a:pt x="0" y="43"/>
                    <a:pt x="0" y="43"/>
                  </a:cubicBezTo>
                  <a:cubicBezTo>
                    <a:pt x="0" y="45"/>
                    <a:pt x="2" y="46"/>
                    <a:pt x="4" y="46"/>
                  </a:cubicBezTo>
                  <a:cubicBezTo>
                    <a:pt x="44" y="46"/>
                    <a:pt x="44" y="46"/>
                    <a:pt x="44" y="46"/>
                  </a:cubicBezTo>
                  <a:cubicBezTo>
                    <a:pt x="46" y="46"/>
                    <a:pt x="48" y="45"/>
                    <a:pt x="48" y="43"/>
                  </a:cubicBezTo>
                  <a:cubicBezTo>
                    <a:pt x="48" y="3"/>
                    <a:pt x="48" y="3"/>
                    <a:pt x="48" y="3"/>
                  </a:cubicBezTo>
                  <a:cubicBezTo>
                    <a:pt x="48" y="1"/>
                    <a:pt x="46" y="0"/>
                    <a:pt x="44" y="0"/>
                  </a:cubicBezTo>
                </a:path>
              </a:pathLst>
            </a:custGeom>
            <a:solidFill>
              <a:srgbClr val="005E3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Oval 7"/>
            <p:cNvSpPr>
              <a:spLocks noChangeArrowheads="1"/>
            </p:cNvSpPr>
            <p:nvPr/>
          </p:nvSpPr>
          <p:spPr bwMode="auto">
            <a:xfrm>
              <a:off x="1385888" y="952500"/>
              <a:ext cx="17463" cy="20637"/>
            </a:xfrm>
            <a:prstGeom prst="ellipse">
              <a:avLst/>
            </a:pr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Freeform 8"/>
            <p:cNvSpPr>
              <a:spLocks noEditPoints="1"/>
            </p:cNvSpPr>
            <p:nvPr/>
          </p:nvSpPr>
          <p:spPr bwMode="auto">
            <a:xfrm>
              <a:off x="1001713" y="893763"/>
              <a:ext cx="142875" cy="133350"/>
            </a:xfrm>
            <a:custGeom>
              <a:avLst/>
              <a:gdLst>
                <a:gd name="T0" fmla="*/ 43 w 88"/>
                <a:gd name="T1" fmla="*/ 0 h 81"/>
                <a:gd name="T2" fmla="*/ 51 w 88"/>
                <a:gd name="T3" fmla="*/ 4 h 81"/>
                <a:gd name="T4" fmla="*/ 84 w 88"/>
                <a:gd name="T5" fmla="*/ 22 h 81"/>
                <a:gd name="T6" fmla="*/ 87 w 88"/>
                <a:gd name="T7" fmla="*/ 28 h 81"/>
                <a:gd name="T8" fmla="*/ 82 w 88"/>
                <a:gd name="T9" fmla="*/ 29 h 81"/>
                <a:gd name="T10" fmla="*/ 49 w 88"/>
                <a:gd name="T11" fmla="*/ 12 h 81"/>
                <a:gd name="T12" fmla="*/ 43 w 88"/>
                <a:gd name="T13" fmla="*/ 8 h 81"/>
                <a:gd name="T14" fmla="*/ 38 w 88"/>
                <a:gd name="T15" fmla="*/ 11 h 81"/>
                <a:gd name="T16" fmla="*/ 6 w 88"/>
                <a:gd name="T17" fmla="*/ 30 h 81"/>
                <a:gd name="T18" fmla="*/ 1 w 88"/>
                <a:gd name="T19" fmla="*/ 28 h 81"/>
                <a:gd name="T20" fmla="*/ 3 w 88"/>
                <a:gd name="T21" fmla="*/ 23 h 81"/>
                <a:gd name="T22" fmla="*/ 35 w 88"/>
                <a:gd name="T23" fmla="*/ 5 h 81"/>
                <a:gd name="T24" fmla="*/ 43 w 88"/>
                <a:gd name="T25" fmla="*/ 0 h 81"/>
                <a:gd name="T26" fmla="*/ 21 w 88"/>
                <a:gd name="T27" fmla="*/ 25 h 81"/>
                <a:gd name="T28" fmla="*/ 68 w 88"/>
                <a:gd name="T29" fmla="*/ 25 h 81"/>
                <a:gd name="T30" fmla="*/ 71 w 88"/>
                <a:gd name="T31" fmla="*/ 28 h 81"/>
                <a:gd name="T32" fmla="*/ 68 w 88"/>
                <a:gd name="T33" fmla="*/ 31 h 81"/>
                <a:gd name="T34" fmla="*/ 48 w 88"/>
                <a:gd name="T35" fmla="*/ 31 h 81"/>
                <a:gd name="T36" fmla="*/ 48 w 88"/>
                <a:gd name="T37" fmla="*/ 42 h 81"/>
                <a:gd name="T38" fmla="*/ 80 w 88"/>
                <a:gd name="T39" fmla="*/ 42 h 81"/>
                <a:gd name="T40" fmla="*/ 83 w 88"/>
                <a:gd name="T41" fmla="*/ 46 h 81"/>
                <a:gd name="T42" fmla="*/ 80 w 88"/>
                <a:gd name="T43" fmla="*/ 49 h 81"/>
                <a:gd name="T44" fmla="*/ 48 w 88"/>
                <a:gd name="T45" fmla="*/ 49 h 81"/>
                <a:gd name="T46" fmla="*/ 48 w 88"/>
                <a:gd name="T47" fmla="*/ 74 h 81"/>
                <a:gd name="T48" fmla="*/ 61 w 88"/>
                <a:gd name="T49" fmla="*/ 74 h 81"/>
                <a:gd name="T50" fmla="*/ 60 w 88"/>
                <a:gd name="T51" fmla="*/ 70 h 81"/>
                <a:gd name="T52" fmla="*/ 70 w 88"/>
                <a:gd name="T53" fmla="*/ 53 h 81"/>
                <a:gd name="T54" fmla="*/ 75 w 88"/>
                <a:gd name="T55" fmla="*/ 51 h 81"/>
                <a:gd name="T56" fmla="*/ 76 w 88"/>
                <a:gd name="T57" fmla="*/ 56 h 81"/>
                <a:gd name="T58" fmla="*/ 66 w 88"/>
                <a:gd name="T59" fmla="*/ 73 h 81"/>
                <a:gd name="T60" fmla="*/ 64 w 88"/>
                <a:gd name="T61" fmla="*/ 74 h 81"/>
                <a:gd name="T62" fmla="*/ 84 w 88"/>
                <a:gd name="T63" fmla="*/ 74 h 81"/>
                <a:gd name="T64" fmla="*/ 87 w 88"/>
                <a:gd name="T65" fmla="*/ 77 h 81"/>
                <a:gd name="T66" fmla="*/ 84 w 88"/>
                <a:gd name="T67" fmla="*/ 81 h 81"/>
                <a:gd name="T68" fmla="*/ 6 w 88"/>
                <a:gd name="T69" fmla="*/ 81 h 81"/>
                <a:gd name="T70" fmla="*/ 2 w 88"/>
                <a:gd name="T71" fmla="*/ 77 h 81"/>
                <a:gd name="T72" fmla="*/ 6 w 88"/>
                <a:gd name="T73" fmla="*/ 74 h 81"/>
                <a:gd name="T74" fmla="*/ 40 w 88"/>
                <a:gd name="T75" fmla="*/ 74 h 81"/>
                <a:gd name="T76" fmla="*/ 40 w 88"/>
                <a:gd name="T77" fmla="*/ 49 h 81"/>
                <a:gd name="T78" fmla="*/ 9 w 88"/>
                <a:gd name="T79" fmla="*/ 49 h 81"/>
                <a:gd name="T80" fmla="*/ 6 w 88"/>
                <a:gd name="T81" fmla="*/ 46 h 81"/>
                <a:gd name="T82" fmla="*/ 9 w 88"/>
                <a:gd name="T83" fmla="*/ 42 h 81"/>
                <a:gd name="T84" fmla="*/ 40 w 88"/>
                <a:gd name="T85" fmla="*/ 42 h 81"/>
                <a:gd name="T86" fmla="*/ 40 w 88"/>
                <a:gd name="T87" fmla="*/ 31 h 81"/>
                <a:gd name="T88" fmla="*/ 21 w 88"/>
                <a:gd name="T89" fmla="*/ 31 h 81"/>
                <a:gd name="T90" fmla="*/ 18 w 88"/>
                <a:gd name="T91" fmla="*/ 28 h 81"/>
                <a:gd name="T92" fmla="*/ 21 w 88"/>
                <a:gd name="T93" fmla="*/ 25 h 81"/>
                <a:gd name="T94" fmla="*/ 20 w 88"/>
                <a:gd name="T95" fmla="*/ 54 h 81"/>
                <a:gd name="T96" fmla="*/ 27 w 88"/>
                <a:gd name="T97" fmla="*/ 67 h 81"/>
                <a:gd name="T98" fmla="*/ 26 w 88"/>
                <a:gd name="T99" fmla="*/ 72 h 81"/>
                <a:gd name="T100" fmla="*/ 21 w 88"/>
                <a:gd name="T101" fmla="*/ 71 h 81"/>
                <a:gd name="T102" fmla="*/ 14 w 88"/>
                <a:gd name="T103" fmla="*/ 57 h 81"/>
                <a:gd name="T104" fmla="*/ 14 w 88"/>
                <a:gd name="T105" fmla="*/ 53 h 81"/>
                <a:gd name="T106" fmla="*/ 20 w 88"/>
                <a:gd name="T107" fmla="*/ 5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 h="81">
                  <a:moveTo>
                    <a:pt x="43" y="0"/>
                  </a:moveTo>
                  <a:cubicBezTo>
                    <a:pt x="44" y="0"/>
                    <a:pt x="47" y="1"/>
                    <a:pt x="51" y="4"/>
                  </a:cubicBezTo>
                  <a:cubicBezTo>
                    <a:pt x="61" y="12"/>
                    <a:pt x="72" y="18"/>
                    <a:pt x="84" y="22"/>
                  </a:cubicBezTo>
                  <a:cubicBezTo>
                    <a:pt x="87" y="23"/>
                    <a:pt x="88" y="25"/>
                    <a:pt x="87" y="28"/>
                  </a:cubicBezTo>
                  <a:cubicBezTo>
                    <a:pt x="86" y="30"/>
                    <a:pt x="85" y="30"/>
                    <a:pt x="82" y="29"/>
                  </a:cubicBezTo>
                  <a:cubicBezTo>
                    <a:pt x="70" y="25"/>
                    <a:pt x="59" y="19"/>
                    <a:pt x="49" y="12"/>
                  </a:cubicBezTo>
                  <a:cubicBezTo>
                    <a:pt x="46" y="10"/>
                    <a:pt x="44" y="8"/>
                    <a:pt x="43" y="8"/>
                  </a:cubicBezTo>
                  <a:cubicBezTo>
                    <a:pt x="43" y="8"/>
                    <a:pt x="41" y="9"/>
                    <a:pt x="38" y="11"/>
                  </a:cubicBezTo>
                  <a:cubicBezTo>
                    <a:pt x="28" y="19"/>
                    <a:pt x="18" y="25"/>
                    <a:pt x="6" y="30"/>
                  </a:cubicBezTo>
                  <a:cubicBezTo>
                    <a:pt x="4" y="31"/>
                    <a:pt x="2" y="30"/>
                    <a:pt x="1" y="28"/>
                  </a:cubicBezTo>
                  <a:cubicBezTo>
                    <a:pt x="0" y="26"/>
                    <a:pt x="1" y="24"/>
                    <a:pt x="3" y="23"/>
                  </a:cubicBezTo>
                  <a:cubicBezTo>
                    <a:pt x="15" y="19"/>
                    <a:pt x="26" y="13"/>
                    <a:pt x="35" y="5"/>
                  </a:cubicBezTo>
                  <a:cubicBezTo>
                    <a:pt x="39" y="2"/>
                    <a:pt x="42" y="0"/>
                    <a:pt x="43" y="0"/>
                  </a:cubicBezTo>
                  <a:close/>
                  <a:moveTo>
                    <a:pt x="21" y="25"/>
                  </a:moveTo>
                  <a:cubicBezTo>
                    <a:pt x="68" y="25"/>
                    <a:pt x="68" y="25"/>
                    <a:pt x="68" y="25"/>
                  </a:cubicBezTo>
                  <a:cubicBezTo>
                    <a:pt x="70" y="25"/>
                    <a:pt x="71" y="26"/>
                    <a:pt x="71" y="28"/>
                  </a:cubicBezTo>
                  <a:cubicBezTo>
                    <a:pt x="71" y="30"/>
                    <a:pt x="70" y="31"/>
                    <a:pt x="68" y="31"/>
                  </a:cubicBezTo>
                  <a:cubicBezTo>
                    <a:pt x="48" y="31"/>
                    <a:pt x="48" y="31"/>
                    <a:pt x="48" y="31"/>
                  </a:cubicBezTo>
                  <a:cubicBezTo>
                    <a:pt x="48" y="42"/>
                    <a:pt x="48" y="42"/>
                    <a:pt x="48" y="42"/>
                  </a:cubicBezTo>
                  <a:cubicBezTo>
                    <a:pt x="80" y="42"/>
                    <a:pt x="80" y="42"/>
                    <a:pt x="80" y="42"/>
                  </a:cubicBezTo>
                  <a:cubicBezTo>
                    <a:pt x="82" y="42"/>
                    <a:pt x="83" y="43"/>
                    <a:pt x="83" y="46"/>
                  </a:cubicBezTo>
                  <a:cubicBezTo>
                    <a:pt x="83" y="48"/>
                    <a:pt x="82" y="49"/>
                    <a:pt x="80" y="49"/>
                  </a:cubicBezTo>
                  <a:cubicBezTo>
                    <a:pt x="48" y="49"/>
                    <a:pt x="48" y="49"/>
                    <a:pt x="48" y="49"/>
                  </a:cubicBezTo>
                  <a:cubicBezTo>
                    <a:pt x="48" y="74"/>
                    <a:pt x="48" y="74"/>
                    <a:pt x="48" y="74"/>
                  </a:cubicBezTo>
                  <a:cubicBezTo>
                    <a:pt x="61" y="74"/>
                    <a:pt x="61" y="74"/>
                    <a:pt x="61" y="74"/>
                  </a:cubicBezTo>
                  <a:cubicBezTo>
                    <a:pt x="59" y="73"/>
                    <a:pt x="59" y="72"/>
                    <a:pt x="60" y="70"/>
                  </a:cubicBezTo>
                  <a:cubicBezTo>
                    <a:pt x="64" y="64"/>
                    <a:pt x="67" y="59"/>
                    <a:pt x="70" y="53"/>
                  </a:cubicBezTo>
                  <a:cubicBezTo>
                    <a:pt x="71" y="51"/>
                    <a:pt x="73" y="50"/>
                    <a:pt x="75" y="51"/>
                  </a:cubicBezTo>
                  <a:cubicBezTo>
                    <a:pt x="76" y="52"/>
                    <a:pt x="77" y="54"/>
                    <a:pt x="76" y="56"/>
                  </a:cubicBezTo>
                  <a:cubicBezTo>
                    <a:pt x="72" y="65"/>
                    <a:pt x="69" y="70"/>
                    <a:pt x="66" y="73"/>
                  </a:cubicBezTo>
                  <a:cubicBezTo>
                    <a:pt x="65" y="74"/>
                    <a:pt x="65" y="74"/>
                    <a:pt x="64" y="74"/>
                  </a:cubicBezTo>
                  <a:cubicBezTo>
                    <a:pt x="84" y="74"/>
                    <a:pt x="84" y="74"/>
                    <a:pt x="84" y="74"/>
                  </a:cubicBezTo>
                  <a:cubicBezTo>
                    <a:pt x="86" y="74"/>
                    <a:pt x="87" y="75"/>
                    <a:pt x="87" y="77"/>
                  </a:cubicBezTo>
                  <a:cubicBezTo>
                    <a:pt x="87" y="79"/>
                    <a:pt x="86" y="81"/>
                    <a:pt x="84" y="81"/>
                  </a:cubicBezTo>
                  <a:cubicBezTo>
                    <a:pt x="6" y="81"/>
                    <a:pt x="6" y="81"/>
                    <a:pt x="6" y="81"/>
                  </a:cubicBezTo>
                  <a:cubicBezTo>
                    <a:pt x="3" y="81"/>
                    <a:pt x="2" y="79"/>
                    <a:pt x="2" y="77"/>
                  </a:cubicBezTo>
                  <a:cubicBezTo>
                    <a:pt x="2" y="75"/>
                    <a:pt x="3" y="74"/>
                    <a:pt x="6" y="74"/>
                  </a:cubicBezTo>
                  <a:cubicBezTo>
                    <a:pt x="40" y="74"/>
                    <a:pt x="40" y="74"/>
                    <a:pt x="40" y="74"/>
                  </a:cubicBezTo>
                  <a:cubicBezTo>
                    <a:pt x="40" y="49"/>
                    <a:pt x="40" y="49"/>
                    <a:pt x="40" y="49"/>
                  </a:cubicBezTo>
                  <a:cubicBezTo>
                    <a:pt x="9" y="49"/>
                    <a:pt x="9" y="49"/>
                    <a:pt x="9" y="49"/>
                  </a:cubicBezTo>
                  <a:cubicBezTo>
                    <a:pt x="7" y="49"/>
                    <a:pt x="6" y="48"/>
                    <a:pt x="6" y="46"/>
                  </a:cubicBezTo>
                  <a:cubicBezTo>
                    <a:pt x="6" y="43"/>
                    <a:pt x="7" y="42"/>
                    <a:pt x="9" y="42"/>
                  </a:cubicBezTo>
                  <a:cubicBezTo>
                    <a:pt x="40" y="42"/>
                    <a:pt x="40" y="42"/>
                    <a:pt x="40" y="42"/>
                  </a:cubicBezTo>
                  <a:cubicBezTo>
                    <a:pt x="40" y="31"/>
                    <a:pt x="40" y="31"/>
                    <a:pt x="40" y="31"/>
                  </a:cubicBezTo>
                  <a:cubicBezTo>
                    <a:pt x="21" y="31"/>
                    <a:pt x="21" y="31"/>
                    <a:pt x="21" y="31"/>
                  </a:cubicBezTo>
                  <a:cubicBezTo>
                    <a:pt x="19" y="31"/>
                    <a:pt x="18" y="30"/>
                    <a:pt x="18" y="28"/>
                  </a:cubicBezTo>
                  <a:cubicBezTo>
                    <a:pt x="18" y="26"/>
                    <a:pt x="19" y="25"/>
                    <a:pt x="21" y="25"/>
                  </a:cubicBezTo>
                  <a:close/>
                  <a:moveTo>
                    <a:pt x="20" y="54"/>
                  </a:moveTo>
                  <a:cubicBezTo>
                    <a:pt x="23" y="58"/>
                    <a:pt x="25" y="63"/>
                    <a:pt x="27" y="67"/>
                  </a:cubicBezTo>
                  <a:cubicBezTo>
                    <a:pt x="28" y="69"/>
                    <a:pt x="28" y="71"/>
                    <a:pt x="26" y="72"/>
                  </a:cubicBezTo>
                  <a:cubicBezTo>
                    <a:pt x="24" y="73"/>
                    <a:pt x="23" y="73"/>
                    <a:pt x="21" y="71"/>
                  </a:cubicBezTo>
                  <a:cubicBezTo>
                    <a:pt x="19" y="67"/>
                    <a:pt x="17" y="62"/>
                    <a:pt x="14" y="57"/>
                  </a:cubicBezTo>
                  <a:cubicBezTo>
                    <a:pt x="12" y="55"/>
                    <a:pt x="13" y="54"/>
                    <a:pt x="14" y="53"/>
                  </a:cubicBezTo>
                  <a:cubicBezTo>
                    <a:pt x="16" y="52"/>
                    <a:pt x="18" y="52"/>
                    <a:pt x="20" y="54"/>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 name="Freeform 9"/>
            <p:cNvSpPr>
              <a:spLocks noEditPoints="1"/>
            </p:cNvSpPr>
            <p:nvPr/>
          </p:nvSpPr>
          <p:spPr bwMode="auto">
            <a:xfrm>
              <a:off x="1168400" y="895350"/>
              <a:ext cx="136525" cy="139700"/>
            </a:xfrm>
            <a:custGeom>
              <a:avLst/>
              <a:gdLst>
                <a:gd name="T0" fmla="*/ 39 w 83"/>
                <a:gd name="T1" fmla="*/ 1 h 85"/>
                <a:gd name="T2" fmla="*/ 39 w 83"/>
                <a:gd name="T3" fmla="*/ 7 h 85"/>
                <a:gd name="T4" fmla="*/ 0 w 83"/>
                <a:gd name="T5" fmla="*/ 4 h 85"/>
                <a:gd name="T6" fmla="*/ 6 w 83"/>
                <a:gd name="T7" fmla="*/ 35 h 85"/>
                <a:gd name="T8" fmla="*/ 42 w 83"/>
                <a:gd name="T9" fmla="*/ 41 h 85"/>
                <a:gd name="T10" fmla="*/ 28 w 83"/>
                <a:gd name="T11" fmla="*/ 80 h 85"/>
                <a:gd name="T12" fmla="*/ 30 w 83"/>
                <a:gd name="T13" fmla="*/ 74 h 85"/>
                <a:gd name="T14" fmla="*/ 36 w 83"/>
                <a:gd name="T15" fmla="*/ 42 h 85"/>
                <a:gd name="T16" fmla="*/ 8 w 83"/>
                <a:gd name="T17" fmla="*/ 40 h 85"/>
                <a:gd name="T18" fmla="*/ 6 w 83"/>
                <a:gd name="T19" fmla="*/ 79 h 85"/>
                <a:gd name="T20" fmla="*/ 0 w 83"/>
                <a:gd name="T21" fmla="*/ 79 h 85"/>
                <a:gd name="T22" fmla="*/ 6 w 83"/>
                <a:gd name="T23" fmla="*/ 35 h 85"/>
                <a:gd name="T24" fmla="*/ 32 w 83"/>
                <a:gd name="T25" fmla="*/ 11 h 85"/>
                <a:gd name="T26" fmla="*/ 37 w 83"/>
                <a:gd name="T27" fmla="*/ 23 h 85"/>
                <a:gd name="T28" fmla="*/ 9 w 83"/>
                <a:gd name="T29" fmla="*/ 29 h 85"/>
                <a:gd name="T30" fmla="*/ 4 w 83"/>
                <a:gd name="T31" fmla="*/ 17 h 85"/>
                <a:gd name="T32" fmla="*/ 10 w 83"/>
                <a:gd name="T33" fmla="*/ 56 h 85"/>
                <a:gd name="T34" fmla="*/ 23 w 83"/>
                <a:gd name="T35" fmla="*/ 53 h 85"/>
                <a:gd name="T36" fmla="*/ 31 w 83"/>
                <a:gd name="T37" fmla="*/ 41 h 85"/>
                <a:gd name="T38" fmla="*/ 31 w 83"/>
                <a:gd name="T39" fmla="*/ 48 h 85"/>
                <a:gd name="T40" fmla="*/ 32 w 83"/>
                <a:gd name="T41" fmla="*/ 56 h 85"/>
                <a:gd name="T42" fmla="*/ 32 w 83"/>
                <a:gd name="T43" fmla="*/ 61 h 85"/>
                <a:gd name="T44" fmla="*/ 24 w 83"/>
                <a:gd name="T45" fmla="*/ 76 h 85"/>
                <a:gd name="T46" fmla="*/ 18 w 83"/>
                <a:gd name="T47" fmla="*/ 76 h 85"/>
                <a:gd name="T48" fmla="*/ 10 w 83"/>
                <a:gd name="T49" fmla="*/ 61 h 85"/>
                <a:gd name="T50" fmla="*/ 10 w 83"/>
                <a:gd name="T51" fmla="*/ 56 h 85"/>
                <a:gd name="T52" fmla="*/ 17 w 83"/>
                <a:gd name="T53" fmla="*/ 46 h 85"/>
                <a:gd name="T54" fmla="*/ 17 w 83"/>
                <a:gd name="T55" fmla="*/ 55 h 85"/>
                <a:gd name="T56" fmla="*/ 11 w 83"/>
                <a:gd name="T57" fmla="*/ 50 h 85"/>
                <a:gd name="T58" fmla="*/ 11 w 83"/>
                <a:gd name="T59" fmla="*/ 42 h 85"/>
                <a:gd name="T60" fmla="*/ 30 w 83"/>
                <a:gd name="T61" fmla="*/ 17 h 85"/>
                <a:gd name="T62" fmla="*/ 10 w 83"/>
                <a:gd name="T63" fmla="*/ 19 h 85"/>
                <a:gd name="T64" fmla="*/ 12 w 83"/>
                <a:gd name="T65" fmla="*/ 23 h 85"/>
                <a:gd name="T66" fmla="*/ 31 w 83"/>
                <a:gd name="T67" fmla="*/ 21 h 85"/>
                <a:gd name="T68" fmla="*/ 30 w 83"/>
                <a:gd name="T69" fmla="*/ 17 h 85"/>
                <a:gd name="T70" fmla="*/ 66 w 83"/>
                <a:gd name="T71" fmla="*/ 11 h 85"/>
                <a:gd name="T72" fmla="*/ 79 w 83"/>
                <a:gd name="T73" fmla="*/ 16 h 85"/>
                <a:gd name="T74" fmla="*/ 75 w 83"/>
                <a:gd name="T75" fmla="*/ 54 h 85"/>
                <a:gd name="T76" fmla="*/ 66 w 83"/>
                <a:gd name="T77" fmla="*/ 73 h 85"/>
                <a:gd name="T78" fmla="*/ 71 w 83"/>
                <a:gd name="T79" fmla="*/ 63 h 85"/>
                <a:gd name="T80" fmla="*/ 77 w 83"/>
                <a:gd name="T81" fmla="*/ 61 h 85"/>
                <a:gd name="T82" fmla="*/ 81 w 83"/>
                <a:gd name="T83" fmla="*/ 84 h 85"/>
                <a:gd name="T84" fmla="*/ 75 w 83"/>
                <a:gd name="T85" fmla="*/ 77 h 85"/>
                <a:gd name="T86" fmla="*/ 44 w 83"/>
                <a:gd name="T87" fmla="*/ 78 h 85"/>
                <a:gd name="T88" fmla="*/ 59 w 83"/>
                <a:gd name="T89" fmla="*/ 73 h 85"/>
                <a:gd name="T90" fmla="*/ 52 w 83"/>
                <a:gd name="T91" fmla="*/ 54 h 85"/>
                <a:gd name="T92" fmla="*/ 46 w 83"/>
                <a:gd name="T93" fmla="*/ 16 h 85"/>
                <a:gd name="T94" fmla="*/ 59 w 83"/>
                <a:gd name="T95" fmla="*/ 11 h 85"/>
                <a:gd name="T96" fmla="*/ 62 w 83"/>
                <a:gd name="T97" fmla="*/ 0 h 85"/>
                <a:gd name="T98" fmla="*/ 55 w 83"/>
                <a:gd name="T99" fmla="*/ 17 h 85"/>
                <a:gd name="T100" fmla="*/ 52 w 83"/>
                <a:gd name="T101" fmla="*/ 46 h 85"/>
                <a:gd name="T102" fmla="*/ 59 w 83"/>
                <a:gd name="T103" fmla="*/ 47 h 85"/>
                <a:gd name="T104" fmla="*/ 55 w 83"/>
                <a:gd name="T105" fmla="*/ 17 h 85"/>
                <a:gd name="T106" fmla="*/ 66 w 83"/>
                <a:gd name="T107" fmla="*/ 17 h 85"/>
                <a:gd name="T108" fmla="*/ 71 w 83"/>
                <a:gd name="T109" fmla="*/ 47 h 85"/>
                <a:gd name="T110" fmla="*/ 73 w 83"/>
                <a:gd name="T11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 h="85">
                  <a:moveTo>
                    <a:pt x="4" y="1"/>
                  </a:moveTo>
                  <a:cubicBezTo>
                    <a:pt x="39" y="1"/>
                    <a:pt x="39" y="1"/>
                    <a:pt x="39" y="1"/>
                  </a:cubicBezTo>
                  <a:cubicBezTo>
                    <a:pt x="41" y="1"/>
                    <a:pt x="42" y="2"/>
                    <a:pt x="42" y="4"/>
                  </a:cubicBezTo>
                  <a:cubicBezTo>
                    <a:pt x="42" y="6"/>
                    <a:pt x="41" y="7"/>
                    <a:pt x="39" y="7"/>
                  </a:cubicBezTo>
                  <a:cubicBezTo>
                    <a:pt x="4" y="7"/>
                    <a:pt x="4" y="7"/>
                    <a:pt x="4" y="7"/>
                  </a:cubicBezTo>
                  <a:cubicBezTo>
                    <a:pt x="1" y="7"/>
                    <a:pt x="0" y="6"/>
                    <a:pt x="0" y="4"/>
                  </a:cubicBezTo>
                  <a:cubicBezTo>
                    <a:pt x="0" y="2"/>
                    <a:pt x="1" y="1"/>
                    <a:pt x="4" y="1"/>
                  </a:cubicBezTo>
                  <a:close/>
                  <a:moveTo>
                    <a:pt x="6" y="35"/>
                  </a:moveTo>
                  <a:cubicBezTo>
                    <a:pt x="35" y="35"/>
                    <a:pt x="35" y="35"/>
                    <a:pt x="35" y="35"/>
                  </a:cubicBezTo>
                  <a:cubicBezTo>
                    <a:pt x="40" y="35"/>
                    <a:pt x="43" y="37"/>
                    <a:pt x="42" y="41"/>
                  </a:cubicBezTo>
                  <a:cubicBezTo>
                    <a:pt x="42" y="74"/>
                    <a:pt x="42" y="74"/>
                    <a:pt x="42" y="74"/>
                  </a:cubicBezTo>
                  <a:cubicBezTo>
                    <a:pt x="42" y="81"/>
                    <a:pt x="37" y="82"/>
                    <a:pt x="28" y="80"/>
                  </a:cubicBezTo>
                  <a:cubicBezTo>
                    <a:pt x="26" y="79"/>
                    <a:pt x="26" y="78"/>
                    <a:pt x="26" y="76"/>
                  </a:cubicBezTo>
                  <a:cubicBezTo>
                    <a:pt x="27" y="74"/>
                    <a:pt x="28" y="74"/>
                    <a:pt x="30" y="74"/>
                  </a:cubicBezTo>
                  <a:cubicBezTo>
                    <a:pt x="34" y="76"/>
                    <a:pt x="36" y="76"/>
                    <a:pt x="36" y="73"/>
                  </a:cubicBezTo>
                  <a:cubicBezTo>
                    <a:pt x="36" y="42"/>
                    <a:pt x="36" y="42"/>
                    <a:pt x="36" y="42"/>
                  </a:cubicBezTo>
                  <a:cubicBezTo>
                    <a:pt x="36" y="41"/>
                    <a:pt x="36" y="40"/>
                    <a:pt x="35" y="40"/>
                  </a:cubicBezTo>
                  <a:cubicBezTo>
                    <a:pt x="8" y="40"/>
                    <a:pt x="8" y="40"/>
                    <a:pt x="8" y="40"/>
                  </a:cubicBezTo>
                  <a:cubicBezTo>
                    <a:pt x="6" y="40"/>
                    <a:pt x="5" y="41"/>
                    <a:pt x="6" y="43"/>
                  </a:cubicBezTo>
                  <a:cubicBezTo>
                    <a:pt x="6" y="79"/>
                    <a:pt x="6" y="79"/>
                    <a:pt x="6" y="79"/>
                  </a:cubicBezTo>
                  <a:cubicBezTo>
                    <a:pt x="5" y="81"/>
                    <a:pt x="4" y="82"/>
                    <a:pt x="3" y="82"/>
                  </a:cubicBezTo>
                  <a:cubicBezTo>
                    <a:pt x="1" y="82"/>
                    <a:pt x="0" y="81"/>
                    <a:pt x="0" y="79"/>
                  </a:cubicBezTo>
                  <a:cubicBezTo>
                    <a:pt x="0" y="40"/>
                    <a:pt x="0" y="40"/>
                    <a:pt x="0" y="40"/>
                  </a:cubicBezTo>
                  <a:cubicBezTo>
                    <a:pt x="0" y="37"/>
                    <a:pt x="2" y="35"/>
                    <a:pt x="6" y="35"/>
                  </a:cubicBezTo>
                  <a:close/>
                  <a:moveTo>
                    <a:pt x="9" y="11"/>
                  </a:moveTo>
                  <a:cubicBezTo>
                    <a:pt x="32" y="11"/>
                    <a:pt x="32" y="11"/>
                    <a:pt x="32" y="11"/>
                  </a:cubicBezTo>
                  <a:cubicBezTo>
                    <a:pt x="36" y="11"/>
                    <a:pt x="38" y="13"/>
                    <a:pt x="37" y="17"/>
                  </a:cubicBezTo>
                  <a:cubicBezTo>
                    <a:pt x="37" y="23"/>
                    <a:pt x="37" y="23"/>
                    <a:pt x="37" y="23"/>
                  </a:cubicBezTo>
                  <a:cubicBezTo>
                    <a:pt x="38" y="28"/>
                    <a:pt x="36" y="30"/>
                    <a:pt x="32" y="29"/>
                  </a:cubicBezTo>
                  <a:cubicBezTo>
                    <a:pt x="9" y="29"/>
                    <a:pt x="9" y="29"/>
                    <a:pt x="9" y="29"/>
                  </a:cubicBezTo>
                  <a:cubicBezTo>
                    <a:pt x="5" y="29"/>
                    <a:pt x="4" y="27"/>
                    <a:pt x="4" y="23"/>
                  </a:cubicBezTo>
                  <a:cubicBezTo>
                    <a:pt x="4" y="17"/>
                    <a:pt x="4" y="17"/>
                    <a:pt x="4" y="17"/>
                  </a:cubicBezTo>
                  <a:cubicBezTo>
                    <a:pt x="3" y="13"/>
                    <a:pt x="5" y="11"/>
                    <a:pt x="9" y="11"/>
                  </a:cubicBezTo>
                  <a:close/>
                  <a:moveTo>
                    <a:pt x="10" y="56"/>
                  </a:moveTo>
                  <a:cubicBezTo>
                    <a:pt x="22" y="56"/>
                    <a:pt x="22" y="56"/>
                    <a:pt x="22" y="56"/>
                  </a:cubicBezTo>
                  <a:cubicBezTo>
                    <a:pt x="22" y="55"/>
                    <a:pt x="22" y="54"/>
                    <a:pt x="23" y="53"/>
                  </a:cubicBezTo>
                  <a:cubicBezTo>
                    <a:pt x="24" y="50"/>
                    <a:pt x="26" y="46"/>
                    <a:pt x="27" y="43"/>
                  </a:cubicBezTo>
                  <a:cubicBezTo>
                    <a:pt x="28" y="41"/>
                    <a:pt x="29" y="41"/>
                    <a:pt x="31" y="41"/>
                  </a:cubicBezTo>
                  <a:cubicBezTo>
                    <a:pt x="33" y="42"/>
                    <a:pt x="33" y="44"/>
                    <a:pt x="33" y="46"/>
                  </a:cubicBezTo>
                  <a:cubicBezTo>
                    <a:pt x="32" y="47"/>
                    <a:pt x="32" y="47"/>
                    <a:pt x="31" y="48"/>
                  </a:cubicBezTo>
                  <a:cubicBezTo>
                    <a:pt x="30" y="52"/>
                    <a:pt x="29" y="54"/>
                    <a:pt x="28" y="56"/>
                  </a:cubicBezTo>
                  <a:cubicBezTo>
                    <a:pt x="32" y="56"/>
                    <a:pt x="32" y="56"/>
                    <a:pt x="32" y="56"/>
                  </a:cubicBezTo>
                  <a:cubicBezTo>
                    <a:pt x="33" y="56"/>
                    <a:pt x="34" y="57"/>
                    <a:pt x="34" y="59"/>
                  </a:cubicBezTo>
                  <a:cubicBezTo>
                    <a:pt x="34" y="61"/>
                    <a:pt x="33" y="61"/>
                    <a:pt x="32" y="61"/>
                  </a:cubicBezTo>
                  <a:cubicBezTo>
                    <a:pt x="24" y="61"/>
                    <a:pt x="24" y="61"/>
                    <a:pt x="24" y="61"/>
                  </a:cubicBezTo>
                  <a:cubicBezTo>
                    <a:pt x="24" y="76"/>
                    <a:pt x="24" y="76"/>
                    <a:pt x="24" y="76"/>
                  </a:cubicBezTo>
                  <a:cubicBezTo>
                    <a:pt x="23" y="77"/>
                    <a:pt x="22" y="78"/>
                    <a:pt x="20" y="78"/>
                  </a:cubicBezTo>
                  <a:cubicBezTo>
                    <a:pt x="19" y="78"/>
                    <a:pt x="18" y="77"/>
                    <a:pt x="18" y="76"/>
                  </a:cubicBezTo>
                  <a:cubicBezTo>
                    <a:pt x="18" y="61"/>
                    <a:pt x="18" y="61"/>
                    <a:pt x="18" y="61"/>
                  </a:cubicBezTo>
                  <a:cubicBezTo>
                    <a:pt x="10" y="61"/>
                    <a:pt x="10" y="61"/>
                    <a:pt x="10" y="61"/>
                  </a:cubicBezTo>
                  <a:cubicBezTo>
                    <a:pt x="8" y="61"/>
                    <a:pt x="7" y="61"/>
                    <a:pt x="7" y="59"/>
                  </a:cubicBezTo>
                  <a:cubicBezTo>
                    <a:pt x="7" y="57"/>
                    <a:pt x="8" y="56"/>
                    <a:pt x="10" y="56"/>
                  </a:cubicBezTo>
                  <a:close/>
                  <a:moveTo>
                    <a:pt x="15" y="43"/>
                  </a:moveTo>
                  <a:cubicBezTo>
                    <a:pt x="15" y="44"/>
                    <a:pt x="16" y="45"/>
                    <a:pt x="17" y="46"/>
                  </a:cubicBezTo>
                  <a:cubicBezTo>
                    <a:pt x="17" y="48"/>
                    <a:pt x="18" y="49"/>
                    <a:pt x="19" y="51"/>
                  </a:cubicBezTo>
                  <a:cubicBezTo>
                    <a:pt x="19" y="53"/>
                    <a:pt x="19" y="54"/>
                    <a:pt x="17" y="55"/>
                  </a:cubicBezTo>
                  <a:cubicBezTo>
                    <a:pt x="15" y="56"/>
                    <a:pt x="13" y="55"/>
                    <a:pt x="13" y="53"/>
                  </a:cubicBezTo>
                  <a:cubicBezTo>
                    <a:pt x="12" y="52"/>
                    <a:pt x="12" y="51"/>
                    <a:pt x="11" y="50"/>
                  </a:cubicBezTo>
                  <a:cubicBezTo>
                    <a:pt x="11" y="48"/>
                    <a:pt x="10" y="47"/>
                    <a:pt x="10" y="46"/>
                  </a:cubicBezTo>
                  <a:cubicBezTo>
                    <a:pt x="9" y="44"/>
                    <a:pt x="9" y="43"/>
                    <a:pt x="11" y="42"/>
                  </a:cubicBezTo>
                  <a:cubicBezTo>
                    <a:pt x="13" y="41"/>
                    <a:pt x="14" y="41"/>
                    <a:pt x="15" y="43"/>
                  </a:cubicBezTo>
                  <a:close/>
                  <a:moveTo>
                    <a:pt x="30" y="17"/>
                  </a:moveTo>
                  <a:cubicBezTo>
                    <a:pt x="11" y="17"/>
                    <a:pt x="11" y="17"/>
                    <a:pt x="11" y="17"/>
                  </a:cubicBezTo>
                  <a:cubicBezTo>
                    <a:pt x="10" y="17"/>
                    <a:pt x="9" y="18"/>
                    <a:pt x="10" y="19"/>
                  </a:cubicBezTo>
                  <a:cubicBezTo>
                    <a:pt x="10" y="21"/>
                    <a:pt x="10" y="21"/>
                    <a:pt x="10" y="21"/>
                  </a:cubicBezTo>
                  <a:cubicBezTo>
                    <a:pt x="10" y="23"/>
                    <a:pt x="10" y="23"/>
                    <a:pt x="12" y="23"/>
                  </a:cubicBezTo>
                  <a:cubicBezTo>
                    <a:pt x="30" y="23"/>
                    <a:pt x="30" y="23"/>
                    <a:pt x="30" y="23"/>
                  </a:cubicBezTo>
                  <a:cubicBezTo>
                    <a:pt x="31" y="23"/>
                    <a:pt x="31" y="23"/>
                    <a:pt x="31" y="21"/>
                  </a:cubicBezTo>
                  <a:cubicBezTo>
                    <a:pt x="31" y="19"/>
                    <a:pt x="31" y="19"/>
                    <a:pt x="31" y="19"/>
                  </a:cubicBezTo>
                  <a:cubicBezTo>
                    <a:pt x="31" y="18"/>
                    <a:pt x="31" y="17"/>
                    <a:pt x="30" y="17"/>
                  </a:cubicBezTo>
                  <a:close/>
                  <a:moveTo>
                    <a:pt x="66" y="3"/>
                  </a:moveTo>
                  <a:cubicBezTo>
                    <a:pt x="66" y="11"/>
                    <a:pt x="66" y="11"/>
                    <a:pt x="66" y="11"/>
                  </a:cubicBezTo>
                  <a:cubicBezTo>
                    <a:pt x="74" y="11"/>
                    <a:pt x="74" y="11"/>
                    <a:pt x="74" y="11"/>
                  </a:cubicBezTo>
                  <a:cubicBezTo>
                    <a:pt x="78" y="11"/>
                    <a:pt x="79" y="12"/>
                    <a:pt x="79" y="16"/>
                  </a:cubicBezTo>
                  <a:cubicBezTo>
                    <a:pt x="79" y="48"/>
                    <a:pt x="79" y="48"/>
                    <a:pt x="79" y="48"/>
                  </a:cubicBezTo>
                  <a:cubicBezTo>
                    <a:pt x="79" y="52"/>
                    <a:pt x="78" y="54"/>
                    <a:pt x="75" y="54"/>
                  </a:cubicBezTo>
                  <a:cubicBezTo>
                    <a:pt x="66" y="54"/>
                    <a:pt x="66" y="54"/>
                    <a:pt x="66" y="54"/>
                  </a:cubicBezTo>
                  <a:cubicBezTo>
                    <a:pt x="66" y="73"/>
                    <a:pt x="66" y="73"/>
                    <a:pt x="66" y="73"/>
                  </a:cubicBezTo>
                  <a:cubicBezTo>
                    <a:pt x="74" y="72"/>
                    <a:pt x="74" y="72"/>
                    <a:pt x="74" y="72"/>
                  </a:cubicBezTo>
                  <a:cubicBezTo>
                    <a:pt x="72" y="67"/>
                    <a:pt x="71" y="64"/>
                    <a:pt x="71" y="63"/>
                  </a:cubicBezTo>
                  <a:cubicBezTo>
                    <a:pt x="70" y="61"/>
                    <a:pt x="71" y="60"/>
                    <a:pt x="73" y="59"/>
                  </a:cubicBezTo>
                  <a:cubicBezTo>
                    <a:pt x="75" y="59"/>
                    <a:pt x="76" y="59"/>
                    <a:pt x="77" y="61"/>
                  </a:cubicBezTo>
                  <a:cubicBezTo>
                    <a:pt x="80" y="69"/>
                    <a:pt x="82" y="76"/>
                    <a:pt x="83" y="81"/>
                  </a:cubicBezTo>
                  <a:cubicBezTo>
                    <a:pt x="83" y="83"/>
                    <a:pt x="83" y="84"/>
                    <a:pt x="81" y="84"/>
                  </a:cubicBezTo>
                  <a:cubicBezTo>
                    <a:pt x="79" y="85"/>
                    <a:pt x="77" y="84"/>
                    <a:pt x="77" y="82"/>
                  </a:cubicBezTo>
                  <a:cubicBezTo>
                    <a:pt x="77" y="82"/>
                    <a:pt x="76" y="80"/>
                    <a:pt x="75" y="77"/>
                  </a:cubicBezTo>
                  <a:cubicBezTo>
                    <a:pt x="58" y="79"/>
                    <a:pt x="48" y="81"/>
                    <a:pt x="48" y="81"/>
                  </a:cubicBezTo>
                  <a:cubicBezTo>
                    <a:pt x="46" y="81"/>
                    <a:pt x="44" y="80"/>
                    <a:pt x="44" y="78"/>
                  </a:cubicBezTo>
                  <a:cubicBezTo>
                    <a:pt x="44" y="76"/>
                    <a:pt x="45" y="75"/>
                    <a:pt x="47" y="74"/>
                  </a:cubicBezTo>
                  <a:cubicBezTo>
                    <a:pt x="48" y="74"/>
                    <a:pt x="52" y="74"/>
                    <a:pt x="59" y="73"/>
                  </a:cubicBezTo>
                  <a:cubicBezTo>
                    <a:pt x="59" y="54"/>
                    <a:pt x="59" y="54"/>
                    <a:pt x="59" y="54"/>
                  </a:cubicBezTo>
                  <a:cubicBezTo>
                    <a:pt x="52" y="54"/>
                    <a:pt x="52" y="54"/>
                    <a:pt x="52" y="54"/>
                  </a:cubicBezTo>
                  <a:cubicBezTo>
                    <a:pt x="48" y="54"/>
                    <a:pt x="45" y="52"/>
                    <a:pt x="46" y="49"/>
                  </a:cubicBezTo>
                  <a:cubicBezTo>
                    <a:pt x="46" y="16"/>
                    <a:pt x="46" y="16"/>
                    <a:pt x="46" y="16"/>
                  </a:cubicBezTo>
                  <a:cubicBezTo>
                    <a:pt x="46" y="12"/>
                    <a:pt x="48" y="11"/>
                    <a:pt x="52" y="11"/>
                  </a:cubicBezTo>
                  <a:cubicBezTo>
                    <a:pt x="59" y="11"/>
                    <a:pt x="59" y="11"/>
                    <a:pt x="59" y="11"/>
                  </a:cubicBezTo>
                  <a:cubicBezTo>
                    <a:pt x="59" y="3"/>
                    <a:pt x="59" y="3"/>
                    <a:pt x="59" y="3"/>
                  </a:cubicBezTo>
                  <a:cubicBezTo>
                    <a:pt x="59" y="1"/>
                    <a:pt x="60" y="0"/>
                    <a:pt x="62" y="0"/>
                  </a:cubicBezTo>
                  <a:cubicBezTo>
                    <a:pt x="65" y="0"/>
                    <a:pt x="66" y="1"/>
                    <a:pt x="66" y="3"/>
                  </a:cubicBezTo>
                  <a:close/>
                  <a:moveTo>
                    <a:pt x="55" y="17"/>
                  </a:moveTo>
                  <a:cubicBezTo>
                    <a:pt x="53" y="17"/>
                    <a:pt x="52" y="18"/>
                    <a:pt x="52" y="20"/>
                  </a:cubicBezTo>
                  <a:cubicBezTo>
                    <a:pt x="52" y="46"/>
                    <a:pt x="52" y="46"/>
                    <a:pt x="52" y="46"/>
                  </a:cubicBezTo>
                  <a:cubicBezTo>
                    <a:pt x="52" y="47"/>
                    <a:pt x="53" y="48"/>
                    <a:pt x="54" y="47"/>
                  </a:cubicBezTo>
                  <a:cubicBezTo>
                    <a:pt x="59" y="47"/>
                    <a:pt x="59" y="47"/>
                    <a:pt x="59" y="47"/>
                  </a:cubicBezTo>
                  <a:cubicBezTo>
                    <a:pt x="59" y="17"/>
                    <a:pt x="59" y="17"/>
                    <a:pt x="59" y="17"/>
                  </a:cubicBezTo>
                  <a:lnTo>
                    <a:pt x="55" y="17"/>
                  </a:lnTo>
                  <a:close/>
                  <a:moveTo>
                    <a:pt x="71" y="17"/>
                  </a:moveTo>
                  <a:cubicBezTo>
                    <a:pt x="66" y="17"/>
                    <a:pt x="66" y="17"/>
                    <a:pt x="66" y="17"/>
                  </a:cubicBezTo>
                  <a:cubicBezTo>
                    <a:pt x="66" y="47"/>
                    <a:pt x="66" y="47"/>
                    <a:pt x="66" y="47"/>
                  </a:cubicBezTo>
                  <a:cubicBezTo>
                    <a:pt x="71" y="47"/>
                    <a:pt x="71" y="47"/>
                    <a:pt x="71" y="47"/>
                  </a:cubicBezTo>
                  <a:cubicBezTo>
                    <a:pt x="72" y="48"/>
                    <a:pt x="73" y="47"/>
                    <a:pt x="73" y="46"/>
                  </a:cubicBezTo>
                  <a:cubicBezTo>
                    <a:pt x="73" y="20"/>
                    <a:pt x="73" y="20"/>
                    <a:pt x="73" y="20"/>
                  </a:cubicBezTo>
                  <a:cubicBezTo>
                    <a:pt x="73" y="18"/>
                    <a:pt x="72" y="17"/>
                    <a:pt x="71" y="17"/>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Freeform 10"/>
            <p:cNvSpPr>
              <a:spLocks noEditPoints="1"/>
            </p:cNvSpPr>
            <p:nvPr/>
          </p:nvSpPr>
          <p:spPr bwMode="auto">
            <a:xfrm>
              <a:off x="1476375" y="896938"/>
              <a:ext cx="144463" cy="136525"/>
            </a:xfrm>
            <a:custGeom>
              <a:avLst/>
              <a:gdLst>
                <a:gd name="T0" fmla="*/ 34 w 88"/>
                <a:gd name="T1" fmla="*/ 0 h 83"/>
                <a:gd name="T2" fmla="*/ 38 w 88"/>
                <a:gd name="T3" fmla="*/ 2 h 83"/>
                <a:gd name="T4" fmla="*/ 36 w 88"/>
                <a:gd name="T5" fmla="*/ 6 h 83"/>
                <a:gd name="T6" fmla="*/ 25 w 88"/>
                <a:gd name="T7" fmla="*/ 8 h 83"/>
                <a:gd name="T8" fmla="*/ 25 w 88"/>
                <a:gd name="T9" fmla="*/ 23 h 83"/>
                <a:gd name="T10" fmla="*/ 37 w 88"/>
                <a:gd name="T11" fmla="*/ 23 h 83"/>
                <a:gd name="T12" fmla="*/ 37 w 88"/>
                <a:gd name="T13" fmla="*/ 30 h 83"/>
                <a:gd name="T14" fmla="*/ 25 w 88"/>
                <a:gd name="T15" fmla="*/ 30 h 83"/>
                <a:gd name="T16" fmla="*/ 25 w 88"/>
                <a:gd name="T17" fmla="*/ 32 h 83"/>
                <a:gd name="T18" fmla="*/ 39 w 88"/>
                <a:gd name="T19" fmla="*/ 49 h 83"/>
                <a:gd name="T20" fmla="*/ 38 w 88"/>
                <a:gd name="T21" fmla="*/ 54 h 83"/>
                <a:gd name="T22" fmla="*/ 34 w 88"/>
                <a:gd name="T23" fmla="*/ 53 h 83"/>
                <a:gd name="T24" fmla="*/ 25 w 88"/>
                <a:gd name="T25" fmla="*/ 41 h 83"/>
                <a:gd name="T26" fmla="*/ 25 w 88"/>
                <a:gd name="T27" fmla="*/ 79 h 83"/>
                <a:gd name="T28" fmla="*/ 22 w 88"/>
                <a:gd name="T29" fmla="*/ 82 h 83"/>
                <a:gd name="T30" fmla="*/ 19 w 88"/>
                <a:gd name="T31" fmla="*/ 79 h 83"/>
                <a:gd name="T32" fmla="*/ 19 w 88"/>
                <a:gd name="T33" fmla="*/ 42 h 83"/>
                <a:gd name="T34" fmla="*/ 7 w 88"/>
                <a:gd name="T35" fmla="*/ 59 h 83"/>
                <a:gd name="T36" fmla="*/ 1 w 88"/>
                <a:gd name="T37" fmla="*/ 59 h 83"/>
                <a:gd name="T38" fmla="*/ 2 w 88"/>
                <a:gd name="T39" fmla="*/ 54 h 83"/>
                <a:gd name="T40" fmla="*/ 18 w 88"/>
                <a:gd name="T41" fmla="*/ 30 h 83"/>
                <a:gd name="T42" fmla="*/ 5 w 88"/>
                <a:gd name="T43" fmla="*/ 30 h 83"/>
                <a:gd name="T44" fmla="*/ 5 w 88"/>
                <a:gd name="T45" fmla="*/ 23 h 83"/>
                <a:gd name="T46" fmla="*/ 19 w 88"/>
                <a:gd name="T47" fmla="*/ 23 h 83"/>
                <a:gd name="T48" fmla="*/ 19 w 88"/>
                <a:gd name="T49" fmla="*/ 9 h 83"/>
                <a:gd name="T50" fmla="*/ 7 w 88"/>
                <a:gd name="T51" fmla="*/ 10 h 83"/>
                <a:gd name="T52" fmla="*/ 6 w 88"/>
                <a:gd name="T53" fmla="*/ 3 h 83"/>
                <a:gd name="T54" fmla="*/ 34 w 88"/>
                <a:gd name="T55" fmla="*/ 0 h 83"/>
                <a:gd name="T56" fmla="*/ 76 w 88"/>
                <a:gd name="T57" fmla="*/ 4 h 83"/>
                <a:gd name="T58" fmla="*/ 76 w 88"/>
                <a:gd name="T59" fmla="*/ 52 h 83"/>
                <a:gd name="T60" fmla="*/ 81 w 88"/>
                <a:gd name="T61" fmla="*/ 51 h 83"/>
                <a:gd name="T62" fmla="*/ 84 w 88"/>
                <a:gd name="T63" fmla="*/ 50 h 83"/>
                <a:gd name="T64" fmla="*/ 85 w 88"/>
                <a:gd name="T65" fmla="*/ 58 h 83"/>
                <a:gd name="T66" fmla="*/ 76 w 88"/>
                <a:gd name="T67" fmla="*/ 59 h 83"/>
                <a:gd name="T68" fmla="*/ 76 w 88"/>
                <a:gd name="T69" fmla="*/ 80 h 83"/>
                <a:gd name="T70" fmla="*/ 72 w 88"/>
                <a:gd name="T71" fmla="*/ 83 h 83"/>
                <a:gd name="T72" fmla="*/ 69 w 88"/>
                <a:gd name="T73" fmla="*/ 80 h 83"/>
                <a:gd name="T74" fmla="*/ 69 w 88"/>
                <a:gd name="T75" fmla="*/ 60 h 83"/>
                <a:gd name="T76" fmla="*/ 37 w 88"/>
                <a:gd name="T77" fmla="*/ 65 h 83"/>
                <a:gd name="T78" fmla="*/ 33 w 88"/>
                <a:gd name="T79" fmla="*/ 62 h 83"/>
                <a:gd name="T80" fmla="*/ 36 w 88"/>
                <a:gd name="T81" fmla="*/ 58 h 83"/>
                <a:gd name="T82" fmla="*/ 42 w 88"/>
                <a:gd name="T83" fmla="*/ 57 h 83"/>
                <a:gd name="T84" fmla="*/ 69 w 88"/>
                <a:gd name="T85" fmla="*/ 53 h 83"/>
                <a:gd name="T86" fmla="*/ 69 w 88"/>
                <a:gd name="T87" fmla="*/ 5 h 83"/>
                <a:gd name="T88" fmla="*/ 72 w 88"/>
                <a:gd name="T89" fmla="*/ 2 h 83"/>
                <a:gd name="T90" fmla="*/ 76 w 88"/>
                <a:gd name="T91" fmla="*/ 4 h 83"/>
                <a:gd name="T92" fmla="*/ 47 w 88"/>
                <a:gd name="T93" fmla="*/ 26 h 83"/>
                <a:gd name="T94" fmla="*/ 60 w 88"/>
                <a:gd name="T95" fmla="*/ 40 h 83"/>
                <a:gd name="T96" fmla="*/ 59 w 88"/>
                <a:gd name="T97" fmla="*/ 45 h 83"/>
                <a:gd name="T98" fmla="*/ 55 w 88"/>
                <a:gd name="T99" fmla="*/ 45 h 83"/>
                <a:gd name="T100" fmla="*/ 42 w 88"/>
                <a:gd name="T101" fmla="*/ 31 h 83"/>
                <a:gd name="T102" fmla="*/ 42 w 88"/>
                <a:gd name="T103" fmla="*/ 26 h 83"/>
                <a:gd name="T104" fmla="*/ 47 w 88"/>
                <a:gd name="T105" fmla="*/ 26 h 83"/>
                <a:gd name="T106" fmla="*/ 51 w 88"/>
                <a:gd name="T107" fmla="*/ 5 h 83"/>
                <a:gd name="T108" fmla="*/ 65 w 88"/>
                <a:gd name="T109" fmla="*/ 21 h 83"/>
                <a:gd name="T110" fmla="*/ 64 w 88"/>
                <a:gd name="T111" fmla="*/ 26 h 83"/>
                <a:gd name="T112" fmla="*/ 60 w 88"/>
                <a:gd name="T113" fmla="*/ 25 h 83"/>
                <a:gd name="T114" fmla="*/ 46 w 88"/>
                <a:gd name="T115" fmla="*/ 10 h 83"/>
                <a:gd name="T116" fmla="*/ 46 w 88"/>
                <a:gd name="T117" fmla="*/ 5 h 83"/>
                <a:gd name="T118" fmla="*/ 51 w 88"/>
                <a:gd name="T119"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83">
                  <a:moveTo>
                    <a:pt x="34" y="0"/>
                  </a:moveTo>
                  <a:cubicBezTo>
                    <a:pt x="36" y="0"/>
                    <a:pt x="38" y="0"/>
                    <a:pt x="38" y="2"/>
                  </a:cubicBezTo>
                  <a:cubicBezTo>
                    <a:pt x="39" y="4"/>
                    <a:pt x="38" y="6"/>
                    <a:pt x="36" y="6"/>
                  </a:cubicBezTo>
                  <a:cubicBezTo>
                    <a:pt x="33" y="7"/>
                    <a:pt x="29" y="8"/>
                    <a:pt x="25" y="8"/>
                  </a:cubicBezTo>
                  <a:cubicBezTo>
                    <a:pt x="25" y="23"/>
                    <a:pt x="25" y="23"/>
                    <a:pt x="25" y="23"/>
                  </a:cubicBezTo>
                  <a:cubicBezTo>
                    <a:pt x="37" y="23"/>
                    <a:pt x="37" y="23"/>
                    <a:pt x="37" y="23"/>
                  </a:cubicBezTo>
                  <a:cubicBezTo>
                    <a:pt x="41" y="26"/>
                    <a:pt x="41" y="28"/>
                    <a:pt x="37" y="30"/>
                  </a:cubicBezTo>
                  <a:cubicBezTo>
                    <a:pt x="25" y="30"/>
                    <a:pt x="25" y="30"/>
                    <a:pt x="25" y="30"/>
                  </a:cubicBezTo>
                  <a:cubicBezTo>
                    <a:pt x="25" y="32"/>
                    <a:pt x="25" y="32"/>
                    <a:pt x="25" y="32"/>
                  </a:cubicBezTo>
                  <a:cubicBezTo>
                    <a:pt x="31" y="38"/>
                    <a:pt x="36" y="43"/>
                    <a:pt x="39" y="49"/>
                  </a:cubicBezTo>
                  <a:cubicBezTo>
                    <a:pt x="40" y="51"/>
                    <a:pt x="40" y="53"/>
                    <a:pt x="38" y="54"/>
                  </a:cubicBezTo>
                  <a:cubicBezTo>
                    <a:pt x="36" y="56"/>
                    <a:pt x="35" y="55"/>
                    <a:pt x="34" y="53"/>
                  </a:cubicBezTo>
                  <a:cubicBezTo>
                    <a:pt x="32" y="50"/>
                    <a:pt x="29" y="46"/>
                    <a:pt x="25" y="41"/>
                  </a:cubicBezTo>
                  <a:cubicBezTo>
                    <a:pt x="25" y="79"/>
                    <a:pt x="25" y="79"/>
                    <a:pt x="25" y="79"/>
                  </a:cubicBezTo>
                  <a:cubicBezTo>
                    <a:pt x="25" y="80"/>
                    <a:pt x="24" y="81"/>
                    <a:pt x="22" y="82"/>
                  </a:cubicBezTo>
                  <a:cubicBezTo>
                    <a:pt x="20" y="81"/>
                    <a:pt x="19" y="80"/>
                    <a:pt x="19" y="79"/>
                  </a:cubicBezTo>
                  <a:cubicBezTo>
                    <a:pt x="19" y="42"/>
                    <a:pt x="19" y="42"/>
                    <a:pt x="19" y="42"/>
                  </a:cubicBezTo>
                  <a:cubicBezTo>
                    <a:pt x="15" y="49"/>
                    <a:pt x="11" y="54"/>
                    <a:pt x="7" y="59"/>
                  </a:cubicBezTo>
                  <a:cubicBezTo>
                    <a:pt x="5" y="61"/>
                    <a:pt x="3" y="61"/>
                    <a:pt x="1" y="59"/>
                  </a:cubicBezTo>
                  <a:cubicBezTo>
                    <a:pt x="0" y="58"/>
                    <a:pt x="0" y="56"/>
                    <a:pt x="2" y="54"/>
                  </a:cubicBezTo>
                  <a:cubicBezTo>
                    <a:pt x="9" y="48"/>
                    <a:pt x="14" y="40"/>
                    <a:pt x="18" y="30"/>
                  </a:cubicBezTo>
                  <a:cubicBezTo>
                    <a:pt x="5" y="30"/>
                    <a:pt x="5" y="30"/>
                    <a:pt x="5" y="30"/>
                  </a:cubicBezTo>
                  <a:cubicBezTo>
                    <a:pt x="1" y="28"/>
                    <a:pt x="1" y="25"/>
                    <a:pt x="5" y="23"/>
                  </a:cubicBezTo>
                  <a:cubicBezTo>
                    <a:pt x="19" y="23"/>
                    <a:pt x="19" y="23"/>
                    <a:pt x="19" y="23"/>
                  </a:cubicBezTo>
                  <a:cubicBezTo>
                    <a:pt x="19" y="9"/>
                    <a:pt x="19" y="9"/>
                    <a:pt x="19" y="9"/>
                  </a:cubicBezTo>
                  <a:cubicBezTo>
                    <a:pt x="15" y="10"/>
                    <a:pt x="11" y="10"/>
                    <a:pt x="7" y="10"/>
                  </a:cubicBezTo>
                  <a:cubicBezTo>
                    <a:pt x="3" y="9"/>
                    <a:pt x="3" y="6"/>
                    <a:pt x="6" y="3"/>
                  </a:cubicBezTo>
                  <a:cubicBezTo>
                    <a:pt x="15" y="3"/>
                    <a:pt x="25" y="2"/>
                    <a:pt x="34" y="0"/>
                  </a:cubicBezTo>
                  <a:close/>
                  <a:moveTo>
                    <a:pt x="76" y="4"/>
                  </a:moveTo>
                  <a:cubicBezTo>
                    <a:pt x="76" y="52"/>
                    <a:pt x="76" y="52"/>
                    <a:pt x="76" y="52"/>
                  </a:cubicBezTo>
                  <a:cubicBezTo>
                    <a:pt x="77" y="51"/>
                    <a:pt x="79" y="51"/>
                    <a:pt x="81" y="51"/>
                  </a:cubicBezTo>
                  <a:cubicBezTo>
                    <a:pt x="83" y="51"/>
                    <a:pt x="84" y="50"/>
                    <a:pt x="84" y="50"/>
                  </a:cubicBezTo>
                  <a:cubicBezTo>
                    <a:pt x="88" y="53"/>
                    <a:pt x="88" y="55"/>
                    <a:pt x="85" y="58"/>
                  </a:cubicBezTo>
                  <a:cubicBezTo>
                    <a:pt x="80" y="58"/>
                    <a:pt x="77" y="59"/>
                    <a:pt x="76" y="59"/>
                  </a:cubicBezTo>
                  <a:cubicBezTo>
                    <a:pt x="76" y="80"/>
                    <a:pt x="76" y="80"/>
                    <a:pt x="76" y="80"/>
                  </a:cubicBezTo>
                  <a:cubicBezTo>
                    <a:pt x="75" y="82"/>
                    <a:pt x="74" y="83"/>
                    <a:pt x="72" y="83"/>
                  </a:cubicBezTo>
                  <a:cubicBezTo>
                    <a:pt x="70" y="83"/>
                    <a:pt x="69" y="82"/>
                    <a:pt x="69" y="80"/>
                  </a:cubicBezTo>
                  <a:cubicBezTo>
                    <a:pt x="69" y="60"/>
                    <a:pt x="69" y="60"/>
                    <a:pt x="69" y="60"/>
                  </a:cubicBezTo>
                  <a:cubicBezTo>
                    <a:pt x="54" y="63"/>
                    <a:pt x="43" y="64"/>
                    <a:pt x="37" y="65"/>
                  </a:cubicBezTo>
                  <a:cubicBezTo>
                    <a:pt x="35" y="65"/>
                    <a:pt x="34" y="64"/>
                    <a:pt x="33" y="62"/>
                  </a:cubicBezTo>
                  <a:cubicBezTo>
                    <a:pt x="33" y="60"/>
                    <a:pt x="34" y="58"/>
                    <a:pt x="36" y="58"/>
                  </a:cubicBezTo>
                  <a:cubicBezTo>
                    <a:pt x="37" y="58"/>
                    <a:pt x="39" y="57"/>
                    <a:pt x="42" y="57"/>
                  </a:cubicBezTo>
                  <a:cubicBezTo>
                    <a:pt x="53" y="55"/>
                    <a:pt x="62" y="54"/>
                    <a:pt x="69" y="53"/>
                  </a:cubicBezTo>
                  <a:cubicBezTo>
                    <a:pt x="69" y="5"/>
                    <a:pt x="69" y="5"/>
                    <a:pt x="69" y="5"/>
                  </a:cubicBezTo>
                  <a:cubicBezTo>
                    <a:pt x="69" y="3"/>
                    <a:pt x="70" y="2"/>
                    <a:pt x="72" y="2"/>
                  </a:cubicBezTo>
                  <a:cubicBezTo>
                    <a:pt x="74" y="2"/>
                    <a:pt x="75" y="3"/>
                    <a:pt x="76" y="4"/>
                  </a:cubicBezTo>
                  <a:close/>
                  <a:moveTo>
                    <a:pt x="47" y="26"/>
                  </a:moveTo>
                  <a:cubicBezTo>
                    <a:pt x="52" y="30"/>
                    <a:pt x="56" y="34"/>
                    <a:pt x="60" y="40"/>
                  </a:cubicBezTo>
                  <a:cubicBezTo>
                    <a:pt x="61" y="42"/>
                    <a:pt x="61" y="44"/>
                    <a:pt x="59" y="45"/>
                  </a:cubicBezTo>
                  <a:cubicBezTo>
                    <a:pt x="57" y="47"/>
                    <a:pt x="56" y="46"/>
                    <a:pt x="55" y="45"/>
                  </a:cubicBezTo>
                  <a:cubicBezTo>
                    <a:pt x="51" y="39"/>
                    <a:pt x="47" y="35"/>
                    <a:pt x="42" y="31"/>
                  </a:cubicBezTo>
                  <a:cubicBezTo>
                    <a:pt x="41" y="30"/>
                    <a:pt x="40" y="28"/>
                    <a:pt x="42" y="26"/>
                  </a:cubicBezTo>
                  <a:cubicBezTo>
                    <a:pt x="43" y="25"/>
                    <a:pt x="45" y="25"/>
                    <a:pt x="47" y="26"/>
                  </a:cubicBezTo>
                  <a:close/>
                  <a:moveTo>
                    <a:pt x="51" y="5"/>
                  </a:moveTo>
                  <a:cubicBezTo>
                    <a:pt x="56" y="10"/>
                    <a:pt x="61" y="15"/>
                    <a:pt x="65" y="21"/>
                  </a:cubicBezTo>
                  <a:cubicBezTo>
                    <a:pt x="66" y="23"/>
                    <a:pt x="66" y="25"/>
                    <a:pt x="64" y="26"/>
                  </a:cubicBezTo>
                  <a:cubicBezTo>
                    <a:pt x="63" y="27"/>
                    <a:pt x="61" y="27"/>
                    <a:pt x="60" y="25"/>
                  </a:cubicBezTo>
                  <a:cubicBezTo>
                    <a:pt x="56" y="20"/>
                    <a:pt x="51" y="15"/>
                    <a:pt x="46" y="10"/>
                  </a:cubicBezTo>
                  <a:cubicBezTo>
                    <a:pt x="45" y="9"/>
                    <a:pt x="44" y="7"/>
                    <a:pt x="46" y="5"/>
                  </a:cubicBezTo>
                  <a:cubicBezTo>
                    <a:pt x="47" y="4"/>
                    <a:pt x="49" y="4"/>
                    <a:pt x="51" y="5"/>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 name="Freeform 11"/>
            <p:cNvSpPr>
              <a:spLocks noEditPoints="1"/>
            </p:cNvSpPr>
            <p:nvPr/>
          </p:nvSpPr>
          <p:spPr bwMode="auto">
            <a:xfrm>
              <a:off x="1644650" y="896938"/>
              <a:ext cx="144463" cy="134937"/>
            </a:xfrm>
            <a:custGeom>
              <a:avLst/>
              <a:gdLst>
                <a:gd name="T0" fmla="*/ 20 w 88"/>
                <a:gd name="T1" fmla="*/ 17 h 82"/>
                <a:gd name="T2" fmla="*/ 30 w 88"/>
                <a:gd name="T3" fmla="*/ 20 h 82"/>
                <a:gd name="T4" fmla="*/ 20 w 88"/>
                <a:gd name="T5" fmla="*/ 23 h 82"/>
                <a:gd name="T6" fmla="*/ 26 w 88"/>
                <a:gd name="T7" fmla="*/ 38 h 82"/>
                <a:gd name="T8" fmla="*/ 30 w 88"/>
                <a:gd name="T9" fmla="*/ 43 h 82"/>
                <a:gd name="T10" fmla="*/ 20 w 88"/>
                <a:gd name="T11" fmla="*/ 75 h 82"/>
                <a:gd name="T12" fmla="*/ 3 w 88"/>
                <a:gd name="T13" fmla="*/ 76 h 82"/>
                <a:gd name="T14" fmla="*/ 13 w 88"/>
                <a:gd name="T15" fmla="*/ 72 h 82"/>
                <a:gd name="T16" fmla="*/ 9 w 88"/>
                <a:gd name="T17" fmla="*/ 52 h 82"/>
                <a:gd name="T18" fmla="*/ 0 w 88"/>
                <a:gd name="T19" fmla="*/ 52 h 82"/>
                <a:gd name="T20" fmla="*/ 5 w 88"/>
                <a:gd name="T21" fmla="*/ 47 h 82"/>
                <a:gd name="T22" fmla="*/ 13 w 88"/>
                <a:gd name="T23" fmla="*/ 23 h 82"/>
                <a:gd name="T24" fmla="*/ 2 w 88"/>
                <a:gd name="T25" fmla="*/ 20 h 82"/>
                <a:gd name="T26" fmla="*/ 13 w 88"/>
                <a:gd name="T27" fmla="*/ 17 h 82"/>
                <a:gd name="T28" fmla="*/ 17 w 88"/>
                <a:gd name="T29" fmla="*/ 1 h 82"/>
                <a:gd name="T30" fmla="*/ 58 w 88"/>
                <a:gd name="T31" fmla="*/ 3 h 82"/>
                <a:gd name="T32" fmla="*/ 81 w 88"/>
                <a:gd name="T33" fmla="*/ 8 h 82"/>
                <a:gd name="T34" fmla="*/ 81 w 88"/>
                <a:gd name="T35" fmla="*/ 15 h 82"/>
                <a:gd name="T36" fmla="*/ 58 w 88"/>
                <a:gd name="T37" fmla="*/ 28 h 82"/>
                <a:gd name="T38" fmla="*/ 80 w 88"/>
                <a:gd name="T39" fmla="*/ 38 h 82"/>
                <a:gd name="T40" fmla="*/ 85 w 88"/>
                <a:gd name="T41" fmla="*/ 75 h 82"/>
                <a:gd name="T42" fmla="*/ 82 w 88"/>
                <a:gd name="T43" fmla="*/ 82 h 82"/>
                <a:gd name="T44" fmla="*/ 29 w 88"/>
                <a:gd name="T45" fmla="*/ 81 h 82"/>
                <a:gd name="T46" fmla="*/ 26 w 88"/>
                <a:gd name="T47" fmla="*/ 74 h 82"/>
                <a:gd name="T48" fmla="*/ 34 w 88"/>
                <a:gd name="T49" fmla="*/ 40 h 82"/>
                <a:gd name="T50" fmla="*/ 33 w 88"/>
                <a:gd name="T51" fmla="*/ 35 h 82"/>
                <a:gd name="T52" fmla="*/ 34 w 88"/>
                <a:gd name="T53" fmla="*/ 28 h 82"/>
                <a:gd name="T54" fmla="*/ 51 w 88"/>
                <a:gd name="T55" fmla="*/ 15 h 82"/>
                <a:gd name="T56" fmla="*/ 28 w 88"/>
                <a:gd name="T57" fmla="*/ 12 h 82"/>
                <a:gd name="T58" fmla="*/ 51 w 88"/>
                <a:gd name="T59" fmla="*/ 8 h 82"/>
                <a:gd name="T60" fmla="*/ 55 w 88"/>
                <a:gd name="T61" fmla="*/ 0 h 82"/>
                <a:gd name="T62" fmla="*/ 70 w 88"/>
                <a:gd name="T63" fmla="*/ 35 h 82"/>
                <a:gd name="T64" fmla="*/ 40 w 88"/>
                <a:gd name="T65" fmla="*/ 36 h 82"/>
                <a:gd name="T66" fmla="*/ 72 w 88"/>
                <a:gd name="T67" fmla="*/ 3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2">
                  <a:moveTo>
                    <a:pt x="20" y="4"/>
                  </a:moveTo>
                  <a:cubicBezTo>
                    <a:pt x="20" y="17"/>
                    <a:pt x="20" y="17"/>
                    <a:pt x="20" y="17"/>
                  </a:cubicBezTo>
                  <a:cubicBezTo>
                    <a:pt x="27" y="17"/>
                    <a:pt x="27" y="17"/>
                    <a:pt x="27" y="17"/>
                  </a:cubicBezTo>
                  <a:cubicBezTo>
                    <a:pt x="29" y="17"/>
                    <a:pt x="30" y="18"/>
                    <a:pt x="30" y="20"/>
                  </a:cubicBezTo>
                  <a:cubicBezTo>
                    <a:pt x="30" y="22"/>
                    <a:pt x="29" y="23"/>
                    <a:pt x="27" y="23"/>
                  </a:cubicBezTo>
                  <a:cubicBezTo>
                    <a:pt x="20" y="23"/>
                    <a:pt x="20" y="23"/>
                    <a:pt x="20" y="23"/>
                  </a:cubicBezTo>
                  <a:cubicBezTo>
                    <a:pt x="20" y="41"/>
                    <a:pt x="20" y="41"/>
                    <a:pt x="20" y="41"/>
                  </a:cubicBezTo>
                  <a:cubicBezTo>
                    <a:pt x="22" y="40"/>
                    <a:pt x="24" y="39"/>
                    <a:pt x="26" y="38"/>
                  </a:cubicBezTo>
                  <a:cubicBezTo>
                    <a:pt x="28" y="37"/>
                    <a:pt x="29" y="38"/>
                    <a:pt x="30" y="39"/>
                  </a:cubicBezTo>
                  <a:cubicBezTo>
                    <a:pt x="31" y="41"/>
                    <a:pt x="31" y="42"/>
                    <a:pt x="30" y="43"/>
                  </a:cubicBezTo>
                  <a:cubicBezTo>
                    <a:pt x="28" y="44"/>
                    <a:pt x="25" y="46"/>
                    <a:pt x="20" y="48"/>
                  </a:cubicBezTo>
                  <a:cubicBezTo>
                    <a:pt x="20" y="75"/>
                    <a:pt x="20" y="75"/>
                    <a:pt x="20" y="75"/>
                  </a:cubicBezTo>
                  <a:cubicBezTo>
                    <a:pt x="19" y="80"/>
                    <a:pt x="15" y="82"/>
                    <a:pt x="6" y="80"/>
                  </a:cubicBezTo>
                  <a:cubicBezTo>
                    <a:pt x="4" y="80"/>
                    <a:pt x="3" y="78"/>
                    <a:pt x="3" y="76"/>
                  </a:cubicBezTo>
                  <a:cubicBezTo>
                    <a:pt x="4" y="74"/>
                    <a:pt x="5" y="73"/>
                    <a:pt x="7" y="74"/>
                  </a:cubicBezTo>
                  <a:cubicBezTo>
                    <a:pt x="12" y="75"/>
                    <a:pt x="14" y="75"/>
                    <a:pt x="13" y="72"/>
                  </a:cubicBezTo>
                  <a:cubicBezTo>
                    <a:pt x="13" y="51"/>
                    <a:pt x="13" y="51"/>
                    <a:pt x="13" y="51"/>
                  </a:cubicBezTo>
                  <a:cubicBezTo>
                    <a:pt x="13" y="51"/>
                    <a:pt x="11" y="52"/>
                    <a:pt x="9" y="52"/>
                  </a:cubicBezTo>
                  <a:cubicBezTo>
                    <a:pt x="7" y="53"/>
                    <a:pt x="5" y="54"/>
                    <a:pt x="5" y="54"/>
                  </a:cubicBezTo>
                  <a:cubicBezTo>
                    <a:pt x="2" y="55"/>
                    <a:pt x="1" y="54"/>
                    <a:pt x="0" y="52"/>
                  </a:cubicBezTo>
                  <a:cubicBezTo>
                    <a:pt x="0" y="50"/>
                    <a:pt x="0" y="49"/>
                    <a:pt x="2" y="48"/>
                  </a:cubicBezTo>
                  <a:cubicBezTo>
                    <a:pt x="3" y="48"/>
                    <a:pt x="4" y="48"/>
                    <a:pt x="5" y="47"/>
                  </a:cubicBezTo>
                  <a:cubicBezTo>
                    <a:pt x="8" y="46"/>
                    <a:pt x="11" y="45"/>
                    <a:pt x="13" y="44"/>
                  </a:cubicBezTo>
                  <a:cubicBezTo>
                    <a:pt x="13" y="23"/>
                    <a:pt x="13" y="23"/>
                    <a:pt x="13" y="23"/>
                  </a:cubicBezTo>
                  <a:cubicBezTo>
                    <a:pt x="5" y="23"/>
                    <a:pt x="5" y="23"/>
                    <a:pt x="5" y="23"/>
                  </a:cubicBezTo>
                  <a:cubicBezTo>
                    <a:pt x="3" y="23"/>
                    <a:pt x="2" y="22"/>
                    <a:pt x="2" y="20"/>
                  </a:cubicBezTo>
                  <a:cubicBezTo>
                    <a:pt x="2" y="18"/>
                    <a:pt x="3" y="17"/>
                    <a:pt x="5" y="17"/>
                  </a:cubicBezTo>
                  <a:cubicBezTo>
                    <a:pt x="13" y="17"/>
                    <a:pt x="13" y="17"/>
                    <a:pt x="13" y="17"/>
                  </a:cubicBezTo>
                  <a:cubicBezTo>
                    <a:pt x="13" y="4"/>
                    <a:pt x="13" y="4"/>
                    <a:pt x="13" y="4"/>
                  </a:cubicBezTo>
                  <a:cubicBezTo>
                    <a:pt x="13" y="2"/>
                    <a:pt x="14" y="1"/>
                    <a:pt x="17" y="1"/>
                  </a:cubicBezTo>
                  <a:cubicBezTo>
                    <a:pt x="19" y="1"/>
                    <a:pt x="20" y="2"/>
                    <a:pt x="20" y="4"/>
                  </a:cubicBezTo>
                  <a:close/>
                  <a:moveTo>
                    <a:pt x="58" y="3"/>
                  </a:moveTo>
                  <a:cubicBezTo>
                    <a:pt x="58" y="8"/>
                    <a:pt x="58" y="8"/>
                    <a:pt x="58" y="8"/>
                  </a:cubicBezTo>
                  <a:cubicBezTo>
                    <a:pt x="81" y="8"/>
                    <a:pt x="81" y="8"/>
                    <a:pt x="81" y="8"/>
                  </a:cubicBezTo>
                  <a:cubicBezTo>
                    <a:pt x="83" y="9"/>
                    <a:pt x="84" y="10"/>
                    <a:pt x="85" y="12"/>
                  </a:cubicBezTo>
                  <a:cubicBezTo>
                    <a:pt x="84" y="14"/>
                    <a:pt x="83" y="15"/>
                    <a:pt x="81" y="15"/>
                  </a:cubicBezTo>
                  <a:cubicBezTo>
                    <a:pt x="58" y="15"/>
                    <a:pt x="58" y="15"/>
                    <a:pt x="58" y="15"/>
                  </a:cubicBezTo>
                  <a:cubicBezTo>
                    <a:pt x="58" y="28"/>
                    <a:pt x="58" y="28"/>
                    <a:pt x="58" y="28"/>
                  </a:cubicBezTo>
                  <a:cubicBezTo>
                    <a:pt x="75" y="28"/>
                    <a:pt x="75" y="28"/>
                    <a:pt x="75" y="28"/>
                  </a:cubicBezTo>
                  <a:cubicBezTo>
                    <a:pt x="80" y="29"/>
                    <a:pt x="82" y="32"/>
                    <a:pt x="80" y="38"/>
                  </a:cubicBezTo>
                  <a:cubicBezTo>
                    <a:pt x="76" y="48"/>
                    <a:pt x="70" y="56"/>
                    <a:pt x="62" y="63"/>
                  </a:cubicBezTo>
                  <a:cubicBezTo>
                    <a:pt x="69" y="68"/>
                    <a:pt x="77" y="72"/>
                    <a:pt x="85" y="75"/>
                  </a:cubicBezTo>
                  <a:cubicBezTo>
                    <a:pt x="87" y="76"/>
                    <a:pt x="88" y="77"/>
                    <a:pt x="87" y="80"/>
                  </a:cubicBezTo>
                  <a:cubicBezTo>
                    <a:pt x="86" y="82"/>
                    <a:pt x="84" y="82"/>
                    <a:pt x="82" y="82"/>
                  </a:cubicBezTo>
                  <a:cubicBezTo>
                    <a:pt x="74" y="78"/>
                    <a:pt x="65" y="74"/>
                    <a:pt x="56" y="68"/>
                  </a:cubicBezTo>
                  <a:cubicBezTo>
                    <a:pt x="48" y="73"/>
                    <a:pt x="39" y="77"/>
                    <a:pt x="29" y="81"/>
                  </a:cubicBezTo>
                  <a:cubicBezTo>
                    <a:pt x="26" y="81"/>
                    <a:pt x="25" y="81"/>
                    <a:pt x="24" y="78"/>
                  </a:cubicBezTo>
                  <a:cubicBezTo>
                    <a:pt x="23" y="76"/>
                    <a:pt x="24" y="75"/>
                    <a:pt x="26" y="74"/>
                  </a:cubicBezTo>
                  <a:cubicBezTo>
                    <a:pt x="36" y="71"/>
                    <a:pt x="44" y="68"/>
                    <a:pt x="50" y="63"/>
                  </a:cubicBezTo>
                  <a:cubicBezTo>
                    <a:pt x="45" y="59"/>
                    <a:pt x="40" y="51"/>
                    <a:pt x="34" y="40"/>
                  </a:cubicBezTo>
                  <a:cubicBezTo>
                    <a:pt x="33" y="38"/>
                    <a:pt x="33" y="37"/>
                    <a:pt x="35" y="35"/>
                  </a:cubicBezTo>
                  <a:cubicBezTo>
                    <a:pt x="33" y="35"/>
                    <a:pt x="33" y="35"/>
                    <a:pt x="33" y="35"/>
                  </a:cubicBezTo>
                  <a:cubicBezTo>
                    <a:pt x="32" y="35"/>
                    <a:pt x="31" y="34"/>
                    <a:pt x="30" y="32"/>
                  </a:cubicBezTo>
                  <a:cubicBezTo>
                    <a:pt x="31" y="29"/>
                    <a:pt x="32" y="28"/>
                    <a:pt x="34" y="28"/>
                  </a:cubicBezTo>
                  <a:cubicBezTo>
                    <a:pt x="51" y="28"/>
                    <a:pt x="51" y="28"/>
                    <a:pt x="51" y="28"/>
                  </a:cubicBezTo>
                  <a:cubicBezTo>
                    <a:pt x="51" y="15"/>
                    <a:pt x="51" y="15"/>
                    <a:pt x="51" y="15"/>
                  </a:cubicBezTo>
                  <a:cubicBezTo>
                    <a:pt x="31" y="15"/>
                    <a:pt x="31" y="15"/>
                    <a:pt x="31" y="15"/>
                  </a:cubicBezTo>
                  <a:cubicBezTo>
                    <a:pt x="29" y="15"/>
                    <a:pt x="28" y="14"/>
                    <a:pt x="28" y="12"/>
                  </a:cubicBezTo>
                  <a:cubicBezTo>
                    <a:pt x="28" y="10"/>
                    <a:pt x="29" y="9"/>
                    <a:pt x="31" y="8"/>
                  </a:cubicBezTo>
                  <a:cubicBezTo>
                    <a:pt x="51" y="8"/>
                    <a:pt x="51" y="8"/>
                    <a:pt x="51" y="8"/>
                  </a:cubicBezTo>
                  <a:cubicBezTo>
                    <a:pt x="51" y="3"/>
                    <a:pt x="51" y="3"/>
                    <a:pt x="51" y="3"/>
                  </a:cubicBezTo>
                  <a:cubicBezTo>
                    <a:pt x="51" y="1"/>
                    <a:pt x="52" y="0"/>
                    <a:pt x="55" y="0"/>
                  </a:cubicBezTo>
                  <a:cubicBezTo>
                    <a:pt x="57" y="0"/>
                    <a:pt x="58" y="1"/>
                    <a:pt x="58" y="3"/>
                  </a:cubicBezTo>
                  <a:close/>
                  <a:moveTo>
                    <a:pt x="70" y="35"/>
                  </a:moveTo>
                  <a:cubicBezTo>
                    <a:pt x="39" y="35"/>
                    <a:pt x="39" y="35"/>
                    <a:pt x="39" y="35"/>
                  </a:cubicBezTo>
                  <a:cubicBezTo>
                    <a:pt x="39" y="36"/>
                    <a:pt x="39" y="36"/>
                    <a:pt x="40" y="36"/>
                  </a:cubicBezTo>
                  <a:cubicBezTo>
                    <a:pt x="47" y="47"/>
                    <a:pt x="52" y="55"/>
                    <a:pt x="56" y="58"/>
                  </a:cubicBezTo>
                  <a:cubicBezTo>
                    <a:pt x="63" y="52"/>
                    <a:pt x="68" y="46"/>
                    <a:pt x="72" y="38"/>
                  </a:cubicBezTo>
                  <a:cubicBezTo>
                    <a:pt x="72" y="37"/>
                    <a:pt x="72" y="36"/>
                    <a:pt x="70" y="35"/>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6" name="组合 25"/>
          <p:cNvGrpSpPr/>
          <p:nvPr userDrawn="1"/>
        </p:nvGrpSpPr>
        <p:grpSpPr>
          <a:xfrm>
            <a:off x="556068" y="3507033"/>
            <a:ext cx="4271011" cy="34289"/>
            <a:chOff x="777184" y="3817770"/>
            <a:chExt cx="5694681" cy="45719"/>
          </a:xfrm>
        </p:grpSpPr>
        <p:sp>
          <p:nvSpPr>
            <p:cNvPr id="27" name="矩形 26"/>
            <p:cNvSpPr/>
            <p:nvPr/>
          </p:nvSpPr>
          <p:spPr>
            <a:xfrm>
              <a:off x="777184" y="3817770"/>
              <a:ext cx="857551" cy="45719"/>
            </a:xfrm>
            <a:prstGeom prst="rect">
              <a:avLst/>
            </a:prstGeom>
            <a:solidFill>
              <a:srgbClr val="EA5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8" name="直接连接符 27"/>
            <p:cNvCxnSpPr/>
            <p:nvPr/>
          </p:nvCxnSpPr>
          <p:spPr>
            <a:xfrm>
              <a:off x="1606260" y="3837412"/>
              <a:ext cx="4865605" cy="0"/>
            </a:xfrm>
            <a:prstGeom prst="line">
              <a:avLst/>
            </a:prstGeom>
            <a:ln w="22225">
              <a:gradFill flip="none" rotWithShape="1">
                <a:gsLst>
                  <a:gs pos="0">
                    <a:schemeClr val="accent1">
                      <a:lumMod val="5000"/>
                      <a:lumOff val="95000"/>
                      <a:alpha val="0"/>
                    </a:schemeClr>
                  </a:gs>
                  <a:gs pos="54000">
                    <a:schemeClr val="accent1">
                      <a:lumMod val="45000"/>
                      <a:lumOff val="55000"/>
                    </a:schemeClr>
                  </a:gs>
                  <a:gs pos="83000">
                    <a:srgbClr val="FB832D"/>
                  </a:gs>
                  <a:gs pos="100000">
                    <a:srgbClr val="EA5504"/>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32" name="文本占位符 31"/>
          <p:cNvSpPr>
            <a:spLocks noGrp="1"/>
          </p:cNvSpPr>
          <p:nvPr>
            <p:ph type="body" sz="quarter" idx="10" hasCustomPrompt="1"/>
          </p:nvPr>
        </p:nvSpPr>
        <p:spPr>
          <a:xfrm>
            <a:off x="479868" y="1295400"/>
            <a:ext cx="5431075" cy="2102093"/>
          </a:xfrm>
          <a:prstGeom prst="rect">
            <a:avLst/>
          </a:prstGeom>
          <a:noFill/>
        </p:spPr>
        <p:txBody>
          <a:bodyPr anchor="ctr">
            <a:normAutofit/>
          </a:bodyPr>
          <a:lstStyle>
            <a:lvl1pPr marL="0" indent="0" algn="l" defTabSz="914400" rtl="0" eaLnBrk="1" latinLnBrk="0" hangingPunct="1">
              <a:lnSpc>
                <a:spcPct val="100000"/>
              </a:lnSpc>
              <a:buNone/>
              <a:defRPr lang="zh-CN" altLang="en-US" sz="4050" b="1" kern="2300" spc="240" dirty="0" smtClean="0">
                <a:ln w="15875">
                  <a:solidFill>
                    <a:schemeClr val="accent1"/>
                  </a:solidFill>
                </a:ln>
                <a:noFill/>
                <a:latin typeface="微软雅黑" panose="020B0503020204020204" pitchFamily="34" charset="-122"/>
                <a:ea typeface="微软雅黑" panose="020B0503020204020204" pitchFamily="34" charset="-122"/>
                <a:cs typeface="+mn-cs"/>
              </a:defRPr>
            </a:lvl1pPr>
            <a:lvl2pPr marL="342900" indent="0">
              <a:buNone/>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a:t>平安集团</a:t>
            </a:r>
            <a:endParaRPr lang="en-US" altLang="zh-CN" dirty="0"/>
          </a:p>
        </p:txBody>
      </p:sp>
      <p:sp>
        <p:nvSpPr>
          <p:cNvPr id="31" name="文本占位符 2"/>
          <p:cNvSpPr>
            <a:spLocks noGrp="1"/>
          </p:cNvSpPr>
          <p:nvPr>
            <p:ph type="body" sz="quarter" idx="13" hasCustomPrompt="1"/>
          </p:nvPr>
        </p:nvSpPr>
        <p:spPr>
          <a:xfrm>
            <a:off x="471186" y="4165178"/>
            <a:ext cx="3459474" cy="186214"/>
          </a:xfrm>
          <a:prstGeom prst="rect">
            <a:avLst/>
          </a:prstGeom>
        </p:spPr>
        <p:txBody>
          <a:bodyPr>
            <a:noAutofit/>
          </a:bodyPr>
          <a:lstStyle>
            <a:lvl1pPr marL="0" indent="0" algn="l" defTabSz="914400" rtl="0" eaLnBrk="1" latinLnBrk="0" hangingPunct="1">
              <a:lnSpc>
                <a:spcPct val="90000"/>
              </a:lnSpc>
              <a:spcBef>
                <a:spcPts val="750"/>
              </a:spcBef>
              <a:buSzPct val="80000"/>
              <a:buFont typeface="+mj-ea"/>
              <a:buNone/>
              <a:defRPr lang="en-US" altLang="zh-CN" sz="1050" kern="1200" dirty="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indent="0">
              <a:buNone/>
            </a:pPr>
            <a:r>
              <a:rPr lang="en-US" altLang="zh-CN" sz="1600" dirty="0">
                <a:latin typeface="微软雅黑" panose="020B0503020204020204" pitchFamily="34" charset="-122"/>
                <a:ea typeface="微软雅黑" panose="020B0503020204020204" pitchFamily="34" charset="-122"/>
              </a:rPr>
              <a:t>Speaker name and title</a:t>
            </a:r>
            <a:endParaRPr lang="en-US" altLang="zh-CN" sz="1600" dirty="0">
              <a:latin typeface="微软雅黑" panose="020B0503020204020204" pitchFamily="34" charset="-122"/>
              <a:ea typeface="微软雅黑" panose="020B0503020204020204" pitchFamily="34" charset="-122"/>
            </a:endParaRPr>
          </a:p>
        </p:txBody>
      </p:sp>
      <p:sp>
        <p:nvSpPr>
          <p:cNvPr id="34" name="文本占位符 2"/>
          <p:cNvSpPr>
            <a:spLocks noGrp="1"/>
          </p:cNvSpPr>
          <p:nvPr>
            <p:ph type="body" sz="quarter" idx="14" hasCustomPrompt="1"/>
          </p:nvPr>
        </p:nvSpPr>
        <p:spPr>
          <a:xfrm>
            <a:off x="471186" y="4386151"/>
            <a:ext cx="3459474" cy="186214"/>
          </a:xfrm>
          <a:prstGeom prst="rect">
            <a:avLst/>
          </a:prstGeom>
        </p:spPr>
        <p:txBody>
          <a:bodyPr>
            <a:noAutofit/>
          </a:bodyPr>
          <a:lstStyle>
            <a:lvl1pPr marL="0" indent="0" algn="l" defTabSz="914400" rtl="0" eaLnBrk="1" latinLnBrk="0" hangingPunct="1">
              <a:lnSpc>
                <a:spcPct val="90000"/>
              </a:lnSpc>
              <a:spcBef>
                <a:spcPts val="750"/>
              </a:spcBef>
              <a:buSzPct val="80000"/>
              <a:buFont typeface="+mj-ea"/>
              <a:buNone/>
              <a:defRPr lang="en-US" altLang="zh-CN" sz="1050" kern="1200" dirty="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indent="0">
              <a:buNone/>
            </a:pPr>
            <a:r>
              <a:rPr lang="en-US" altLang="en-US" sz="1600" dirty="0">
                <a:latin typeface="微软雅黑" panose="020B0503020204020204" pitchFamily="34" charset="-122"/>
                <a:ea typeface="微软雅黑" panose="020B0503020204020204" pitchFamily="34" charset="-122"/>
              </a:rPr>
              <a:t>D</a:t>
            </a:r>
            <a:r>
              <a:rPr lang="en-US" altLang="zh-CN" sz="1600" dirty="0">
                <a:latin typeface="微软雅黑" panose="020B0503020204020204" pitchFamily="34" charset="-122"/>
                <a:ea typeface="微软雅黑" panose="020B0503020204020204" pitchFamily="34" charset="-122"/>
              </a:rPr>
              <a:t>ate &amp; Time</a:t>
            </a:r>
            <a:endParaRPr lang="en-US" altLang="en-US" sz="1600"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5" name="图片占位符 3"/>
          <p:cNvSpPr>
            <a:spLocks noGrp="1"/>
          </p:cNvSpPr>
          <p:nvPr>
            <p:ph type="pic" sz="quarter" idx="12" hasCustomPrompt="1"/>
          </p:nvPr>
        </p:nvSpPr>
        <p:spPr>
          <a:xfrm>
            <a:off x="593795" y="3084902"/>
            <a:ext cx="2464426" cy="1324360"/>
          </a:xfrm>
          <a:prstGeom prst="rect">
            <a:avLst/>
          </a:prstGeom>
          <a:pattFill prst="pct60">
            <a:fgClr>
              <a:schemeClr val="bg1"/>
            </a:fgClr>
            <a:bgClr>
              <a:schemeClr val="bg1">
                <a:lumMod val="85000"/>
              </a:schemeClr>
            </a:bgClr>
          </a:pattFill>
          <a:effectLst/>
        </p:spPr>
        <p:txBody>
          <a:bodyPr wrap="square" anchor="ctr">
            <a:noAutofit/>
          </a:bodyPr>
          <a:lstStyle>
            <a:lvl1pPr>
              <a:defRPr kumimoji="1" lang="zh-CN" altLang="en-US" sz="1350">
                <a:solidFill>
                  <a:schemeClr val="tx1">
                    <a:alpha val="73000"/>
                  </a:schemeClr>
                </a:solidFill>
              </a:defRPr>
            </a:lvl1pPr>
          </a:lstStyle>
          <a:p>
            <a:pPr marL="0" lvl="0" indent="0" algn="ctr">
              <a:buNone/>
            </a:pPr>
            <a:r>
              <a:rPr kumimoji="1" lang="zh-CN" altLang="en-US"/>
              <a:t>拖拽插入图片</a:t>
            </a:r>
            <a:endParaRPr kumimoji="1" lang="zh-CN" altLang="en-US"/>
          </a:p>
        </p:txBody>
      </p:sp>
      <p:sp>
        <p:nvSpPr>
          <p:cNvPr id="6" name="图片占位符 3"/>
          <p:cNvSpPr>
            <a:spLocks noGrp="1"/>
          </p:cNvSpPr>
          <p:nvPr>
            <p:ph type="pic" sz="quarter" idx="13" hasCustomPrompt="1"/>
          </p:nvPr>
        </p:nvSpPr>
        <p:spPr>
          <a:xfrm>
            <a:off x="3339786" y="3084902"/>
            <a:ext cx="2464426" cy="1324360"/>
          </a:xfrm>
          <a:prstGeom prst="rect">
            <a:avLst/>
          </a:prstGeom>
          <a:pattFill prst="pct60">
            <a:fgClr>
              <a:schemeClr val="bg1"/>
            </a:fgClr>
            <a:bgClr>
              <a:schemeClr val="bg1">
                <a:lumMod val="85000"/>
              </a:schemeClr>
            </a:bgClr>
          </a:pattFill>
          <a:effectLst/>
        </p:spPr>
        <p:txBody>
          <a:bodyPr wrap="square" anchor="ctr">
            <a:noAutofit/>
          </a:bodyPr>
          <a:lstStyle>
            <a:lvl1pPr>
              <a:defRPr kumimoji="1" lang="zh-CN" altLang="en-US" sz="1350">
                <a:solidFill>
                  <a:schemeClr val="tx1">
                    <a:alpha val="73000"/>
                  </a:schemeClr>
                </a:solidFill>
              </a:defRPr>
            </a:lvl1pPr>
          </a:lstStyle>
          <a:p>
            <a:pPr marL="0" lvl="0" indent="0" algn="ctr">
              <a:buNone/>
            </a:pPr>
            <a:r>
              <a:rPr kumimoji="1" lang="zh-CN" altLang="en-US"/>
              <a:t>拖拽插入图片</a:t>
            </a:r>
            <a:endParaRPr kumimoji="1" lang="zh-CN" altLang="en-US"/>
          </a:p>
        </p:txBody>
      </p:sp>
      <p:sp>
        <p:nvSpPr>
          <p:cNvPr id="7" name="图片占位符 3"/>
          <p:cNvSpPr>
            <a:spLocks noGrp="1"/>
          </p:cNvSpPr>
          <p:nvPr>
            <p:ph type="pic" sz="quarter" idx="14" hasCustomPrompt="1"/>
          </p:nvPr>
        </p:nvSpPr>
        <p:spPr>
          <a:xfrm>
            <a:off x="6085778" y="3084902"/>
            <a:ext cx="2464426" cy="1324360"/>
          </a:xfrm>
          <a:prstGeom prst="rect">
            <a:avLst/>
          </a:prstGeom>
          <a:pattFill prst="pct60">
            <a:fgClr>
              <a:schemeClr val="bg1"/>
            </a:fgClr>
            <a:bgClr>
              <a:schemeClr val="bg1">
                <a:lumMod val="85000"/>
              </a:schemeClr>
            </a:bgClr>
          </a:pattFill>
          <a:effectLst/>
        </p:spPr>
        <p:txBody>
          <a:bodyPr wrap="square" anchor="ctr">
            <a:noAutofit/>
          </a:bodyPr>
          <a:lstStyle>
            <a:lvl1pPr>
              <a:defRPr kumimoji="1" lang="zh-CN" altLang="en-US" sz="1350">
                <a:solidFill>
                  <a:schemeClr val="tx1">
                    <a:alpha val="73000"/>
                  </a:schemeClr>
                </a:solidFill>
              </a:defRPr>
            </a:lvl1pPr>
          </a:lstStyle>
          <a:p>
            <a:pPr marL="0" lvl="0" indent="0" algn="ctr">
              <a:buNone/>
            </a:pPr>
            <a:r>
              <a:rPr kumimoji="1" lang="zh-CN" altLang="en-US"/>
              <a:t>拖拽插入图片</a:t>
            </a:r>
            <a:endParaRPr kumimoji="1" lang="zh-CN" altLang="en-US"/>
          </a:p>
        </p:txBody>
      </p:sp>
      <p:sp>
        <p:nvSpPr>
          <p:cNvPr id="8" name="灯片编号占位符 5"/>
          <p:cNvSpPr txBox="1"/>
          <p:nvPr userDrawn="1"/>
        </p:nvSpPr>
        <p:spPr>
          <a:xfrm>
            <a:off x="6652259" y="4796909"/>
            <a:ext cx="2182416" cy="154786"/>
          </a:xfrm>
          <a:prstGeom prst="rect">
            <a:avLst/>
          </a:prstGeom>
        </p:spPr>
        <p:txBody>
          <a:bodyPr vert="horz" lIns="68580" tIns="0" rIns="68580" bIns="34290" rtlCol="0" anchor="b" anchorCtr="0"/>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900" b="1" i="0" u="none" strike="noStrike" kern="1200" cap="none" spc="0" normalizeH="0" baseline="0" noProof="0" smtClean="0">
                <a:ln>
                  <a:noFill/>
                </a:ln>
                <a:solidFill>
                  <a:srgbClr val="000000">
                    <a:lumMod val="50000"/>
                    <a:lumOff val="50000"/>
                  </a:srgbClr>
                </a:solidFill>
                <a:effectLst/>
                <a:uLnTx/>
                <a:uFillTx/>
                <a:latin typeface="Arial" panose="020B0604020202020204"/>
                <a:ea typeface="微软雅黑" panose="020B0503020204020204" pitchFamily="34" charset="-122"/>
                <a:cs typeface="+mn-cs"/>
              </a:rPr>
            </a:fld>
            <a:endParaRPr kumimoji="0" lang="zh-CN" altLang="en-US" sz="900" b="1" i="0" u="none" strike="noStrike" kern="1200" cap="none" spc="0" normalizeH="0" baseline="0" noProof="0" dirty="0">
              <a:ln>
                <a:noFill/>
              </a:ln>
              <a:solidFill>
                <a:srgbClr val="000000">
                  <a:lumMod val="50000"/>
                  <a:lumOff val="50000"/>
                </a:srgbClr>
              </a:solidFill>
              <a:effectLst/>
              <a:uLnTx/>
              <a:uFillTx/>
              <a:latin typeface="Arial" panose="020B0604020202020204"/>
              <a:ea typeface="微软雅黑" panose="020B0503020204020204" pitchFamily="34"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华文楷体" panose="02010600040101010101" pitchFamily="2" charset="-122"/>
              <a:cs typeface="+mn-cs"/>
            </a:endParaRPr>
          </a:p>
        </p:txBody>
      </p:sp>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华文楷体" panose="0201060004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B479F964-9077-479C-84FE-FD00BAF75217}" type="slidenum">
              <a:rPr kumimoji="0" lang="zh-CN" altLang="en-US" sz="1800" b="0" i="0" u="none" strike="noStrike" kern="1200" cap="none" spc="0" normalizeH="0" baseline="0" noProof="0" smtClean="0">
                <a:ln>
                  <a:noFill/>
                </a:ln>
                <a:solidFill>
                  <a:prstClr val="black"/>
                </a:solidFill>
                <a:effectLst/>
                <a:uLnTx/>
                <a:uFillTx/>
                <a:latin typeface="Arial" panose="020B0604020202020204"/>
                <a:ea typeface="华文楷体" panose="02010600040101010101" pitchFamily="2" charset="-122"/>
                <a:cs typeface="+mn-cs"/>
              </a:rPr>
            </a:fld>
            <a:endParaRPr kumimoji="0" lang="zh-CN" altLang="en-US" sz="1800" b="0" i="0" u="none" strike="noStrike" kern="1200" cap="none" spc="0" normalizeH="0" baseline="0" noProof="0">
              <a:ln>
                <a:noFill/>
              </a:ln>
              <a:solidFill>
                <a:prstClr val="black"/>
              </a:solidFill>
              <a:effectLst/>
              <a:uLnTx/>
              <a:uFillTx/>
              <a:latin typeface="Arial" panose="020B0604020202020204"/>
              <a:ea typeface="华文楷体" panose="02010600040101010101" pitchFamily="2" charset="-122"/>
              <a:cs typeface="+mn-cs"/>
            </a:endParaRPr>
          </a:p>
        </p:txBody>
      </p:sp>
      <p:sp>
        <p:nvSpPr>
          <p:cNvPr id="5" name="灯片编号占位符 5"/>
          <p:cNvSpPr txBox="1"/>
          <p:nvPr userDrawn="1"/>
        </p:nvSpPr>
        <p:spPr>
          <a:xfrm>
            <a:off x="6652259" y="4796909"/>
            <a:ext cx="2182416" cy="154786"/>
          </a:xfrm>
          <a:prstGeom prst="rect">
            <a:avLst/>
          </a:prstGeom>
        </p:spPr>
        <p:txBody>
          <a:bodyPr vert="horz" lIns="68580" tIns="0" rIns="68580" bIns="34290" rtlCol="0" anchor="b" anchorCtr="0"/>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900" b="1" i="0" u="none" strike="noStrike" kern="1200" cap="none" spc="0" normalizeH="0" baseline="0" noProof="0" smtClean="0">
                <a:ln>
                  <a:noFill/>
                </a:ln>
                <a:solidFill>
                  <a:srgbClr val="000000">
                    <a:lumMod val="50000"/>
                    <a:lumOff val="50000"/>
                  </a:srgbClr>
                </a:solidFill>
                <a:effectLst/>
                <a:uLnTx/>
                <a:uFillTx/>
                <a:latin typeface="Arial" panose="020B0604020202020204"/>
                <a:ea typeface="微软雅黑" panose="020B0503020204020204" pitchFamily="34" charset="-122"/>
                <a:cs typeface="+mn-cs"/>
              </a:rPr>
            </a:fld>
            <a:endParaRPr kumimoji="0" lang="zh-CN" altLang="en-US" sz="900" b="1" i="0" u="none" strike="noStrike" kern="1200" cap="none" spc="0" normalizeH="0" baseline="0" noProof="0" dirty="0">
              <a:ln>
                <a:noFill/>
              </a:ln>
              <a:solidFill>
                <a:srgbClr val="000000">
                  <a:lumMod val="50000"/>
                  <a:lumOff val="50000"/>
                </a:srgbClr>
              </a:solidFill>
              <a:effectLst/>
              <a:uLnTx/>
              <a:uFillTx/>
              <a:latin typeface="Arial" panose="020B0604020202020204"/>
              <a:ea typeface="微软雅黑" panose="020B0503020204020204" pitchFamily="34"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70" name="标题 19"/>
          <p:cNvSpPr>
            <a:spLocks noGrp="1"/>
          </p:cNvSpPr>
          <p:nvPr>
            <p:ph type="title"/>
          </p:nvPr>
        </p:nvSpPr>
        <p:spPr>
          <a:xfrm>
            <a:off x="4331102" y="2628439"/>
            <a:ext cx="4309264" cy="671513"/>
          </a:xfrm>
          <a:prstGeom prst="rect">
            <a:avLst/>
          </a:prstGeom>
        </p:spPr>
        <p:txBody>
          <a:bodyPr anchor="b">
            <a:normAutofit/>
          </a:bodyPr>
          <a:lstStyle>
            <a:lvl1pPr algn="l">
              <a:defRPr sz="1800" b="1">
                <a:solidFill>
                  <a:schemeClr val="bg1"/>
                </a:solidFill>
              </a:defRPr>
            </a:lvl1pPr>
          </a:lstStyle>
          <a:p>
            <a:r>
              <a:rPr lang="en-US" dirty="0"/>
              <a:t>Click to edit Master title style</a:t>
            </a:r>
            <a:endParaRPr lang="zh-CN" altLang="en-US" dirty="0"/>
          </a:p>
        </p:txBody>
      </p:sp>
      <p:sp>
        <p:nvSpPr>
          <p:cNvPr id="271" name="文本占位符 20"/>
          <p:cNvSpPr>
            <a:spLocks noGrp="1"/>
          </p:cNvSpPr>
          <p:nvPr>
            <p:ph type="body" idx="1"/>
          </p:nvPr>
        </p:nvSpPr>
        <p:spPr>
          <a:xfrm>
            <a:off x="4331102" y="3299951"/>
            <a:ext cx="4309264" cy="761717"/>
          </a:xfrm>
          <a:prstGeom prst="rect">
            <a:avLst/>
          </a:prstGeom>
        </p:spPr>
        <p:txBody>
          <a:bodyPr anchor="t">
            <a:normAutofit/>
          </a:bodyPr>
          <a:lstStyle>
            <a:lvl1pPr marL="0" indent="0" algn="l">
              <a:lnSpc>
                <a:spcPct val="100000"/>
              </a:lnSpc>
              <a:buNone/>
              <a:defRPr sz="825">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日期占位符 1"/>
          <p:cNvSpPr>
            <a:spLocks noGrp="1"/>
          </p:cNvSpPr>
          <p:nvPr>
            <p:ph type="dt" sz="half" idx="10"/>
          </p:nvPr>
        </p:nvSpPr>
        <p:spPr>
          <a:xfrm>
            <a:off x="4718050" y="6409690"/>
            <a:ext cx="2743200" cy="274320"/>
          </a:xfrm>
        </p:spPr>
        <p:txBody>
          <a:bodyPr/>
          <a:lstStyle/>
          <a:p>
            <a:endParaRPr lang="en-US"/>
          </a:p>
        </p:txBody>
      </p:sp>
      <p:sp>
        <p:nvSpPr>
          <p:cNvPr id="7" name="页脚占位符 2"/>
          <p:cNvSpPr>
            <a:spLocks noGrp="1"/>
          </p:cNvSpPr>
          <p:nvPr>
            <p:ph type="ftr" sz="quarter" idx="11"/>
          </p:nvPr>
        </p:nvSpPr>
        <p:spPr>
          <a:xfrm>
            <a:off x="660399" y="6409690"/>
            <a:ext cx="3657600" cy="274320"/>
          </a:xfrm>
        </p:spPr>
        <p:txBody>
          <a:bodyPr/>
          <a:lstStyle/>
          <a:p>
            <a:endParaRPr lang="en-US" dirty="0"/>
          </a:p>
        </p:txBody>
      </p:sp>
      <p:sp>
        <p:nvSpPr>
          <p:cNvPr id="8" name="灯片编号占位符 3"/>
          <p:cNvSpPr>
            <a:spLocks noGrp="1"/>
          </p:cNvSpPr>
          <p:nvPr>
            <p:ph type="sldNum" sz="quarter" idx="12"/>
          </p:nvPr>
        </p:nvSpPr>
        <p:spPr>
          <a:xfrm>
            <a:off x="7861300" y="6409690"/>
            <a:ext cx="3657600" cy="274320"/>
          </a:xfrm>
        </p:spPr>
        <p:txBody>
          <a:bodyPr/>
          <a:lstStyle/>
          <a:p>
            <a:fld id="{C8BB1146-E542-4D4E-B8E9-6919A11DDD48}" type="slidenum">
              <a:rPr lang="en-US" smtClean="0"/>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OfficePLUS">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4128492" y="4829175"/>
            <a:ext cx="1352193" cy="161925"/>
          </a:xfrm>
          <a:prstGeom prst="rect">
            <a:avLst/>
          </a:prstGeom>
        </p:spPr>
        <p:txBody>
          <a:bodyPr/>
          <a:lstStyle/>
          <a:p>
            <a:fld id="{A50ECBEB-8597-4EA4-9D29-E1D7025CFAA0}" type="datetime1">
              <a:rPr lang="zh-CN" altLang="en-US" smtClean="0"/>
            </a:fld>
            <a:endParaRPr lang="zh-CN" altLang="en-US"/>
          </a:p>
        </p:txBody>
      </p:sp>
      <p:sp>
        <p:nvSpPr>
          <p:cNvPr id="4" name="页脚占位符 2"/>
          <p:cNvSpPr>
            <a:spLocks noGrp="1"/>
          </p:cNvSpPr>
          <p:nvPr>
            <p:ph type="ftr" sz="quarter" idx="11"/>
          </p:nvPr>
        </p:nvSpPr>
        <p:spPr>
          <a:xfrm>
            <a:off x="495301" y="4829175"/>
            <a:ext cx="2994128" cy="161925"/>
          </a:xfrm>
          <a:prstGeom prst="rect">
            <a:avLst/>
          </a:prstGeom>
        </p:spPr>
        <p:txBody>
          <a:bodyPr/>
          <a:lstStyle/>
          <a:p>
            <a:endParaRPr lang="zh-CN" altLang="en-US"/>
          </a:p>
        </p:txBody>
      </p:sp>
      <p:sp>
        <p:nvSpPr>
          <p:cNvPr id="5" name="灯片编号占位符 3"/>
          <p:cNvSpPr>
            <a:spLocks noGrp="1"/>
          </p:cNvSpPr>
          <p:nvPr>
            <p:ph type="sldNum" sz="quarter" idx="12"/>
          </p:nvPr>
        </p:nvSpPr>
        <p:spPr>
          <a:xfrm>
            <a:off x="6643089" y="4829175"/>
            <a:ext cx="1996086" cy="161925"/>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1-封面">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42" b="42"/>
          <a:stretch>
            <a:fillRect/>
          </a:stretch>
        </p:blipFill>
        <p:spPr>
          <a:xfrm>
            <a:off x="762523" y="7592"/>
            <a:ext cx="8376599" cy="5133747"/>
          </a:xfrm>
          <a:prstGeom prst="rect">
            <a:avLst/>
          </a:prstGeom>
          <a:ln w="12700">
            <a:miter lim="400000"/>
            <a:headEnd/>
            <a:tailEnd/>
          </a:ln>
        </p:spPr>
      </p:pic>
      <p:pic>
        <p:nvPicPr>
          <p:cNvPr id="4" name="图片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4362" y="0"/>
            <a:ext cx="8359639" cy="5143500"/>
          </a:xfrm>
          <a:prstGeom prst="rect">
            <a:avLst/>
          </a:prstGeom>
        </p:spPr>
      </p:pic>
      <p:sp>
        <p:nvSpPr>
          <p:cNvPr id="8" name="矩形 7"/>
          <p:cNvSpPr/>
          <p:nvPr userDrawn="1"/>
        </p:nvSpPr>
        <p:spPr>
          <a:xfrm>
            <a:off x="0" y="0"/>
            <a:ext cx="9144000" cy="5143500"/>
          </a:xfrm>
          <a:prstGeom prst="rect">
            <a:avLst/>
          </a:prstGeom>
          <a:gradFill flip="none" rotWithShape="1">
            <a:gsLst>
              <a:gs pos="15000">
                <a:srgbClr val="FDF1ED">
                  <a:alpha val="97647"/>
                </a:srgbClr>
              </a:gs>
              <a:gs pos="27000">
                <a:srgbClr val="FEF8F6">
                  <a:alpha val="86000"/>
                </a:srgbClr>
              </a:gs>
              <a:gs pos="56000">
                <a:schemeClr val="bg1">
                  <a:alpha val="86000"/>
                </a:schemeClr>
              </a:gs>
              <a:gs pos="0">
                <a:srgbClr val="FDEAE3"/>
              </a:gs>
              <a:gs pos="100000">
                <a:schemeClr val="bg1">
                  <a:alpha val="6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
        <p:nvSpPr>
          <p:cNvPr id="30" name="任意多边形: 形状 29"/>
          <p:cNvSpPr/>
          <p:nvPr userDrawn="1"/>
        </p:nvSpPr>
        <p:spPr>
          <a:xfrm>
            <a:off x="5189025" y="2387278"/>
            <a:ext cx="2988490" cy="2761652"/>
          </a:xfrm>
          <a:custGeom>
            <a:avLst/>
            <a:gdLst>
              <a:gd name="connsiteX0" fmla="*/ 2696901 w 5266797"/>
              <a:gd name="connsiteY0" fmla="*/ 0 h 6875362"/>
              <a:gd name="connsiteX1" fmla="*/ 5266797 w 5266797"/>
              <a:gd name="connsiteY1" fmla="*/ 0 h 6875362"/>
              <a:gd name="connsiteX2" fmla="*/ 5266797 w 5266797"/>
              <a:gd name="connsiteY2" fmla="*/ 1408772 h 6875362"/>
              <a:gd name="connsiteX3" fmla="*/ 3126080 w 5266797"/>
              <a:gd name="connsiteY3" fmla="*/ 6866222 h 6875362"/>
              <a:gd name="connsiteX4" fmla="*/ 0 w 5266797"/>
              <a:gd name="connsiteY4" fmla="*/ 6875362 h 6875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6797" h="6875362">
                <a:moveTo>
                  <a:pt x="2696901" y="0"/>
                </a:moveTo>
                <a:lnTo>
                  <a:pt x="5266797" y="0"/>
                </a:lnTo>
                <a:lnTo>
                  <a:pt x="5266797" y="1408772"/>
                </a:lnTo>
                <a:lnTo>
                  <a:pt x="3126080" y="6866222"/>
                </a:lnTo>
                <a:lnTo>
                  <a:pt x="0" y="6875362"/>
                </a:lnTo>
                <a:close/>
              </a:path>
            </a:pathLst>
          </a:custGeom>
          <a:gradFill flip="none" rotWithShape="1">
            <a:gsLst>
              <a:gs pos="32000">
                <a:srgbClr val="FE832C"/>
              </a:gs>
              <a:gs pos="88000">
                <a:srgbClr val="FFCEAB"/>
              </a:gs>
              <a:gs pos="0">
                <a:srgbClr val="EA5504"/>
              </a:gs>
              <a:gs pos="100000">
                <a:srgbClr val="FBE9D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userDrawn="1"/>
        </p:nvPicPr>
        <p:blipFill rotWithShape="1">
          <a:blip r:embed="rId5">
            <a:extLst>
              <a:ext uri="{28A0092B-C50C-407E-A947-70E740481C1C}">
                <a14:useLocalDpi xmlns:a14="http://schemas.microsoft.com/office/drawing/2010/main" val="0"/>
              </a:ext>
            </a:extLst>
          </a:blip>
          <a:srcRect/>
          <a:stretch>
            <a:fillRect/>
          </a:stretch>
        </p:blipFill>
        <p:spPr>
          <a:xfrm flipH="1">
            <a:off x="4672045" y="975360"/>
            <a:ext cx="4471955" cy="4168140"/>
          </a:xfrm>
          <a:prstGeom prst="rect">
            <a:avLst/>
          </a:prstGeom>
        </p:spPr>
      </p:pic>
      <p:sp>
        <p:nvSpPr>
          <p:cNvPr id="13" name="任意多边形: 形状 12"/>
          <p:cNvSpPr/>
          <p:nvPr userDrawn="1"/>
        </p:nvSpPr>
        <p:spPr>
          <a:xfrm>
            <a:off x="0" y="1"/>
            <a:ext cx="517991" cy="559403"/>
          </a:xfrm>
          <a:custGeom>
            <a:avLst/>
            <a:gdLst>
              <a:gd name="connsiteX0" fmla="*/ 590479 w 631437"/>
              <a:gd name="connsiteY0" fmla="*/ 600003 h 681919"/>
              <a:gd name="connsiteX1" fmla="*/ 631437 w 631437"/>
              <a:gd name="connsiteY1" fmla="*/ 640961 h 681919"/>
              <a:gd name="connsiteX2" fmla="*/ 590479 w 631437"/>
              <a:gd name="connsiteY2" fmla="*/ 681919 h 681919"/>
              <a:gd name="connsiteX3" fmla="*/ 549521 w 631437"/>
              <a:gd name="connsiteY3" fmla="*/ 640961 h 681919"/>
              <a:gd name="connsiteX4" fmla="*/ 590479 w 631437"/>
              <a:gd name="connsiteY4" fmla="*/ 600003 h 681919"/>
              <a:gd name="connsiteX5" fmla="*/ 448555 w 631437"/>
              <a:gd name="connsiteY5" fmla="*/ 600003 h 681919"/>
              <a:gd name="connsiteX6" fmla="*/ 489513 w 631437"/>
              <a:gd name="connsiteY6" fmla="*/ 640961 h 681919"/>
              <a:gd name="connsiteX7" fmla="*/ 448555 w 631437"/>
              <a:gd name="connsiteY7" fmla="*/ 681919 h 681919"/>
              <a:gd name="connsiteX8" fmla="*/ 407597 w 631437"/>
              <a:gd name="connsiteY8" fmla="*/ 640961 h 681919"/>
              <a:gd name="connsiteX9" fmla="*/ 448555 w 631437"/>
              <a:gd name="connsiteY9" fmla="*/ 600003 h 681919"/>
              <a:gd name="connsiteX10" fmla="*/ 306633 w 631437"/>
              <a:gd name="connsiteY10" fmla="*/ 600003 h 681919"/>
              <a:gd name="connsiteX11" fmla="*/ 347591 w 631437"/>
              <a:gd name="connsiteY11" fmla="*/ 640961 h 681919"/>
              <a:gd name="connsiteX12" fmla="*/ 306633 w 631437"/>
              <a:gd name="connsiteY12" fmla="*/ 681919 h 681919"/>
              <a:gd name="connsiteX13" fmla="*/ 265675 w 631437"/>
              <a:gd name="connsiteY13" fmla="*/ 640961 h 681919"/>
              <a:gd name="connsiteX14" fmla="*/ 306633 w 631437"/>
              <a:gd name="connsiteY14" fmla="*/ 600003 h 681919"/>
              <a:gd name="connsiteX15" fmla="*/ 164711 w 631437"/>
              <a:gd name="connsiteY15" fmla="*/ 600003 h 681919"/>
              <a:gd name="connsiteX16" fmla="*/ 205669 w 631437"/>
              <a:gd name="connsiteY16" fmla="*/ 640961 h 681919"/>
              <a:gd name="connsiteX17" fmla="*/ 164711 w 631437"/>
              <a:gd name="connsiteY17" fmla="*/ 681919 h 681919"/>
              <a:gd name="connsiteX18" fmla="*/ 123753 w 631437"/>
              <a:gd name="connsiteY18" fmla="*/ 640961 h 681919"/>
              <a:gd name="connsiteX19" fmla="*/ 164711 w 631437"/>
              <a:gd name="connsiteY19" fmla="*/ 600003 h 681919"/>
              <a:gd name="connsiteX20" fmla="*/ 22789 w 631437"/>
              <a:gd name="connsiteY20" fmla="*/ 600003 h 681919"/>
              <a:gd name="connsiteX21" fmla="*/ 63747 w 631437"/>
              <a:gd name="connsiteY21" fmla="*/ 640961 h 681919"/>
              <a:gd name="connsiteX22" fmla="*/ 22789 w 631437"/>
              <a:gd name="connsiteY22" fmla="*/ 681919 h 681919"/>
              <a:gd name="connsiteX23" fmla="*/ 0 w 631437"/>
              <a:gd name="connsiteY23" fmla="*/ 672479 h 681919"/>
              <a:gd name="connsiteX24" fmla="*/ 0 w 631437"/>
              <a:gd name="connsiteY24" fmla="*/ 609443 h 681919"/>
              <a:gd name="connsiteX25" fmla="*/ 590479 w 631437"/>
              <a:gd name="connsiteY25" fmla="*/ 441888 h 681919"/>
              <a:gd name="connsiteX26" fmla="*/ 631437 w 631437"/>
              <a:gd name="connsiteY26" fmla="*/ 482846 h 681919"/>
              <a:gd name="connsiteX27" fmla="*/ 590479 w 631437"/>
              <a:gd name="connsiteY27" fmla="*/ 523804 h 681919"/>
              <a:gd name="connsiteX28" fmla="*/ 549521 w 631437"/>
              <a:gd name="connsiteY28" fmla="*/ 482846 h 681919"/>
              <a:gd name="connsiteX29" fmla="*/ 590479 w 631437"/>
              <a:gd name="connsiteY29" fmla="*/ 441888 h 681919"/>
              <a:gd name="connsiteX30" fmla="*/ 448555 w 631437"/>
              <a:gd name="connsiteY30" fmla="*/ 441888 h 681919"/>
              <a:gd name="connsiteX31" fmla="*/ 489513 w 631437"/>
              <a:gd name="connsiteY31" fmla="*/ 482846 h 681919"/>
              <a:gd name="connsiteX32" fmla="*/ 448555 w 631437"/>
              <a:gd name="connsiteY32" fmla="*/ 523804 h 681919"/>
              <a:gd name="connsiteX33" fmla="*/ 407597 w 631437"/>
              <a:gd name="connsiteY33" fmla="*/ 482846 h 681919"/>
              <a:gd name="connsiteX34" fmla="*/ 448555 w 631437"/>
              <a:gd name="connsiteY34" fmla="*/ 441888 h 681919"/>
              <a:gd name="connsiteX35" fmla="*/ 306633 w 631437"/>
              <a:gd name="connsiteY35" fmla="*/ 441888 h 681919"/>
              <a:gd name="connsiteX36" fmla="*/ 347591 w 631437"/>
              <a:gd name="connsiteY36" fmla="*/ 482846 h 681919"/>
              <a:gd name="connsiteX37" fmla="*/ 306633 w 631437"/>
              <a:gd name="connsiteY37" fmla="*/ 523804 h 681919"/>
              <a:gd name="connsiteX38" fmla="*/ 265675 w 631437"/>
              <a:gd name="connsiteY38" fmla="*/ 482846 h 681919"/>
              <a:gd name="connsiteX39" fmla="*/ 306633 w 631437"/>
              <a:gd name="connsiteY39" fmla="*/ 441888 h 681919"/>
              <a:gd name="connsiteX40" fmla="*/ 164711 w 631437"/>
              <a:gd name="connsiteY40" fmla="*/ 441888 h 681919"/>
              <a:gd name="connsiteX41" fmla="*/ 205669 w 631437"/>
              <a:gd name="connsiteY41" fmla="*/ 482846 h 681919"/>
              <a:gd name="connsiteX42" fmla="*/ 164711 w 631437"/>
              <a:gd name="connsiteY42" fmla="*/ 523804 h 681919"/>
              <a:gd name="connsiteX43" fmla="*/ 123753 w 631437"/>
              <a:gd name="connsiteY43" fmla="*/ 482846 h 681919"/>
              <a:gd name="connsiteX44" fmla="*/ 164711 w 631437"/>
              <a:gd name="connsiteY44" fmla="*/ 441888 h 681919"/>
              <a:gd name="connsiteX45" fmla="*/ 22789 w 631437"/>
              <a:gd name="connsiteY45" fmla="*/ 441888 h 681919"/>
              <a:gd name="connsiteX46" fmla="*/ 63747 w 631437"/>
              <a:gd name="connsiteY46" fmla="*/ 482846 h 681919"/>
              <a:gd name="connsiteX47" fmla="*/ 22789 w 631437"/>
              <a:gd name="connsiteY47" fmla="*/ 523804 h 681919"/>
              <a:gd name="connsiteX48" fmla="*/ 0 w 631437"/>
              <a:gd name="connsiteY48" fmla="*/ 514364 h 681919"/>
              <a:gd name="connsiteX49" fmla="*/ 0 w 631437"/>
              <a:gd name="connsiteY49" fmla="*/ 451328 h 681919"/>
              <a:gd name="connsiteX50" fmla="*/ 590479 w 631437"/>
              <a:gd name="connsiteY50" fmla="*/ 283773 h 681919"/>
              <a:gd name="connsiteX51" fmla="*/ 631437 w 631437"/>
              <a:gd name="connsiteY51" fmla="*/ 324731 h 681919"/>
              <a:gd name="connsiteX52" fmla="*/ 590479 w 631437"/>
              <a:gd name="connsiteY52" fmla="*/ 365689 h 681919"/>
              <a:gd name="connsiteX53" fmla="*/ 549521 w 631437"/>
              <a:gd name="connsiteY53" fmla="*/ 324731 h 681919"/>
              <a:gd name="connsiteX54" fmla="*/ 590479 w 631437"/>
              <a:gd name="connsiteY54" fmla="*/ 283773 h 681919"/>
              <a:gd name="connsiteX55" fmla="*/ 448555 w 631437"/>
              <a:gd name="connsiteY55" fmla="*/ 283773 h 681919"/>
              <a:gd name="connsiteX56" fmla="*/ 489513 w 631437"/>
              <a:gd name="connsiteY56" fmla="*/ 324731 h 681919"/>
              <a:gd name="connsiteX57" fmla="*/ 448555 w 631437"/>
              <a:gd name="connsiteY57" fmla="*/ 365689 h 681919"/>
              <a:gd name="connsiteX58" fmla="*/ 407597 w 631437"/>
              <a:gd name="connsiteY58" fmla="*/ 324731 h 681919"/>
              <a:gd name="connsiteX59" fmla="*/ 448555 w 631437"/>
              <a:gd name="connsiteY59" fmla="*/ 283773 h 681919"/>
              <a:gd name="connsiteX60" fmla="*/ 306633 w 631437"/>
              <a:gd name="connsiteY60" fmla="*/ 283773 h 681919"/>
              <a:gd name="connsiteX61" fmla="*/ 347591 w 631437"/>
              <a:gd name="connsiteY61" fmla="*/ 324731 h 681919"/>
              <a:gd name="connsiteX62" fmla="*/ 306633 w 631437"/>
              <a:gd name="connsiteY62" fmla="*/ 365689 h 681919"/>
              <a:gd name="connsiteX63" fmla="*/ 265675 w 631437"/>
              <a:gd name="connsiteY63" fmla="*/ 324731 h 681919"/>
              <a:gd name="connsiteX64" fmla="*/ 306633 w 631437"/>
              <a:gd name="connsiteY64" fmla="*/ 283773 h 681919"/>
              <a:gd name="connsiteX65" fmla="*/ 164711 w 631437"/>
              <a:gd name="connsiteY65" fmla="*/ 283773 h 681919"/>
              <a:gd name="connsiteX66" fmla="*/ 205669 w 631437"/>
              <a:gd name="connsiteY66" fmla="*/ 324731 h 681919"/>
              <a:gd name="connsiteX67" fmla="*/ 164711 w 631437"/>
              <a:gd name="connsiteY67" fmla="*/ 365689 h 681919"/>
              <a:gd name="connsiteX68" fmla="*/ 123753 w 631437"/>
              <a:gd name="connsiteY68" fmla="*/ 324731 h 681919"/>
              <a:gd name="connsiteX69" fmla="*/ 164711 w 631437"/>
              <a:gd name="connsiteY69" fmla="*/ 283773 h 681919"/>
              <a:gd name="connsiteX70" fmla="*/ 22789 w 631437"/>
              <a:gd name="connsiteY70" fmla="*/ 283773 h 681919"/>
              <a:gd name="connsiteX71" fmla="*/ 63747 w 631437"/>
              <a:gd name="connsiteY71" fmla="*/ 324731 h 681919"/>
              <a:gd name="connsiteX72" fmla="*/ 22789 w 631437"/>
              <a:gd name="connsiteY72" fmla="*/ 365689 h 681919"/>
              <a:gd name="connsiteX73" fmla="*/ 0 w 631437"/>
              <a:gd name="connsiteY73" fmla="*/ 356249 h 681919"/>
              <a:gd name="connsiteX74" fmla="*/ 0 w 631437"/>
              <a:gd name="connsiteY74" fmla="*/ 293213 h 681919"/>
              <a:gd name="connsiteX75" fmla="*/ 448555 w 631437"/>
              <a:gd name="connsiteY75" fmla="*/ 125658 h 681919"/>
              <a:gd name="connsiteX76" fmla="*/ 489513 w 631437"/>
              <a:gd name="connsiteY76" fmla="*/ 166616 h 681919"/>
              <a:gd name="connsiteX77" fmla="*/ 448555 w 631437"/>
              <a:gd name="connsiteY77" fmla="*/ 207574 h 681919"/>
              <a:gd name="connsiteX78" fmla="*/ 407597 w 631437"/>
              <a:gd name="connsiteY78" fmla="*/ 166616 h 681919"/>
              <a:gd name="connsiteX79" fmla="*/ 448555 w 631437"/>
              <a:gd name="connsiteY79" fmla="*/ 125658 h 681919"/>
              <a:gd name="connsiteX80" fmla="*/ 306633 w 631437"/>
              <a:gd name="connsiteY80" fmla="*/ 125658 h 681919"/>
              <a:gd name="connsiteX81" fmla="*/ 347591 w 631437"/>
              <a:gd name="connsiteY81" fmla="*/ 166616 h 681919"/>
              <a:gd name="connsiteX82" fmla="*/ 306633 w 631437"/>
              <a:gd name="connsiteY82" fmla="*/ 207574 h 681919"/>
              <a:gd name="connsiteX83" fmla="*/ 265675 w 631437"/>
              <a:gd name="connsiteY83" fmla="*/ 166616 h 681919"/>
              <a:gd name="connsiteX84" fmla="*/ 306633 w 631437"/>
              <a:gd name="connsiteY84" fmla="*/ 125658 h 681919"/>
              <a:gd name="connsiteX85" fmla="*/ 164711 w 631437"/>
              <a:gd name="connsiteY85" fmla="*/ 125658 h 681919"/>
              <a:gd name="connsiteX86" fmla="*/ 205669 w 631437"/>
              <a:gd name="connsiteY86" fmla="*/ 166616 h 681919"/>
              <a:gd name="connsiteX87" fmla="*/ 164711 w 631437"/>
              <a:gd name="connsiteY87" fmla="*/ 207574 h 681919"/>
              <a:gd name="connsiteX88" fmla="*/ 123753 w 631437"/>
              <a:gd name="connsiteY88" fmla="*/ 166616 h 681919"/>
              <a:gd name="connsiteX89" fmla="*/ 164711 w 631437"/>
              <a:gd name="connsiteY89" fmla="*/ 125658 h 681919"/>
              <a:gd name="connsiteX90" fmla="*/ 22789 w 631437"/>
              <a:gd name="connsiteY90" fmla="*/ 125658 h 681919"/>
              <a:gd name="connsiteX91" fmla="*/ 63747 w 631437"/>
              <a:gd name="connsiteY91" fmla="*/ 166616 h 681919"/>
              <a:gd name="connsiteX92" fmla="*/ 22789 w 631437"/>
              <a:gd name="connsiteY92" fmla="*/ 207574 h 681919"/>
              <a:gd name="connsiteX93" fmla="*/ 0 w 631437"/>
              <a:gd name="connsiteY93" fmla="*/ 198134 h 681919"/>
              <a:gd name="connsiteX94" fmla="*/ 0 w 631437"/>
              <a:gd name="connsiteY94" fmla="*/ 135098 h 681919"/>
              <a:gd name="connsiteX95" fmla="*/ 590479 w 631437"/>
              <a:gd name="connsiteY95" fmla="*/ 125658 h 681919"/>
              <a:gd name="connsiteX96" fmla="*/ 631437 w 631437"/>
              <a:gd name="connsiteY96" fmla="*/ 166616 h 681919"/>
              <a:gd name="connsiteX97" fmla="*/ 590479 w 631437"/>
              <a:gd name="connsiteY97" fmla="*/ 207574 h 681919"/>
              <a:gd name="connsiteX98" fmla="*/ 549521 w 631437"/>
              <a:gd name="connsiteY98" fmla="*/ 166616 h 681919"/>
              <a:gd name="connsiteX99" fmla="*/ 590479 w 631437"/>
              <a:gd name="connsiteY99" fmla="*/ 125658 h 681919"/>
              <a:gd name="connsiteX100" fmla="*/ 553042 w 631437"/>
              <a:gd name="connsiteY100" fmla="*/ 0 h 681919"/>
              <a:gd name="connsiteX101" fmla="*/ 627916 w 631437"/>
              <a:gd name="connsiteY101" fmla="*/ 0 h 681919"/>
              <a:gd name="connsiteX102" fmla="*/ 631437 w 631437"/>
              <a:gd name="connsiteY102" fmla="*/ 8501 h 681919"/>
              <a:gd name="connsiteX103" fmla="*/ 590479 w 631437"/>
              <a:gd name="connsiteY103" fmla="*/ 49459 h 681919"/>
              <a:gd name="connsiteX104" fmla="*/ 549521 w 631437"/>
              <a:gd name="connsiteY104" fmla="*/ 8501 h 681919"/>
              <a:gd name="connsiteX105" fmla="*/ 411118 w 631437"/>
              <a:gd name="connsiteY105" fmla="*/ 0 h 681919"/>
              <a:gd name="connsiteX106" fmla="*/ 485992 w 631437"/>
              <a:gd name="connsiteY106" fmla="*/ 0 h 681919"/>
              <a:gd name="connsiteX107" fmla="*/ 489513 w 631437"/>
              <a:gd name="connsiteY107" fmla="*/ 8501 h 681919"/>
              <a:gd name="connsiteX108" fmla="*/ 448555 w 631437"/>
              <a:gd name="connsiteY108" fmla="*/ 49459 h 681919"/>
              <a:gd name="connsiteX109" fmla="*/ 407597 w 631437"/>
              <a:gd name="connsiteY109" fmla="*/ 8501 h 681919"/>
              <a:gd name="connsiteX110" fmla="*/ 269196 w 631437"/>
              <a:gd name="connsiteY110" fmla="*/ 0 h 681919"/>
              <a:gd name="connsiteX111" fmla="*/ 344070 w 631437"/>
              <a:gd name="connsiteY111" fmla="*/ 0 h 681919"/>
              <a:gd name="connsiteX112" fmla="*/ 347591 w 631437"/>
              <a:gd name="connsiteY112" fmla="*/ 8501 h 681919"/>
              <a:gd name="connsiteX113" fmla="*/ 306633 w 631437"/>
              <a:gd name="connsiteY113" fmla="*/ 49459 h 681919"/>
              <a:gd name="connsiteX114" fmla="*/ 265675 w 631437"/>
              <a:gd name="connsiteY114" fmla="*/ 8501 h 681919"/>
              <a:gd name="connsiteX115" fmla="*/ 127274 w 631437"/>
              <a:gd name="connsiteY115" fmla="*/ 0 h 681919"/>
              <a:gd name="connsiteX116" fmla="*/ 202148 w 631437"/>
              <a:gd name="connsiteY116" fmla="*/ 0 h 681919"/>
              <a:gd name="connsiteX117" fmla="*/ 205669 w 631437"/>
              <a:gd name="connsiteY117" fmla="*/ 8501 h 681919"/>
              <a:gd name="connsiteX118" fmla="*/ 164711 w 631437"/>
              <a:gd name="connsiteY118" fmla="*/ 49459 h 681919"/>
              <a:gd name="connsiteX119" fmla="*/ 123753 w 631437"/>
              <a:gd name="connsiteY119" fmla="*/ 8501 h 681919"/>
              <a:gd name="connsiteX120" fmla="*/ 0 w 631437"/>
              <a:gd name="connsiteY120" fmla="*/ 0 h 681919"/>
              <a:gd name="connsiteX121" fmla="*/ 60226 w 631437"/>
              <a:gd name="connsiteY121" fmla="*/ 0 h 681919"/>
              <a:gd name="connsiteX122" fmla="*/ 63747 w 631437"/>
              <a:gd name="connsiteY122" fmla="*/ 8501 h 681919"/>
              <a:gd name="connsiteX123" fmla="*/ 22789 w 631437"/>
              <a:gd name="connsiteY123" fmla="*/ 49459 h 681919"/>
              <a:gd name="connsiteX124" fmla="*/ 0 w 631437"/>
              <a:gd name="connsiteY124" fmla="*/ 40019 h 68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631437" h="681919">
                <a:moveTo>
                  <a:pt x="590479" y="600003"/>
                </a:moveTo>
                <a:cubicBezTo>
                  <a:pt x="613099" y="600003"/>
                  <a:pt x="631437" y="618341"/>
                  <a:pt x="631437" y="640961"/>
                </a:cubicBezTo>
                <a:cubicBezTo>
                  <a:pt x="631437" y="663581"/>
                  <a:pt x="613099" y="681919"/>
                  <a:pt x="590479" y="681919"/>
                </a:cubicBezTo>
                <a:cubicBezTo>
                  <a:pt x="567859" y="681919"/>
                  <a:pt x="549521" y="663581"/>
                  <a:pt x="549521" y="640961"/>
                </a:cubicBezTo>
                <a:cubicBezTo>
                  <a:pt x="549521" y="618341"/>
                  <a:pt x="567859" y="600003"/>
                  <a:pt x="590479" y="600003"/>
                </a:cubicBezTo>
                <a:close/>
                <a:moveTo>
                  <a:pt x="448555" y="600003"/>
                </a:moveTo>
                <a:cubicBezTo>
                  <a:pt x="471175" y="600003"/>
                  <a:pt x="489513" y="618341"/>
                  <a:pt x="489513" y="640961"/>
                </a:cubicBezTo>
                <a:cubicBezTo>
                  <a:pt x="489513" y="663581"/>
                  <a:pt x="471175" y="681919"/>
                  <a:pt x="448555" y="681919"/>
                </a:cubicBezTo>
                <a:cubicBezTo>
                  <a:pt x="425935" y="681919"/>
                  <a:pt x="407597" y="663581"/>
                  <a:pt x="407597" y="640961"/>
                </a:cubicBezTo>
                <a:cubicBezTo>
                  <a:pt x="407597" y="618341"/>
                  <a:pt x="425935" y="600003"/>
                  <a:pt x="448555" y="600003"/>
                </a:cubicBezTo>
                <a:close/>
                <a:moveTo>
                  <a:pt x="306633" y="600003"/>
                </a:moveTo>
                <a:cubicBezTo>
                  <a:pt x="329253" y="600003"/>
                  <a:pt x="347591" y="618341"/>
                  <a:pt x="347591" y="640961"/>
                </a:cubicBezTo>
                <a:cubicBezTo>
                  <a:pt x="347591" y="663581"/>
                  <a:pt x="329253" y="681919"/>
                  <a:pt x="306633" y="681919"/>
                </a:cubicBezTo>
                <a:cubicBezTo>
                  <a:pt x="284013" y="681919"/>
                  <a:pt x="265675" y="663581"/>
                  <a:pt x="265675" y="640961"/>
                </a:cubicBezTo>
                <a:cubicBezTo>
                  <a:pt x="265675" y="618341"/>
                  <a:pt x="284013" y="600003"/>
                  <a:pt x="306633" y="600003"/>
                </a:cubicBezTo>
                <a:close/>
                <a:moveTo>
                  <a:pt x="164711" y="600003"/>
                </a:moveTo>
                <a:cubicBezTo>
                  <a:pt x="187331" y="600003"/>
                  <a:pt x="205669" y="618341"/>
                  <a:pt x="205669" y="640961"/>
                </a:cubicBezTo>
                <a:cubicBezTo>
                  <a:pt x="205669" y="663581"/>
                  <a:pt x="187331" y="681919"/>
                  <a:pt x="164711" y="681919"/>
                </a:cubicBezTo>
                <a:cubicBezTo>
                  <a:pt x="142091" y="681919"/>
                  <a:pt x="123753" y="663581"/>
                  <a:pt x="123753" y="640961"/>
                </a:cubicBezTo>
                <a:cubicBezTo>
                  <a:pt x="123753" y="618341"/>
                  <a:pt x="142091" y="600003"/>
                  <a:pt x="164711" y="600003"/>
                </a:cubicBezTo>
                <a:close/>
                <a:moveTo>
                  <a:pt x="22789" y="600003"/>
                </a:moveTo>
                <a:cubicBezTo>
                  <a:pt x="45409" y="600003"/>
                  <a:pt x="63747" y="618341"/>
                  <a:pt x="63747" y="640961"/>
                </a:cubicBezTo>
                <a:cubicBezTo>
                  <a:pt x="63747" y="663581"/>
                  <a:pt x="45409" y="681919"/>
                  <a:pt x="22789" y="681919"/>
                </a:cubicBezTo>
                <a:lnTo>
                  <a:pt x="0" y="672479"/>
                </a:lnTo>
                <a:lnTo>
                  <a:pt x="0" y="609443"/>
                </a:lnTo>
                <a:close/>
                <a:moveTo>
                  <a:pt x="590479" y="441888"/>
                </a:moveTo>
                <a:cubicBezTo>
                  <a:pt x="613099" y="441888"/>
                  <a:pt x="631437" y="460226"/>
                  <a:pt x="631437" y="482846"/>
                </a:cubicBezTo>
                <a:cubicBezTo>
                  <a:pt x="631437" y="505466"/>
                  <a:pt x="613099" y="523804"/>
                  <a:pt x="590479" y="523804"/>
                </a:cubicBezTo>
                <a:cubicBezTo>
                  <a:pt x="567859" y="523804"/>
                  <a:pt x="549521" y="505466"/>
                  <a:pt x="549521" y="482846"/>
                </a:cubicBezTo>
                <a:cubicBezTo>
                  <a:pt x="549521" y="460226"/>
                  <a:pt x="567859" y="441888"/>
                  <a:pt x="590479" y="441888"/>
                </a:cubicBezTo>
                <a:close/>
                <a:moveTo>
                  <a:pt x="448555" y="441888"/>
                </a:moveTo>
                <a:cubicBezTo>
                  <a:pt x="471175" y="441888"/>
                  <a:pt x="489513" y="460226"/>
                  <a:pt x="489513" y="482846"/>
                </a:cubicBezTo>
                <a:cubicBezTo>
                  <a:pt x="489513" y="505466"/>
                  <a:pt x="471175" y="523804"/>
                  <a:pt x="448555" y="523804"/>
                </a:cubicBezTo>
                <a:cubicBezTo>
                  <a:pt x="425935" y="523804"/>
                  <a:pt x="407597" y="505466"/>
                  <a:pt x="407597" y="482846"/>
                </a:cubicBezTo>
                <a:cubicBezTo>
                  <a:pt x="407597" y="460226"/>
                  <a:pt x="425935" y="441888"/>
                  <a:pt x="448555" y="441888"/>
                </a:cubicBezTo>
                <a:close/>
                <a:moveTo>
                  <a:pt x="306633" y="441888"/>
                </a:moveTo>
                <a:cubicBezTo>
                  <a:pt x="329253" y="441888"/>
                  <a:pt x="347591" y="460226"/>
                  <a:pt x="347591" y="482846"/>
                </a:cubicBezTo>
                <a:cubicBezTo>
                  <a:pt x="347591" y="505466"/>
                  <a:pt x="329253" y="523804"/>
                  <a:pt x="306633" y="523804"/>
                </a:cubicBezTo>
                <a:cubicBezTo>
                  <a:pt x="284013" y="523804"/>
                  <a:pt x="265675" y="505466"/>
                  <a:pt x="265675" y="482846"/>
                </a:cubicBezTo>
                <a:cubicBezTo>
                  <a:pt x="265675" y="460226"/>
                  <a:pt x="284013" y="441888"/>
                  <a:pt x="306633" y="441888"/>
                </a:cubicBezTo>
                <a:close/>
                <a:moveTo>
                  <a:pt x="164711" y="441888"/>
                </a:moveTo>
                <a:cubicBezTo>
                  <a:pt x="187331" y="441888"/>
                  <a:pt x="205669" y="460226"/>
                  <a:pt x="205669" y="482846"/>
                </a:cubicBezTo>
                <a:cubicBezTo>
                  <a:pt x="205669" y="505466"/>
                  <a:pt x="187331" y="523804"/>
                  <a:pt x="164711" y="523804"/>
                </a:cubicBezTo>
                <a:cubicBezTo>
                  <a:pt x="142091" y="523804"/>
                  <a:pt x="123753" y="505466"/>
                  <a:pt x="123753" y="482846"/>
                </a:cubicBezTo>
                <a:cubicBezTo>
                  <a:pt x="123753" y="460226"/>
                  <a:pt x="142091" y="441888"/>
                  <a:pt x="164711" y="441888"/>
                </a:cubicBezTo>
                <a:close/>
                <a:moveTo>
                  <a:pt x="22789" y="441888"/>
                </a:moveTo>
                <a:cubicBezTo>
                  <a:pt x="45409" y="441888"/>
                  <a:pt x="63747" y="460226"/>
                  <a:pt x="63747" y="482846"/>
                </a:cubicBezTo>
                <a:cubicBezTo>
                  <a:pt x="63747" y="505466"/>
                  <a:pt x="45409" y="523804"/>
                  <a:pt x="22789" y="523804"/>
                </a:cubicBezTo>
                <a:lnTo>
                  <a:pt x="0" y="514364"/>
                </a:lnTo>
                <a:lnTo>
                  <a:pt x="0" y="451328"/>
                </a:lnTo>
                <a:close/>
                <a:moveTo>
                  <a:pt x="590479" y="283773"/>
                </a:moveTo>
                <a:cubicBezTo>
                  <a:pt x="613099" y="283773"/>
                  <a:pt x="631437" y="302111"/>
                  <a:pt x="631437" y="324731"/>
                </a:cubicBezTo>
                <a:cubicBezTo>
                  <a:pt x="631437" y="347351"/>
                  <a:pt x="613099" y="365689"/>
                  <a:pt x="590479" y="365689"/>
                </a:cubicBezTo>
                <a:cubicBezTo>
                  <a:pt x="567859" y="365689"/>
                  <a:pt x="549521" y="347351"/>
                  <a:pt x="549521" y="324731"/>
                </a:cubicBezTo>
                <a:cubicBezTo>
                  <a:pt x="549521" y="302111"/>
                  <a:pt x="567859" y="283773"/>
                  <a:pt x="590479" y="283773"/>
                </a:cubicBezTo>
                <a:close/>
                <a:moveTo>
                  <a:pt x="448555" y="283773"/>
                </a:moveTo>
                <a:cubicBezTo>
                  <a:pt x="471175" y="283773"/>
                  <a:pt x="489513" y="302111"/>
                  <a:pt x="489513" y="324731"/>
                </a:cubicBezTo>
                <a:cubicBezTo>
                  <a:pt x="489513" y="347351"/>
                  <a:pt x="471175" y="365689"/>
                  <a:pt x="448555" y="365689"/>
                </a:cubicBezTo>
                <a:cubicBezTo>
                  <a:pt x="425935" y="365689"/>
                  <a:pt x="407597" y="347351"/>
                  <a:pt x="407597" y="324731"/>
                </a:cubicBezTo>
                <a:cubicBezTo>
                  <a:pt x="407597" y="302111"/>
                  <a:pt x="425935" y="283773"/>
                  <a:pt x="448555" y="283773"/>
                </a:cubicBezTo>
                <a:close/>
                <a:moveTo>
                  <a:pt x="306633" y="283773"/>
                </a:moveTo>
                <a:cubicBezTo>
                  <a:pt x="329253" y="283773"/>
                  <a:pt x="347591" y="302111"/>
                  <a:pt x="347591" y="324731"/>
                </a:cubicBezTo>
                <a:cubicBezTo>
                  <a:pt x="347591" y="347351"/>
                  <a:pt x="329253" y="365689"/>
                  <a:pt x="306633" y="365689"/>
                </a:cubicBezTo>
                <a:cubicBezTo>
                  <a:pt x="284013" y="365689"/>
                  <a:pt x="265675" y="347351"/>
                  <a:pt x="265675" y="324731"/>
                </a:cubicBezTo>
                <a:cubicBezTo>
                  <a:pt x="265675" y="302111"/>
                  <a:pt x="284013" y="283773"/>
                  <a:pt x="306633" y="283773"/>
                </a:cubicBezTo>
                <a:close/>
                <a:moveTo>
                  <a:pt x="164711" y="283773"/>
                </a:moveTo>
                <a:cubicBezTo>
                  <a:pt x="187331" y="283773"/>
                  <a:pt x="205669" y="302111"/>
                  <a:pt x="205669" y="324731"/>
                </a:cubicBezTo>
                <a:cubicBezTo>
                  <a:pt x="205669" y="347351"/>
                  <a:pt x="187331" y="365689"/>
                  <a:pt x="164711" y="365689"/>
                </a:cubicBezTo>
                <a:cubicBezTo>
                  <a:pt x="142091" y="365689"/>
                  <a:pt x="123753" y="347351"/>
                  <a:pt x="123753" y="324731"/>
                </a:cubicBezTo>
                <a:cubicBezTo>
                  <a:pt x="123753" y="302111"/>
                  <a:pt x="142091" y="283773"/>
                  <a:pt x="164711" y="283773"/>
                </a:cubicBezTo>
                <a:close/>
                <a:moveTo>
                  <a:pt x="22789" y="283773"/>
                </a:moveTo>
                <a:cubicBezTo>
                  <a:pt x="45409" y="283773"/>
                  <a:pt x="63747" y="302111"/>
                  <a:pt x="63747" y="324731"/>
                </a:cubicBezTo>
                <a:cubicBezTo>
                  <a:pt x="63747" y="347351"/>
                  <a:pt x="45409" y="365689"/>
                  <a:pt x="22789" y="365689"/>
                </a:cubicBezTo>
                <a:lnTo>
                  <a:pt x="0" y="356249"/>
                </a:lnTo>
                <a:lnTo>
                  <a:pt x="0" y="293213"/>
                </a:lnTo>
                <a:close/>
                <a:moveTo>
                  <a:pt x="448555" y="125658"/>
                </a:moveTo>
                <a:cubicBezTo>
                  <a:pt x="471175" y="125658"/>
                  <a:pt x="489513" y="143996"/>
                  <a:pt x="489513" y="166616"/>
                </a:cubicBezTo>
                <a:cubicBezTo>
                  <a:pt x="489513" y="189236"/>
                  <a:pt x="471175" y="207574"/>
                  <a:pt x="448555" y="207574"/>
                </a:cubicBezTo>
                <a:cubicBezTo>
                  <a:pt x="425935" y="207574"/>
                  <a:pt x="407597" y="189236"/>
                  <a:pt x="407597" y="166616"/>
                </a:cubicBezTo>
                <a:cubicBezTo>
                  <a:pt x="407597" y="143996"/>
                  <a:pt x="425935" y="125658"/>
                  <a:pt x="448555" y="125658"/>
                </a:cubicBezTo>
                <a:close/>
                <a:moveTo>
                  <a:pt x="306633" y="125658"/>
                </a:moveTo>
                <a:cubicBezTo>
                  <a:pt x="329253" y="125658"/>
                  <a:pt x="347591" y="143996"/>
                  <a:pt x="347591" y="166616"/>
                </a:cubicBezTo>
                <a:cubicBezTo>
                  <a:pt x="347591" y="189236"/>
                  <a:pt x="329253" y="207574"/>
                  <a:pt x="306633" y="207574"/>
                </a:cubicBezTo>
                <a:cubicBezTo>
                  <a:pt x="284013" y="207574"/>
                  <a:pt x="265675" y="189236"/>
                  <a:pt x="265675" y="166616"/>
                </a:cubicBezTo>
                <a:cubicBezTo>
                  <a:pt x="265675" y="143996"/>
                  <a:pt x="284013" y="125658"/>
                  <a:pt x="306633" y="125658"/>
                </a:cubicBezTo>
                <a:close/>
                <a:moveTo>
                  <a:pt x="164711" y="125658"/>
                </a:moveTo>
                <a:cubicBezTo>
                  <a:pt x="187331" y="125658"/>
                  <a:pt x="205669" y="143996"/>
                  <a:pt x="205669" y="166616"/>
                </a:cubicBezTo>
                <a:cubicBezTo>
                  <a:pt x="205669" y="189236"/>
                  <a:pt x="187331" y="207574"/>
                  <a:pt x="164711" y="207574"/>
                </a:cubicBezTo>
                <a:cubicBezTo>
                  <a:pt x="142091" y="207574"/>
                  <a:pt x="123753" y="189236"/>
                  <a:pt x="123753" y="166616"/>
                </a:cubicBezTo>
                <a:cubicBezTo>
                  <a:pt x="123753" y="143996"/>
                  <a:pt x="142091" y="125658"/>
                  <a:pt x="164711" y="125658"/>
                </a:cubicBezTo>
                <a:close/>
                <a:moveTo>
                  <a:pt x="22789" y="125658"/>
                </a:moveTo>
                <a:cubicBezTo>
                  <a:pt x="45409" y="125658"/>
                  <a:pt x="63747" y="143996"/>
                  <a:pt x="63747" y="166616"/>
                </a:cubicBezTo>
                <a:cubicBezTo>
                  <a:pt x="63747" y="189236"/>
                  <a:pt x="45409" y="207574"/>
                  <a:pt x="22789" y="207574"/>
                </a:cubicBezTo>
                <a:lnTo>
                  <a:pt x="0" y="198134"/>
                </a:lnTo>
                <a:lnTo>
                  <a:pt x="0" y="135098"/>
                </a:lnTo>
                <a:close/>
                <a:moveTo>
                  <a:pt x="590479" y="125658"/>
                </a:moveTo>
                <a:cubicBezTo>
                  <a:pt x="613099" y="125658"/>
                  <a:pt x="631437" y="143996"/>
                  <a:pt x="631437" y="166616"/>
                </a:cubicBezTo>
                <a:cubicBezTo>
                  <a:pt x="631437" y="189236"/>
                  <a:pt x="613099" y="207574"/>
                  <a:pt x="590479" y="207574"/>
                </a:cubicBezTo>
                <a:cubicBezTo>
                  <a:pt x="567859" y="207574"/>
                  <a:pt x="549521" y="189236"/>
                  <a:pt x="549521" y="166616"/>
                </a:cubicBezTo>
                <a:cubicBezTo>
                  <a:pt x="549521" y="143996"/>
                  <a:pt x="567859" y="125658"/>
                  <a:pt x="590479" y="125658"/>
                </a:cubicBezTo>
                <a:close/>
                <a:moveTo>
                  <a:pt x="553042" y="0"/>
                </a:moveTo>
                <a:lnTo>
                  <a:pt x="627916" y="0"/>
                </a:lnTo>
                <a:lnTo>
                  <a:pt x="631437" y="8501"/>
                </a:lnTo>
                <a:cubicBezTo>
                  <a:pt x="631437" y="31121"/>
                  <a:pt x="613099" y="49459"/>
                  <a:pt x="590479" y="49459"/>
                </a:cubicBezTo>
                <a:cubicBezTo>
                  <a:pt x="567859" y="49459"/>
                  <a:pt x="549521" y="31121"/>
                  <a:pt x="549521" y="8501"/>
                </a:cubicBezTo>
                <a:close/>
                <a:moveTo>
                  <a:pt x="411118" y="0"/>
                </a:moveTo>
                <a:lnTo>
                  <a:pt x="485992" y="0"/>
                </a:lnTo>
                <a:lnTo>
                  <a:pt x="489513" y="8501"/>
                </a:lnTo>
                <a:cubicBezTo>
                  <a:pt x="489513" y="31121"/>
                  <a:pt x="471175" y="49459"/>
                  <a:pt x="448555" y="49459"/>
                </a:cubicBezTo>
                <a:cubicBezTo>
                  <a:pt x="425935" y="49459"/>
                  <a:pt x="407597" y="31121"/>
                  <a:pt x="407597" y="8501"/>
                </a:cubicBezTo>
                <a:close/>
                <a:moveTo>
                  <a:pt x="269196" y="0"/>
                </a:moveTo>
                <a:lnTo>
                  <a:pt x="344070" y="0"/>
                </a:lnTo>
                <a:lnTo>
                  <a:pt x="347591" y="8501"/>
                </a:lnTo>
                <a:cubicBezTo>
                  <a:pt x="347591" y="31121"/>
                  <a:pt x="329253" y="49459"/>
                  <a:pt x="306633" y="49459"/>
                </a:cubicBezTo>
                <a:cubicBezTo>
                  <a:pt x="284013" y="49459"/>
                  <a:pt x="265675" y="31121"/>
                  <a:pt x="265675" y="8501"/>
                </a:cubicBezTo>
                <a:close/>
                <a:moveTo>
                  <a:pt x="127274" y="0"/>
                </a:moveTo>
                <a:lnTo>
                  <a:pt x="202148" y="0"/>
                </a:lnTo>
                <a:lnTo>
                  <a:pt x="205669" y="8501"/>
                </a:lnTo>
                <a:cubicBezTo>
                  <a:pt x="205669" y="31121"/>
                  <a:pt x="187331" y="49459"/>
                  <a:pt x="164711" y="49459"/>
                </a:cubicBezTo>
                <a:cubicBezTo>
                  <a:pt x="142091" y="49459"/>
                  <a:pt x="123753" y="31121"/>
                  <a:pt x="123753" y="8501"/>
                </a:cubicBezTo>
                <a:close/>
                <a:moveTo>
                  <a:pt x="0" y="0"/>
                </a:moveTo>
                <a:lnTo>
                  <a:pt x="60226" y="0"/>
                </a:lnTo>
                <a:lnTo>
                  <a:pt x="63747" y="8501"/>
                </a:lnTo>
                <a:cubicBezTo>
                  <a:pt x="63747" y="31121"/>
                  <a:pt x="45409" y="49459"/>
                  <a:pt x="22789" y="49459"/>
                </a:cubicBezTo>
                <a:lnTo>
                  <a:pt x="0" y="40019"/>
                </a:lnTo>
                <a:close/>
              </a:path>
            </a:pathLst>
          </a:custGeom>
          <a:gradFill flip="none" rotWithShape="1">
            <a:gsLst>
              <a:gs pos="6000">
                <a:srgbClr val="FE832C"/>
              </a:gs>
              <a:gs pos="61000">
                <a:srgbClr val="FFCEAB"/>
              </a:gs>
              <a:gs pos="0">
                <a:srgbClr val="EA5504"/>
              </a:gs>
              <a:gs pos="100000">
                <a:srgbClr val="FBE9D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98018" y="277795"/>
            <a:ext cx="2425103" cy="661884"/>
          </a:xfrm>
          <a:prstGeom prst="rect">
            <a:avLst/>
          </a:prstGeom>
        </p:spPr>
      </p:pic>
      <p:grpSp>
        <p:nvGrpSpPr>
          <p:cNvPr id="26" name="组合 25"/>
          <p:cNvGrpSpPr/>
          <p:nvPr userDrawn="1"/>
        </p:nvGrpSpPr>
        <p:grpSpPr>
          <a:xfrm>
            <a:off x="556068" y="3507034"/>
            <a:ext cx="4271011" cy="34289"/>
            <a:chOff x="777184" y="3817770"/>
            <a:chExt cx="5694681" cy="45719"/>
          </a:xfrm>
        </p:grpSpPr>
        <p:sp>
          <p:nvSpPr>
            <p:cNvPr id="27" name="矩形 26"/>
            <p:cNvSpPr/>
            <p:nvPr/>
          </p:nvSpPr>
          <p:spPr>
            <a:xfrm>
              <a:off x="777184" y="3817770"/>
              <a:ext cx="857551" cy="45719"/>
            </a:xfrm>
            <a:prstGeom prst="rect">
              <a:avLst/>
            </a:prstGeom>
            <a:solidFill>
              <a:srgbClr val="EA5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1606260" y="3837412"/>
              <a:ext cx="4865605" cy="0"/>
            </a:xfrm>
            <a:prstGeom prst="line">
              <a:avLst/>
            </a:prstGeom>
            <a:ln w="22225">
              <a:gradFill flip="none" rotWithShape="1">
                <a:gsLst>
                  <a:gs pos="0">
                    <a:schemeClr val="accent1">
                      <a:lumMod val="5000"/>
                      <a:lumOff val="95000"/>
                      <a:alpha val="0"/>
                    </a:schemeClr>
                  </a:gs>
                  <a:gs pos="54000">
                    <a:schemeClr val="accent1">
                      <a:lumMod val="45000"/>
                      <a:lumOff val="55000"/>
                    </a:schemeClr>
                  </a:gs>
                  <a:gs pos="83000">
                    <a:srgbClr val="FB832D"/>
                  </a:gs>
                  <a:gs pos="100000">
                    <a:srgbClr val="EA5504"/>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32" name="文本占位符 31"/>
          <p:cNvSpPr>
            <a:spLocks noGrp="1"/>
          </p:cNvSpPr>
          <p:nvPr>
            <p:ph type="body" sz="quarter" idx="10" hasCustomPrompt="1"/>
          </p:nvPr>
        </p:nvSpPr>
        <p:spPr>
          <a:xfrm>
            <a:off x="479868" y="1295401"/>
            <a:ext cx="5431075" cy="2102093"/>
          </a:xfrm>
          <a:prstGeom prst="rect">
            <a:avLst/>
          </a:prstGeom>
          <a:noFill/>
        </p:spPr>
        <p:txBody>
          <a:bodyPr anchor="ctr">
            <a:normAutofit/>
          </a:bodyPr>
          <a:lstStyle>
            <a:lvl1pPr marL="0" indent="0" algn="l" defTabSz="685800" rtl="0" eaLnBrk="1" latinLnBrk="0" hangingPunct="1">
              <a:lnSpc>
                <a:spcPct val="100000"/>
              </a:lnSpc>
              <a:buNone/>
              <a:defRPr lang="zh-CN" altLang="en-US" sz="4050" b="1" kern="2300" spc="180" dirty="0" smtClean="0">
                <a:ln w="15875">
                  <a:solidFill>
                    <a:schemeClr val="accent1"/>
                  </a:solidFill>
                </a:ln>
                <a:noFill/>
                <a:latin typeface="微软雅黑" panose="020B0503020204020204" pitchFamily="34" charset="-122"/>
                <a:ea typeface="微软雅黑" panose="020B0503020204020204" pitchFamily="34" charset="-122"/>
                <a:cs typeface="+mn-cs"/>
              </a:defRPr>
            </a:lvl1pPr>
            <a:lvl2pPr marL="342900" indent="0">
              <a:buNone/>
              <a:defRPr/>
            </a:lvl2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defRPr/>
            </a:pPr>
            <a:r>
              <a:rPr lang="zh-CN" altLang="en-US"/>
              <a:t>平安集团</a:t>
            </a:r>
            <a:endParaRPr lang="en-US" altLang="zh-CN" dirty="0"/>
          </a:p>
        </p:txBody>
      </p:sp>
      <p:sp>
        <p:nvSpPr>
          <p:cNvPr id="31" name="文本占位符 2"/>
          <p:cNvSpPr>
            <a:spLocks noGrp="1"/>
          </p:cNvSpPr>
          <p:nvPr>
            <p:ph type="body" sz="quarter" idx="13" hasCustomPrompt="1"/>
          </p:nvPr>
        </p:nvSpPr>
        <p:spPr>
          <a:xfrm>
            <a:off x="471186" y="4165179"/>
            <a:ext cx="3459474" cy="186214"/>
          </a:xfrm>
          <a:prstGeom prst="rect">
            <a:avLst/>
          </a:prstGeom>
        </p:spPr>
        <p:txBody>
          <a:bodyPr>
            <a:noAutofit/>
          </a:bodyPr>
          <a:lstStyle>
            <a:lvl1pPr marL="0" indent="0" algn="l" defTabSz="685800" rtl="0" eaLnBrk="1" latinLnBrk="0" hangingPunct="1">
              <a:lnSpc>
                <a:spcPct val="90000"/>
              </a:lnSpc>
              <a:spcBef>
                <a:spcPts val="750"/>
              </a:spcBef>
              <a:buSzPct val="80000"/>
              <a:buFont typeface="+mj-ea"/>
              <a:buNone/>
              <a:defRPr lang="en-US" altLang="zh-CN" sz="1050" kern="1200" dirty="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indent="0">
              <a:buNone/>
            </a:pPr>
            <a:r>
              <a:rPr lang="en-US" altLang="zh-CN" sz="1200" dirty="0">
                <a:latin typeface="微软雅黑" panose="020B0503020204020204" pitchFamily="34" charset="-122"/>
                <a:ea typeface="微软雅黑" panose="020B0503020204020204" pitchFamily="34" charset="-122"/>
              </a:rPr>
              <a:t>Speaker name and title</a:t>
            </a:r>
            <a:endParaRPr lang="en-US" altLang="zh-CN" sz="1200" dirty="0">
              <a:latin typeface="微软雅黑" panose="020B0503020204020204" pitchFamily="34" charset="-122"/>
              <a:ea typeface="微软雅黑" panose="020B0503020204020204" pitchFamily="34" charset="-122"/>
            </a:endParaRPr>
          </a:p>
        </p:txBody>
      </p:sp>
      <p:sp>
        <p:nvSpPr>
          <p:cNvPr id="34" name="文本占位符 2"/>
          <p:cNvSpPr>
            <a:spLocks noGrp="1"/>
          </p:cNvSpPr>
          <p:nvPr>
            <p:ph type="body" sz="quarter" idx="14" hasCustomPrompt="1"/>
          </p:nvPr>
        </p:nvSpPr>
        <p:spPr>
          <a:xfrm>
            <a:off x="471186" y="4386151"/>
            <a:ext cx="3459474" cy="186214"/>
          </a:xfrm>
          <a:prstGeom prst="rect">
            <a:avLst/>
          </a:prstGeom>
        </p:spPr>
        <p:txBody>
          <a:bodyPr>
            <a:noAutofit/>
          </a:bodyPr>
          <a:lstStyle>
            <a:lvl1pPr marL="0" indent="0" algn="l" defTabSz="685800" rtl="0" eaLnBrk="1" latinLnBrk="0" hangingPunct="1">
              <a:lnSpc>
                <a:spcPct val="90000"/>
              </a:lnSpc>
              <a:spcBef>
                <a:spcPts val="750"/>
              </a:spcBef>
              <a:buSzPct val="80000"/>
              <a:buFont typeface="+mj-ea"/>
              <a:buNone/>
              <a:defRPr lang="en-US" altLang="zh-CN" sz="1050" kern="1200" dirty="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indent="0">
              <a:buNone/>
            </a:pPr>
            <a:r>
              <a:rPr lang="en-US" altLang="en-US" sz="1200" dirty="0">
                <a:latin typeface="微软雅黑" panose="020B0503020204020204" pitchFamily="34" charset="-122"/>
                <a:ea typeface="微软雅黑" panose="020B0503020204020204" pitchFamily="34" charset="-122"/>
              </a:rPr>
              <a:t>D</a:t>
            </a:r>
            <a:r>
              <a:rPr lang="en-US" altLang="zh-CN" sz="1200" dirty="0">
                <a:latin typeface="微软雅黑" panose="020B0503020204020204" pitchFamily="34" charset="-122"/>
                <a:ea typeface="微软雅黑" panose="020B0503020204020204" pitchFamily="34" charset="-122"/>
              </a:rPr>
              <a:t>ate &amp; Time</a:t>
            </a:r>
            <a:endParaRPr lang="en-US" altLang="en-US" sz="1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4128492" y="4829175"/>
            <a:ext cx="1352193" cy="161925"/>
          </a:xfrm>
          <a:prstGeom prst="rect">
            <a:avLst/>
          </a:prstGeom>
        </p:spPr>
        <p:txBody>
          <a:bodyPr/>
          <a:lstStyle/>
          <a:p>
            <a:fld id="{A50ECBEB-8597-4EA4-9D29-E1D7025CFAA0}" type="datetime1">
              <a:rPr lang="zh-CN" altLang="en-US" smtClean="0"/>
            </a:fld>
            <a:endParaRPr lang="zh-CN" altLang="en-US"/>
          </a:p>
        </p:txBody>
      </p:sp>
      <p:sp>
        <p:nvSpPr>
          <p:cNvPr id="4" name="页脚占位符 2"/>
          <p:cNvSpPr>
            <a:spLocks noGrp="1"/>
          </p:cNvSpPr>
          <p:nvPr>
            <p:ph type="ftr" sz="quarter" idx="11"/>
          </p:nvPr>
        </p:nvSpPr>
        <p:spPr>
          <a:xfrm>
            <a:off x="495301" y="4829175"/>
            <a:ext cx="2994128" cy="161925"/>
          </a:xfrm>
          <a:prstGeom prst="rect">
            <a:avLst/>
          </a:prstGeom>
        </p:spPr>
        <p:txBody>
          <a:bodyPr/>
          <a:lstStyle/>
          <a:p>
            <a:endParaRPr lang="zh-CN" altLang="en-US"/>
          </a:p>
        </p:txBody>
      </p:sp>
      <p:sp>
        <p:nvSpPr>
          <p:cNvPr id="5" name="灯片编号占位符 3"/>
          <p:cNvSpPr>
            <a:spLocks noGrp="1"/>
          </p:cNvSpPr>
          <p:nvPr>
            <p:ph type="sldNum" sz="quarter" idx="12"/>
          </p:nvPr>
        </p:nvSpPr>
        <p:spPr>
          <a:xfrm>
            <a:off x="6643089" y="4829175"/>
            <a:ext cx="1996086" cy="161925"/>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3" name="竖排内容占位符 2"/>
          <p:cNvSpPr>
            <a:spLocks noGrp="1"/>
          </p:cNvSpPr>
          <p:nvPr>
            <p:ph orient="vert" sz="quarter" idx="10"/>
          </p:nvPr>
        </p:nvSpPr>
        <p:spPr>
          <a:xfrm>
            <a:off x="2030849" y="632384"/>
            <a:ext cx="5779294" cy="3515915"/>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4128492" y="4829175"/>
            <a:ext cx="1352193" cy="161925"/>
          </a:xfrm>
          <a:prstGeom prst="rect">
            <a:avLst/>
          </a:prstGeom>
        </p:spPr>
        <p:txBody>
          <a:bodyPr/>
          <a:lstStyle/>
          <a:p>
            <a:fld id="{A50ECBEB-8597-4EA4-9D29-E1D7025CFAA0}" type="datetime1">
              <a:rPr lang="zh-CN" altLang="en-US" smtClean="0"/>
            </a:fld>
            <a:endParaRPr lang="zh-CN" altLang="en-US"/>
          </a:p>
        </p:txBody>
      </p:sp>
      <p:sp>
        <p:nvSpPr>
          <p:cNvPr id="4" name="页脚占位符 2"/>
          <p:cNvSpPr>
            <a:spLocks noGrp="1"/>
          </p:cNvSpPr>
          <p:nvPr>
            <p:ph type="ftr" sz="quarter" idx="11"/>
          </p:nvPr>
        </p:nvSpPr>
        <p:spPr>
          <a:xfrm>
            <a:off x="495301" y="4829175"/>
            <a:ext cx="2994128" cy="161925"/>
          </a:xfrm>
          <a:prstGeom prst="rect">
            <a:avLst/>
          </a:prstGeom>
        </p:spPr>
        <p:txBody>
          <a:bodyPr/>
          <a:lstStyle/>
          <a:p>
            <a:endParaRPr lang="zh-CN" altLang="en-US"/>
          </a:p>
        </p:txBody>
      </p:sp>
      <p:sp>
        <p:nvSpPr>
          <p:cNvPr id="5" name="灯片编号占位符 3"/>
          <p:cNvSpPr>
            <a:spLocks noGrp="1"/>
          </p:cNvSpPr>
          <p:nvPr>
            <p:ph type="sldNum" sz="quarter" idx="12"/>
          </p:nvPr>
        </p:nvSpPr>
        <p:spPr>
          <a:xfrm>
            <a:off x="6643089" y="4829175"/>
            <a:ext cx="1996086" cy="161925"/>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日期占位符 2"/>
          <p:cNvSpPr>
            <a:spLocks noGrp="1"/>
          </p:cNvSpPr>
          <p:nvPr>
            <p:ph type="dt" sz="half" idx="10"/>
          </p:nvPr>
        </p:nvSpPr>
        <p:spPr/>
        <p:txBody>
          <a:bodyPr/>
          <a:lstStyle/>
          <a:p>
            <a:fld id="{748B5987-9647-4253-899C-3B9819D6D8A0}"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4128492" y="4829175"/>
            <a:ext cx="1352193" cy="161925"/>
          </a:xfrm>
          <a:prstGeom prst="rect">
            <a:avLst/>
          </a:prstGeom>
        </p:spPr>
        <p:txBody>
          <a:bodyPr/>
          <a:lstStyle/>
          <a:p>
            <a:fld id="{A50ECBEB-8597-4EA4-9D29-E1D7025CFAA0}" type="datetime1">
              <a:rPr lang="zh-CN" altLang="en-US" smtClean="0"/>
            </a:fld>
            <a:endParaRPr lang="zh-CN" altLang="en-US"/>
          </a:p>
        </p:txBody>
      </p:sp>
      <p:sp>
        <p:nvSpPr>
          <p:cNvPr id="4" name="页脚占位符 2"/>
          <p:cNvSpPr>
            <a:spLocks noGrp="1"/>
          </p:cNvSpPr>
          <p:nvPr>
            <p:ph type="ftr" sz="quarter" idx="11"/>
          </p:nvPr>
        </p:nvSpPr>
        <p:spPr>
          <a:xfrm>
            <a:off x="495301" y="4829175"/>
            <a:ext cx="2994128" cy="161925"/>
          </a:xfrm>
          <a:prstGeom prst="rect">
            <a:avLst/>
          </a:prstGeom>
        </p:spPr>
        <p:txBody>
          <a:bodyPr/>
          <a:lstStyle/>
          <a:p>
            <a:endParaRPr lang="zh-CN" altLang="en-US"/>
          </a:p>
        </p:txBody>
      </p:sp>
      <p:sp>
        <p:nvSpPr>
          <p:cNvPr id="5" name="灯片编号占位符 3"/>
          <p:cNvSpPr>
            <a:spLocks noGrp="1"/>
          </p:cNvSpPr>
          <p:nvPr>
            <p:ph type="sldNum" sz="quarter" idx="12"/>
          </p:nvPr>
        </p:nvSpPr>
        <p:spPr>
          <a:xfrm>
            <a:off x="6643089" y="4829175"/>
            <a:ext cx="1996086" cy="161925"/>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4128492" y="4829175"/>
            <a:ext cx="1352193" cy="161925"/>
          </a:xfrm>
          <a:prstGeom prst="rect">
            <a:avLst/>
          </a:prstGeom>
        </p:spPr>
        <p:txBody>
          <a:bodyPr/>
          <a:lstStyle/>
          <a:p>
            <a:fld id="{A50ECBEB-8597-4EA4-9D29-E1D7025CFAA0}" type="datetime1">
              <a:rPr lang="zh-CN" altLang="en-US" smtClean="0"/>
            </a:fld>
            <a:endParaRPr lang="zh-CN" altLang="en-US"/>
          </a:p>
        </p:txBody>
      </p:sp>
      <p:sp>
        <p:nvSpPr>
          <p:cNvPr id="4" name="页脚占位符 2"/>
          <p:cNvSpPr>
            <a:spLocks noGrp="1"/>
          </p:cNvSpPr>
          <p:nvPr>
            <p:ph type="ftr" sz="quarter" idx="11"/>
          </p:nvPr>
        </p:nvSpPr>
        <p:spPr>
          <a:xfrm>
            <a:off x="495301" y="4829175"/>
            <a:ext cx="2994128" cy="161925"/>
          </a:xfrm>
          <a:prstGeom prst="rect">
            <a:avLst/>
          </a:prstGeom>
        </p:spPr>
        <p:txBody>
          <a:bodyPr/>
          <a:lstStyle/>
          <a:p>
            <a:endParaRPr lang="zh-CN" altLang="en-US"/>
          </a:p>
        </p:txBody>
      </p:sp>
      <p:sp>
        <p:nvSpPr>
          <p:cNvPr id="5" name="灯片编号占位符 3"/>
          <p:cNvSpPr>
            <a:spLocks noGrp="1"/>
          </p:cNvSpPr>
          <p:nvPr>
            <p:ph type="sldNum" sz="quarter" idx="12"/>
          </p:nvPr>
        </p:nvSpPr>
        <p:spPr>
          <a:xfrm>
            <a:off x="6643089" y="4829175"/>
            <a:ext cx="1996086" cy="161925"/>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4128492" y="4829175"/>
            <a:ext cx="1352193" cy="161925"/>
          </a:xfrm>
          <a:prstGeom prst="rect">
            <a:avLst/>
          </a:prstGeom>
        </p:spPr>
        <p:txBody>
          <a:bodyPr/>
          <a:lstStyle/>
          <a:p>
            <a:fld id="{A50ECBEB-8597-4EA4-9D29-E1D7025CFAA0}" type="datetime1">
              <a:rPr lang="zh-CN" altLang="en-US" smtClean="0"/>
            </a:fld>
            <a:endParaRPr lang="zh-CN" altLang="en-US"/>
          </a:p>
        </p:txBody>
      </p:sp>
      <p:sp>
        <p:nvSpPr>
          <p:cNvPr id="4" name="页脚占位符 2"/>
          <p:cNvSpPr>
            <a:spLocks noGrp="1"/>
          </p:cNvSpPr>
          <p:nvPr>
            <p:ph type="ftr" sz="quarter" idx="11"/>
          </p:nvPr>
        </p:nvSpPr>
        <p:spPr>
          <a:xfrm>
            <a:off x="495301" y="4829175"/>
            <a:ext cx="2994128" cy="161925"/>
          </a:xfrm>
          <a:prstGeom prst="rect">
            <a:avLst/>
          </a:prstGeom>
        </p:spPr>
        <p:txBody>
          <a:bodyPr/>
          <a:lstStyle/>
          <a:p>
            <a:endParaRPr lang="zh-CN" altLang="en-US"/>
          </a:p>
        </p:txBody>
      </p:sp>
      <p:sp>
        <p:nvSpPr>
          <p:cNvPr id="5" name="灯片编号占位符 3"/>
          <p:cNvSpPr>
            <a:spLocks noGrp="1"/>
          </p:cNvSpPr>
          <p:nvPr>
            <p:ph type="sldNum" sz="quarter" idx="12"/>
          </p:nvPr>
        </p:nvSpPr>
        <p:spPr>
          <a:xfrm>
            <a:off x="6643089" y="4829175"/>
            <a:ext cx="1996086" cy="161925"/>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4128492" y="4829175"/>
            <a:ext cx="1352193" cy="161925"/>
          </a:xfrm>
          <a:prstGeom prst="rect">
            <a:avLst/>
          </a:prstGeom>
        </p:spPr>
        <p:txBody>
          <a:bodyPr/>
          <a:lstStyle/>
          <a:p>
            <a:fld id="{A50ECBEB-8597-4EA4-9D29-E1D7025CFAA0}" type="datetime1">
              <a:rPr lang="zh-CN" altLang="en-US" smtClean="0"/>
            </a:fld>
            <a:endParaRPr lang="zh-CN" altLang="en-US"/>
          </a:p>
        </p:txBody>
      </p:sp>
      <p:sp>
        <p:nvSpPr>
          <p:cNvPr id="4" name="页脚占位符 2"/>
          <p:cNvSpPr>
            <a:spLocks noGrp="1"/>
          </p:cNvSpPr>
          <p:nvPr>
            <p:ph type="ftr" sz="quarter" idx="11"/>
          </p:nvPr>
        </p:nvSpPr>
        <p:spPr>
          <a:xfrm>
            <a:off x="495301" y="4829175"/>
            <a:ext cx="2994128" cy="161925"/>
          </a:xfrm>
          <a:prstGeom prst="rect">
            <a:avLst/>
          </a:prstGeom>
        </p:spPr>
        <p:txBody>
          <a:bodyPr/>
          <a:lstStyle/>
          <a:p>
            <a:endParaRPr lang="zh-CN" altLang="en-US"/>
          </a:p>
        </p:txBody>
      </p:sp>
      <p:sp>
        <p:nvSpPr>
          <p:cNvPr id="5" name="灯片编号占位符 3"/>
          <p:cNvSpPr>
            <a:spLocks noGrp="1"/>
          </p:cNvSpPr>
          <p:nvPr>
            <p:ph type="sldNum" sz="quarter" idx="12"/>
          </p:nvPr>
        </p:nvSpPr>
        <p:spPr>
          <a:xfrm>
            <a:off x="6643089" y="4829175"/>
            <a:ext cx="1996086" cy="161925"/>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3" name="标题 1"/>
          <p:cNvSpPr>
            <a:spLocks noGrp="1"/>
          </p:cNvSpPr>
          <p:nvPr>
            <p:ph type="title"/>
          </p:nvPr>
        </p:nvSpPr>
        <p:spPr>
          <a:xfrm>
            <a:off x="502443" y="1"/>
            <a:ext cx="8137922" cy="771524"/>
          </a:xfrm>
          <a:prstGeom prst="rect">
            <a:avLst/>
          </a:prstGeom>
        </p:spPr>
        <p:txBody>
          <a:bodyPr/>
          <a:lstStyle/>
          <a:p>
            <a:r>
              <a:rPr lang="zh-CN" altLang="en-US"/>
              <a:t>单击此处编辑母版标题样式</a:t>
            </a:r>
            <a:endParaRPr lang="zh-CN" altLang="en-US"/>
          </a:p>
        </p:txBody>
      </p:sp>
      <p:sp>
        <p:nvSpPr>
          <p:cNvPr id="4" name="日期占位符 2"/>
          <p:cNvSpPr>
            <a:spLocks noGrp="1"/>
          </p:cNvSpPr>
          <p:nvPr>
            <p:ph type="dt" sz="half" idx="10"/>
          </p:nvPr>
        </p:nvSpPr>
        <p:spPr>
          <a:xfrm>
            <a:off x="4051299" y="4676775"/>
            <a:ext cx="1041402" cy="154786"/>
          </a:xfrm>
          <a:prstGeom prst="rect">
            <a:avLst/>
          </a:prstGeom>
        </p:spPr>
        <p:txBody>
          <a:bodyPr/>
          <a:lstStyle/>
          <a:p>
            <a:fld id="{6489D9C7-5DC6-4263-87FF-7C99F6FB63C3}" type="datetime1">
              <a:rPr lang="zh-CN" altLang="en-US" smtClean="0"/>
            </a:fld>
            <a:endParaRPr lang="zh-CN" altLang="en-US"/>
          </a:p>
        </p:txBody>
      </p:sp>
      <p:sp>
        <p:nvSpPr>
          <p:cNvPr id="5" name="页脚占位符 3"/>
          <p:cNvSpPr>
            <a:spLocks noGrp="1"/>
          </p:cNvSpPr>
          <p:nvPr>
            <p:ph type="ftr" sz="quarter" idx="11"/>
          </p:nvPr>
        </p:nvSpPr>
        <p:spPr>
          <a:xfrm>
            <a:off x="502443" y="4676775"/>
            <a:ext cx="3105151" cy="154786"/>
          </a:xfrm>
          <a:prstGeom prst="rect">
            <a:avLst/>
          </a:prstGeom>
        </p:spPr>
        <p:txBody>
          <a:bodyPr/>
          <a:lstStyle/>
          <a:p>
            <a:r>
              <a:rPr lang="en-US" altLang="zh-CN"/>
              <a:t>www.islide.cc</a:t>
            </a:r>
            <a:endParaRPr lang="zh-CN" altLang="en-US" dirty="0"/>
          </a:p>
        </p:txBody>
      </p:sp>
      <p:sp>
        <p:nvSpPr>
          <p:cNvPr id="6" name="灯片编号占位符 4"/>
          <p:cNvSpPr>
            <a:spLocks noGrp="1"/>
          </p:cNvSpPr>
          <p:nvPr>
            <p:ph type="sldNum" sz="quarter" idx="12"/>
          </p:nvPr>
        </p:nvSpPr>
        <p:spPr>
          <a:xfrm>
            <a:off x="6457949" y="4676775"/>
            <a:ext cx="2182416" cy="154786"/>
          </a:xfrm>
          <a:prstGeom prst="rect">
            <a:avLst/>
          </a:prstGeom>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3" name="标题 1"/>
          <p:cNvSpPr>
            <a:spLocks noGrp="1"/>
          </p:cNvSpPr>
          <p:nvPr>
            <p:ph type="title"/>
          </p:nvPr>
        </p:nvSpPr>
        <p:spPr>
          <a:xfrm>
            <a:off x="502443" y="1"/>
            <a:ext cx="8137922" cy="771524"/>
          </a:xfrm>
          <a:prstGeom prst="rect">
            <a:avLst/>
          </a:prstGeom>
        </p:spPr>
        <p:txBody>
          <a:bodyPr/>
          <a:lstStyle/>
          <a:p>
            <a:r>
              <a:rPr lang="zh-CN" altLang="en-US"/>
              <a:t>单击此处编辑母版标题样式</a:t>
            </a:r>
            <a:endParaRPr lang="zh-CN" altLang="en-US"/>
          </a:p>
        </p:txBody>
      </p:sp>
      <p:sp>
        <p:nvSpPr>
          <p:cNvPr id="4" name="日期占位符 2"/>
          <p:cNvSpPr>
            <a:spLocks noGrp="1"/>
          </p:cNvSpPr>
          <p:nvPr>
            <p:ph type="dt" sz="half" idx="10"/>
          </p:nvPr>
        </p:nvSpPr>
        <p:spPr>
          <a:xfrm>
            <a:off x="4051299" y="4676775"/>
            <a:ext cx="1041402" cy="154786"/>
          </a:xfrm>
          <a:prstGeom prst="rect">
            <a:avLst/>
          </a:prstGeom>
        </p:spPr>
        <p:txBody>
          <a:bodyPr/>
          <a:lstStyle/>
          <a:p>
            <a:fld id="{6489D9C7-5DC6-4263-87FF-7C99F6FB63C3}" type="datetime1">
              <a:rPr lang="zh-CN" altLang="en-US" smtClean="0"/>
            </a:fld>
            <a:endParaRPr lang="zh-CN" altLang="en-US"/>
          </a:p>
        </p:txBody>
      </p:sp>
      <p:sp>
        <p:nvSpPr>
          <p:cNvPr id="5" name="页脚占位符 3"/>
          <p:cNvSpPr>
            <a:spLocks noGrp="1"/>
          </p:cNvSpPr>
          <p:nvPr>
            <p:ph type="ftr" sz="quarter" idx="11"/>
          </p:nvPr>
        </p:nvSpPr>
        <p:spPr>
          <a:xfrm>
            <a:off x="502443" y="4676775"/>
            <a:ext cx="3105151" cy="154786"/>
          </a:xfrm>
          <a:prstGeom prst="rect">
            <a:avLst/>
          </a:prstGeom>
        </p:spPr>
        <p:txBody>
          <a:bodyPr/>
          <a:lstStyle/>
          <a:p>
            <a:r>
              <a:rPr lang="en-US" altLang="zh-CN"/>
              <a:t>www.islide.cc</a:t>
            </a:r>
            <a:endParaRPr lang="zh-CN" altLang="en-US" dirty="0"/>
          </a:p>
        </p:txBody>
      </p:sp>
      <p:sp>
        <p:nvSpPr>
          <p:cNvPr id="6" name="灯片编号占位符 4"/>
          <p:cNvSpPr>
            <a:spLocks noGrp="1"/>
          </p:cNvSpPr>
          <p:nvPr>
            <p:ph type="sldNum" sz="quarter" idx="12"/>
          </p:nvPr>
        </p:nvSpPr>
        <p:spPr>
          <a:xfrm>
            <a:off x="6457949" y="4676775"/>
            <a:ext cx="2182416" cy="154786"/>
          </a:xfrm>
          <a:prstGeom prst="rect">
            <a:avLst/>
          </a:prstGeom>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5" name="72d2fdfb8da93606a4b836a6cf30fcbf570dc6d9178c0b-ai3vDw.jpeg" descr="72d2fdfb8da93606a4b836a6cf30fcbf570dc6d9178c0b-ai3vDw.jpeg"/>
          <p:cNvPicPr>
            <a:picLocks noChangeAspect="1"/>
          </p:cNvPicPr>
          <p:nvPr userDrawn="1"/>
        </p:nvPicPr>
        <p:blipFill rotWithShape="1">
          <a:blip r:embed="rId2"/>
          <a:srcRect b="4492"/>
          <a:stretch>
            <a:fillRect/>
          </a:stretch>
        </p:blipFill>
        <p:spPr>
          <a:xfrm>
            <a:off x="0" y="1"/>
            <a:ext cx="9173675" cy="5143500"/>
          </a:xfrm>
          <a:prstGeom prst="rect">
            <a:avLst/>
          </a:prstGeom>
          <a:ln w="12700">
            <a:miter lim="400000"/>
            <a:headEnd/>
            <a:tailEnd/>
          </a:ln>
        </p:spPr>
      </p:pic>
      <p:sp>
        <p:nvSpPr>
          <p:cNvPr id="6" name="矩形"/>
          <p:cNvSpPr/>
          <p:nvPr userDrawn="1"/>
        </p:nvSpPr>
        <p:spPr>
          <a:xfrm>
            <a:off x="0" y="7936"/>
            <a:ext cx="9173675" cy="5135565"/>
          </a:xfrm>
          <a:prstGeom prst="rect">
            <a:avLst/>
          </a:prstGeom>
          <a:solidFill>
            <a:srgbClr val="000000">
              <a:alpha val="30174"/>
            </a:srgbClr>
          </a:solidFill>
          <a:ln w="12700">
            <a:miter lim="400000"/>
          </a:ln>
        </p:spPr>
        <p:txBody>
          <a:bodyPr lIns="34289" rIns="34289" anchor="ctr"/>
          <a:lstStyle/>
          <a:p>
            <a:pPr marL="0" marR="0" lvl="0" indent="0" algn="l" defTabSz="685800" rtl="0" eaLnBrk="1" fontAlgn="auto" latinLnBrk="0" hangingPunct="0">
              <a:lnSpc>
                <a:spcPct val="100000"/>
              </a:lnSpc>
              <a:spcBef>
                <a:spcPts val="0"/>
              </a:spcBef>
              <a:spcAft>
                <a:spcPts val="0"/>
              </a:spcAft>
              <a:buClrTx/>
              <a:buSzTx/>
              <a:buFontTx/>
              <a:buNone/>
              <a:defRPr/>
            </a:pPr>
            <a:endParaRPr kumimoji="0" sz="1350" b="0" i="0" u="none" strike="noStrike" kern="0" cap="none" spc="0" normalizeH="0" baseline="0" noProof="0">
              <a:ln>
                <a:noFill/>
              </a:ln>
              <a:solidFill>
                <a:srgbClr val="000000"/>
              </a:solidFill>
              <a:effectLst/>
              <a:uLnTx/>
              <a:uFillTx/>
              <a:latin typeface="等线" panose="02010600030101010101" charset="-122"/>
              <a:ea typeface="等线" panose="02010600030101010101" charset="-122"/>
              <a:sym typeface="等线" panose="02010600030101010101" charset="-122"/>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4128492" y="4829175"/>
            <a:ext cx="1352193" cy="161925"/>
          </a:xfrm>
          <a:prstGeom prst="rect">
            <a:avLst/>
          </a:prstGeom>
        </p:spPr>
        <p:txBody>
          <a:bodyPr/>
          <a:lstStyle/>
          <a:p>
            <a:fld id="{A50ECBEB-8597-4EA4-9D29-E1D7025CFAA0}" type="datetime1">
              <a:rPr lang="zh-CN" altLang="en-US" smtClean="0"/>
            </a:fld>
            <a:endParaRPr lang="zh-CN" altLang="en-US"/>
          </a:p>
        </p:txBody>
      </p:sp>
      <p:sp>
        <p:nvSpPr>
          <p:cNvPr id="4" name="Footer Placeholder 2"/>
          <p:cNvSpPr>
            <a:spLocks noGrp="1"/>
          </p:cNvSpPr>
          <p:nvPr>
            <p:ph type="ftr" sz="quarter" idx="11"/>
          </p:nvPr>
        </p:nvSpPr>
        <p:spPr>
          <a:xfrm>
            <a:off x="495301" y="4829175"/>
            <a:ext cx="2994128" cy="161925"/>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6643089" y="4829175"/>
            <a:ext cx="1996086" cy="161925"/>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4128492" y="4829175"/>
            <a:ext cx="1352193" cy="161925"/>
          </a:xfrm>
          <a:prstGeom prst="rect">
            <a:avLst/>
          </a:prstGeom>
        </p:spPr>
        <p:txBody>
          <a:bodyPr/>
          <a:lstStyle/>
          <a:p>
            <a:fld id="{A50ECBEB-8597-4EA4-9D29-E1D7025CFAA0}" type="datetime1">
              <a:rPr lang="zh-CN" altLang="en-US" smtClean="0"/>
            </a:fld>
            <a:endParaRPr lang="zh-CN" altLang="en-US"/>
          </a:p>
        </p:txBody>
      </p:sp>
      <p:sp>
        <p:nvSpPr>
          <p:cNvPr id="4" name="Footer Placeholder 2"/>
          <p:cNvSpPr>
            <a:spLocks noGrp="1"/>
          </p:cNvSpPr>
          <p:nvPr>
            <p:ph type="ftr" sz="quarter" idx="11"/>
          </p:nvPr>
        </p:nvSpPr>
        <p:spPr>
          <a:xfrm>
            <a:off x="495301" y="4829175"/>
            <a:ext cx="2994128" cy="161925"/>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6643089" y="4829175"/>
            <a:ext cx="1996086" cy="161925"/>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4128492" y="4829175"/>
            <a:ext cx="1352193" cy="161925"/>
          </a:xfrm>
          <a:prstGeom prst="rect">
            <a:avLst/>
          </a:prstGeom>
        </p:spPr>
        <p:txBody>
          <a:bodyPr/>
          <a:lstStyle/>
          <a:p>
            <a:fld id="{FD17C161-E0A8-4D01-9947-85FD8942E9C9}" type="datetime1">
              <a:rPr lang="zh-CN" altLang="en-US" smtClean="0"/>
            </a:fld>
            <a:endParaRPr lang="zh-CN" altLang="en-US"/>
          </a:p>
        </p:txBody>
      </p:sp>
      <p:sp>
        <p:nvSpPr>
          <p:cNvPr id="4" name="Footer Placeholder 2"/>
          <p:cNvSpPr>
            <a:spLocks noGrp="1"/>
          </p:cNvSpPr>
          <p:nvPr>
            <p:ph type="ftr" sz="quarter" idx="11"/>
          </p:nvPr>
        </p:nvSpPr>
        <p:spPr>
          <a:xfrm>
            <a:off x="495301" y="4829175"/>
            <a:ext cx="2994128" cy="161925"/>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6643089" y="4829175"/>
            <a:ext cx="1996086" cy="161925"/>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4128492" y="4829175"/>
            <a:ext cx="1352193" cy="161925"/>
          </a:xfrm>
          <a:prstGeom prst="rect">
            <a:avLst/>
          </a:prstGeom>
        </p:spPr>
        <p:txBody>
          <a:bodyPr/>
          <a:lstStyle/>
          <a:p>
            <a:fld id="{FD17C161-E0A8-4D01-9947-85FD8942E9C9}" type="datetime1">
              <a:rPr lang="zh-CN" altLang="en-US" smtClean="0"/>
            </a:fld>
            <a:endParaRPr lang="zh-CN" altLang="en-US"/>
          </a:p>
        </p:txBody>
      </p:sp>
      <p:sp>
        <p:nvSpPr>
          <p:cNvPr id="4" name="Footer Placeholder 2"/>
          <p:cNvSpPr>
            <a:spLocks noGrp="1"/>
          </p:cNvSpPr>
          <p:nvPr>
            <p:ph type="ftr" sz="quarter" idx="11"/>
          </p:nvPr>
        </p:nvSpPr>
        <p:spPr>
          <a:xfrm>
            <a:off x="495301" y="4829175"/>
            <a:ext cx="2994128" cy="161925"/>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6643089" y="4829175"/>
            <a:ext cx="1996086" cy="161925"/>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4128492" y="4829175"/>
            <a:ext cx="1352193" cy="161925"/>
          </a:xfrm>
          <a:prstGeom prst="rect">
            <a:avLst/>
          </a:prstGeom>
        </p:spPr>
        <p:txBody>
          <a:bodyPr/>
          <a:lstStyle/>
          <a:p>
            <a:fld id="{A50ECBEB-8597-4EA4-9D29-E1D7025CFAA0}" type="datetime1">
              <a:rPr lang="zh-CN" altLang="en-US" smtClean="0"/>
            </a:fld>
            <a:endParaRPr lang="zh-CN" altLang="en-US"/>
          </a:p>
        </p:txBody>
      </p:sp>
      <p:sp>
        <p:nvSpPr>
          <p:cNvPr id="4" name="Footer Placeholder 2"/>
          <p:cNvSpPr>
            <a:spLocks noGrp="1"/>
          </p:cNvSpPr>
          <p:nvPr>
            <p:ph type="ftr" sz="quarter" idx="11"/>
          </p:nvPr>
        </p:nvSpPr>
        <p:spPr>
          <a:xfrm>
            <a:off x="495301" y="4829175"/>
            <a:ext cx="2994128" cy="161925"/>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6643089" y="4829175"/>
            <a:ext cx="1996086" cy="161925"/>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4128492" y="4829175"/>
            <a:ext cx="1352193" cy="161925"/>
          </a:xfrm>
          <a:prstGeom prst="rect">
            <a:avLst/>
          </a:prstGeom>
        </p:spPr>
        <p:txBody>
          <a:bodyPr/>
          <a:lstStyle/>
          <a:p>
            <a:fld id="{A50ECBEB-8597-4EA4-9D29-E1D7025CFAA0}" type="datetime1">
              <a:rPr lang="zh-CN" altLang="en-US" smtClean="0"/>
            </a:fld>
            <a:endParaRPr lang="zh-CN" altLang="en-US"/>
          </a:p>
        </p:txBody>
      </p:sp>
      <p:sp>
        <p:nvSpPr>
          <p:cNvPr id="4" name="Footer Placeholder 2"/>
          <p:cNvSpPr>
            <a:spLocks noGrp="1"/>
          </p:cNvSpPr>
          <p:nvPr>
            <p:ph type="ftr" sz="quarter" idx="11"/>
          </p:nvPr>
        </p:nvSpPr>
        <p:spPr>
          <a:xfrm>
            <a:off x="495301" y="4829175"/>
            <a:ext cx="2994128" cy="161925"/>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6643089" y="4829175"/>
            <a:ext cx="1996086" cy="161925"/>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4128492" y="4829175"/>
            <a:ext cx="1352193" cy="161925"/>
          </a:xfrm>
          <a:prstGeom prst="rect">
            <a:avLst/>
          </a:prstGeom>
        </p:spPr>
        <p:txBody>
          <a:bodyPr/>
          <a:lstStyle/>
          <a:p>
            <a:fld id="{A50ECBEB-8597-4EA4-9D29-E1D7025CFAA0}" type="datetime1">
              <a:rPr lang="zh-CN" altLang="en-US" smtClean="0"/>
            </a:fld>
            <a:endParaRPr lang="zh-CN" altLang="en-US"/>
          </a:p>
        </p:txBody>
      </p:sp>
      <p:sp>
        <p:nvSpPr>
          <p:cNvPr id="4" name="Footer Placeholder 2"/>
          <p:cNvSpPr>
            <a:spLocks noGrp="1"/>
          </p:cNvSpPr>
          <p:nvPr>
            <p:ph type="ftr" sz="quarter" idx="11"/>
          </p:nvPr>
        </p:nvSpPr>
        <p:spPr>
          <a:xfrm>
            <a:off x="495301" y="4829175"/>
            <a:ext cx="2994128" cy="161925"/>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6643089" y="4829175"/>
            <a:ext cx="1996086" cy="161925"/>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3538538" y="4807268"/>
            <a:ext cx="2057400" cy="205740"/>
          </a:xfrm>
          <a:prstGeom prst="rect">
            <a:avLst/>
          </a:prstGeom>
        </p:spPr>
        <p:txBody>
          <a:bodyPr/>
          <a:lstStyle/>
          <a:p>
            <a:endParaRPr lang="en-US"/>
          </a:p>
        </p:txBody>
      </p:sp>
      <p:sp>
        <p:nvSpPr>
          <p:cNvPr id="4" name="页脚占位符 2"/>
          <p:cNvSpPr>
            <a:spLocks noGrp="1"/>
          </p:cNvSpPr>
          <p:nvPr>
            <p:ph type="ftr" sz="quarter" idx="11"/>
          </p:nvPr>
        </p:nvSpPr>
        <p:spPr>
          <a:xfrm>
            <a:off x="495299" y="4807268"/>
            <a:ext cx="2743200" cy="205740"/>
          </a:xfrm>
          <a:prstGeom prst="rect">
            <a:avLst/>
          </a:prstGeom>
        </p:spPr>
        <p:txBody>
          <a:bodyPr/>
          <a:lstStyle/>
          <a:p>
            <a:endParaRPr lang="en-US" dirty="0"/>
          </a:p>
        </p:txBody>
      </p:sp>
      <p:sp>
        <p:nvSpPr>
          <p:cNvPr id="5" name="灯片编号占位符 3"/>
          <p:cNvSpPr>
            <a:spLocks noGrp="1"/>
          </p:cNvSpPr>
          <p:nvPr>
            <p:ph type="sldNum" sz="quarter" idx="12"/>
          </p:nvPr>
        </p:nvSpPr>
        <p:spPr>
          <a:xfrm>
            <a:off x="5895975" y="4807268"/>
            <a:ext cx="2743200" cy="205740"/>
          </a:xfrm>
          <a:prstGeom prst="rect">
            <a:avLst/>
          </a:prstGeom>
        </p:spPr>
        <p:txBody>
          <a:bodyPr/>
          <a:lstStyle/>
          <a:p>
            <a:fld id="{C8BB1146-E542-4D4E-B8E9-6919A11DDD48}" type="slidenum">
              <a:rPr lang="en-US" smtClean="0"/>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3538538" y="4807268"/>
            <a:ext cx="2057400" cy="205740"/>
          </a:xfrm>
          <a:prstGeom prst="rect">
            <a:avLst/>
          </a:prstGeom>
        </p:spPr>
        <p:txBody>
          <a:bodyPr/>
          <a:lstStyle/>
          <a:p>
            <a:endParaRPr lang="en-US"/>
          </a:p>
        </p:txBody>
      </p:sp>
      <p:sp>
        <p:nvSpPr>
          <p:cNvPr id="4" name="页脚占位符 2"/>
          <p:cNvSpPr>
            <a:spLocks noGrp="1"/>
          </p:cNvSpPr>
          <p:nvPr>
            <p:ph type="ftr" sz="quarter" idx="11"/>
          </p:nvPr>
        </p:nvSpPr>
        <p:spPr>
          <a:xfrm>
            <a:off x="495299" y="4807268"/>
            <a:ext cx="2743200" cy="205740"/>
          </a:xfrm>
          <a:prstGeom prst="rect">
            <a:avLst/>
          </a:prstGeom>
        </p:spPr>
        <p:txBody>
          <a:bodyPr/>
          <a:lstStyle/>
          <a:p>
            <a:endParaRPr lang="en-US" dirty="0"/>
          </a:p>
        </p:txBody>
      </p:sp>
      <p:sp>
        <p:nvSpPr>
          <p:cNvPr id="5" name="灯片编号占位符 3"/>
          <p:cNvSpPr>
            <a:spLocks noGrp="1"/>
          </p:cNvSpPr>
          <p:nvPr>
            <p:ph type="sldNum" sz="quarter" idx="12"/>
          </p:nvPr>
        </p:nvSpPr>
        <p:spPr>
          <a:xfrm>
            <a:off x="5895975" y="4807268"/>
            <a:ext cx="2743200" cy="205740"/>
          </a:xfrm>
          <a:prstGeom prst="rect">
            <a:avLst/>
          </a:prstGeom>
        </p:spPr>
        <p:txBody>
          <a:bodyPr/>
          <a:lstStyle/>
          <a:p>
            <a:fld id="{C8BB1146-E542-4D4E-B8E9-6919A11DDD48}" type="slidenum">
              <a:rPr lang="en-US" smtClean="0"/>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3538538" y="4807268"/>
            <a:ext cx="2057400" cy="205740"/>
          </a:xfrm>
          <a:prstGeom prst="rect">
            <a:avLst/>
          </a:prstGeom>
        </p:spPr>
        <p:txBody>
          <a:bodyPr/>
          <a:lstStyle/>
          <a:p>
            <a:endParaRPr lang="en-US"/>
          </a:p>
        </p:txBody>
      </p:sp>
      <p:sp>
        <p:nvSpPr>
          <p:cNvPr id="4" name="页脚占位符 2"/>
          <p:cNvSpPr>
            <a:spLocks noGrp="1"/>
          </p:cNvSpPr>
          <p:nvPr>
            <p:ph type="ftr" sz="quarter" idx="11"/>
          </p:nvPr>
        </p:nvSpPr>
        <p:spPr>
          <a:xfrm>
            <a:off x="495299" y="4807268"/>
            <a:ext cx="2743200" cy="205740"/>
          </a:xfrm>
          <a:prstGeom prst="rect">
            <a:avLst/>
          </a:prstGeom>
        </p:spPr>
        <p:txBody>
          <a:bodyPr/>
          <a:lstStyle/>
          <a:p>
            <a:endParaRPr lang="en-US" dirty="0"/>
          </a:p>
        </p:txBody>
      </p:sp>
      <p:sp>
        <p:nvSpPr>
          <p:cNvPr id="5" name="灯片编号占位符 3"/>
          <p:cNvSpPr>
            <a:spLocks noGrp="1"/>
          </p:cNvSpPr>
          <p:nvPr>
            <p:ph type="sldNum" sz="quarter" idx="12"/>
          </p:nvPr>
        </p:nvSpPr>
        <p:spPr>
          <a:xfrm>
            <a:off x="5895975" y="4807268"/>
            <a:ext cx="2743200" cy="205740"/>
          </a:xfrm>
          <a:prstGeom prst="rect">
            <a:avLst/>
          </a:prstGeom>
        </p:spPr>
        <p:txBody>
          <a:bodyPr/>
          <a:lstStyle/>
          <a:p>
            <a:fld id="{C8BB1146-E542-4D4E-B8E9-6919A11DDD48}"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单击此处编辑母版标题样式</a:t>
            </a:r>
            <a:endParaRPr lang="zh-CN" altLang="en-US"/>
          </a:p>
        </p:txBody>
      </p:sp>
      <p:sp>
        <p:nvSpPr>
          <p:cNvPr id="9" name="灯片编号占位符 8"/>
          <p:cNvSpPr>
            <a:spLocks noGrp="1"/>
          </p:cNvSpPr>
          <p:nvPr>
            <p:ph type="sldNum" sz="quarter" idx="10"/>
          </p:nvPr>
        </p:nvSpPr>
        <p:spPr>
          <a:xfrm>
            <a:off x="8749393" y="4869657"/>
            <a:ext cx="394607" cy="273844"/>
          </a:xfrm>
        </p:spPr>
        <p:txBody>
          <a:bodyPr/>
          <a:lstStyle/>
          <a:p>
            <a:fld id="{09321FF8-95CF-4FCD-B001-FA7673DD6BBC}"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495301" y="4829175"/>
            <a:ext cx="2994128" cy="161925"/>
          </a:xfrm>
          <a:prstGeom prst="rect">
            <a:avLst/>
          </a:prstGeom>
        </p:spPr>
        <p:txBody>
          <a:bodyPr/>
          <a:lstStyle/>
          <a:p>
            <a:fld id="{B9109487-48C0-49BF-9A76-4EC48A3BB7C8}" type="datetime1">
              <a:rPr lang="zh-CN" altLang="en-US" smtClean="0"/>
            </a:fld>
            <a:endParaRPr lang="zh-CN" altLang="en-US"/>
          </a:p>
        </p:txBody>
      </p:sp>
      <p:sp>
        <p:nvSpPr>
          <p:cNvPr id="4" name="页脚占位符 2"/>
          <p:cNvSpPr>
            <a:spLocks noGrp="1"/>
          </p:cNvSpPr>
          <p:nvPr>
            <p:ph type="ftr" sz="quarter" idx="11"/>
          </p:nvPr>
        </p:nvSpPr>
        <p:spPr>
          <a:xfrm>
            <a:off x="4128492" y="4829175"/>
            <a:ext cx="1352193" cy="161925"/>
          </a:xfrm>
          <a:prstGeom prst="rect">
            <a:avLst/>
          </a:prstGeom>
        </p:spPr>
        <p:txBody>
          <a:bodyPr/>
          <a:lstStyle/>
          <a:p>
            <a:endParaRPr lang="zh-CN" altLang="en-US"/>
          </a:p>
        </p:txBody>
      </p:sp>
      <p:sp>
        <p:nvSpPr>
          <p:cNvPr id="5" name="灯片编号占位符 3"/>
          <p:cNvSpPr>
            <a:spLocks noGrp="1"/>
          </p:cNvSpPr>
          <p:nvPr>
            <p:ph type="sldNum" sz="quarter" idx="12"/>
          </p:nvPr>
        </p:nvSpPr>
        <p:spPr>
          <a:xfrm>
            <a:off x="6643089" y="4829175"/>
            <a:ext cx="1996086" cy="161925"/>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495300" y="96440"/>
            <a:ext cx="8143875" cy="675084"/>
          </a:xfrm>
          <a:prstGeom prst="rect">
            <a:avLst/>
          </a:prstGeom>
        </p:spPr>
        <p:txBody>
          <a:bodyPr/>
          <a:lstStyle>
            <a:lvl1pPr>
              <a:defRPr/>
            </a:lvl1pPr>
          </a:lstStyle>
          <a:p>
            <a:pPr lvl="0"/>
            <a:r>
              <a:rPr lang="en-US"/>
              <a:t>Click to add title</a:t>
            </a:r>
            <a:endParaRPr lang="en-US"/>
          </a:p>
        </p:txBody>
      </p:sp>
      <p:sp>
        <p:nvSpPr>
          <p:cNvPr id="4" name="日期占位符 2"/>
          <p:cNvSpPr>
            <a:spLocks noGrp="1"/>
          </p:cNvSpPr>
          <p:nvPr>
            <p:ph type="dt" sz="half" idx="10"/>
          </p:nvPr>
        </p:nvSpPr>
        <p:spPr>
          <a:xfrm>
            <a:off x="3538538" y="4807268"/>
            <a:ext cx="2057400" cy="205740"/>
          </a:xfrm>
          <a:prstGeom prst="rect">
            <a:avLst/>
          </a:prstGeom>
        </p:spPr>
        <p:txBody>
          <a:bodyPr/>
          <a:lstStyle/>
          <a:p>
            <a:endParaRPr lang="en-US"/>
          </a:p>
        </p:txBody>
      </p:sp>
      <p:sp>
        <p:nvSpPr>
          <p:cNvPr id="5" name="页脚占位符 3"/>
          <p:cNvSpPr>
            <a:spLocks noGrp="1"/>
          </p:cNvSpPr>
          <p:nvPr>
            <p:ph type="ftr" sz="quarter" idx="11"/>
          </p:nvPr>
        </p:nvSpPr>
        <p:spPr>
          <a:xfrm>
            <a:off x="495299" y="4807268"/>
            <a:ext cx="2743200" cy="205740"/>
          </a:xfrm>
          <a:prstGeom prst="rect">
            <a:avLst/>
          </a:prstGeom>
        </p:spPr>
        <p:txBody>
          <a:bodyPr/>
          <a:lstStyle/>
          <a:p>
            <a:endParaRPr lang="en-US" dirty="0"/>
          </a:p>
        </p:txBody>
      </p:sp>
      <p:sp>
        <p:nvSpPr>
          <p:cNvPr id="6" name="灯片编号占位符 4"/>
          <p:cNvSpPr>
            <a:spLocks noGrp="1"/>
          </p:cNvSpPr>
          <p:nvPr>
            <p:ph type="sldNum" sz="quarter" idx="12"/>
          </p:nvPr>
        </p:nvSpPr>
        <p:spPr>
          <a:xfrm>
            <a:off x="5895975" y="4807268"/>
            <a:ext cx="2743200" cy="205740"/>
          </a:xfrm>
          <a:prstGeom prst="rect">
            <a:avLst/>
          </a:prstGeom>
        </p:spPr>
        <p:txBody>
          <a:bodyPr/>
          <a:lstStyle/>
          <a:p>
            <a:fld id="{C8BB1146-E542-4D4E-B8E9-6919A11DDD48}" type="slidenum">
              <a:rPr lang="en-US" smtClean="0"/>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495300" y="96440"/>
            <a:ext cx="8143875" cy="675084"/>
          </a:xfrm>
          <a:prstGeom prst="rect">
            <a:avLst/>
          </a:prstGeom>
        </p:spPr>
        <p:txBody>
          <a:bodyPr/>
          <a:lstStyle>
            <a:lvl1pPr>
              <a:defRPr/>
            </a:lvl1pPr>
          </a:lstStyle>
          <a:p>
            <a:pPr lvl="0"/>
            <a:r>
              <a:rPr lang="en-US"/>
              <a:t>Click to add title</a:t>
            </a:r>
            <a:endParaRPr lang="en-US"/>
          </a:p>
        </p:txBody>
      </p:sp>
      <p:sp>
        <p:nvSpPr>
          <p:cNvPr id="4" name="日期占位符 2"/>
          <p:cNvSpPr>
            <a:spLocks noGrp="1"/>
          </p:cNvSpPr>
          <p:nvPr>
            <p:ph type="dt" sz="half" idx="10"/>
          </p:nvPr>
        </p:nvSpPr>
        <p:spPr>
          <a:xfrm>
            <a:off x="3538538" y="4807268"/>
            <a:ext cx="2057400" cy="205740"/>
          </a:xfrm>
          <a:prstGeom prst="rect">
            <a:avLst/>
          </a:prstGeom>
        </p:spPr>
        <p:txBody>
          <a:bodyPr/>
          <a:lstStyle/>
          <a:p>
            <a:endParaRPr lang="en-US"/>
          </a:p>
        </p:txBody>
      </p:sp>
      <p:sp>
        <p:nvSpPr>
          <p:cNvPr id="5" name="页脚占位符 3"/>
          <p:cNvSpPr>
            <a:spLocks noGrp="1"/>
          </p:cNvSpPr>
          <p:nvPr>
            <p:ph type="ftr" sz="quarter" idx="11"/>
          </p:nvPr>
        </p:nvSpPr>
        <p:spPr>
          <a:xfrm>
            <a:off x="495299" y="4807268"/>
            <a:ext cx="2743200" cy="205740"/>
          </a:xfrm>
          <a:prstGeom prst="rect">
            <a:avLst/>
          </a:prstGeom>
        </p:spPr>
        <p:txBody>
          <a:bodyPr/>
          <a:lstStyle/>
          <a:p>
            <a:endParaRPr lang="en-US" dirty="0"/>
          </a:p>
        </p:txBody>
      </p:sp>
      <p:sp>
        <p:nvSpPr>
          <p:cNvPr id="6" name="灯片编号占位符 4"/>
          <p:cNvSpPr>
            <a:spLocks noGrp="1"/>
          </p:cNvSpPr>
          <p:nvPr>
            <p:ph type="sldNum" sz="quarter" idx="12"/>
          </p:nvPr>
        </p:nvSpPr>
        <p:spPr>
          <a:xfrm>
            <a:off x="5895975" y="4807268"/>
            <a:ext cx="2743200" cy="205740"/>
          </a:xfrm>
          <a:prstGeom prst="rect">
            <a:avLst/>
          </a:prstGeom>
        </p:spPr>
        <p:txBody>
          <a:bodyPr/>
          <a:lstStyle/>
          <a:p>
            <a:fld id="{C8BB1146-E542-4D4E-B8E9-6919A11DDD48}" type="slidenum">
              <a:rPr lang="en-US" smtClean="0"/>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495300" y="96440"/>
            <a:ext cx="8143875" cy="675084"/>
          </a:xfrm>
          <a:prstGeom prst="rect">
            <a:avLst/>
          </a:prstGeom>
        </p:spPr>
        <p:txBody>
          <a:bodyPr/>
          <a:lstStyle>
            <a:lvl1pPr>
              <a:defRPr/>
            </a:lvl1pPr>
          </a:lstStyle>
          <a:p>
            <a:pPr lvl="0"/>
            <a:r>
              <a:rPr lang="en-US"/>
              <a:t>Click to add title</a:t>
            </a:r>
            <a:endParaRPr lang="en-US"/>
          </a:p>
        </p:txBody>
      </p:sp>
      <p:sp>
        <p:nvSpPr>
          <p:cNvPr id="4" name="日期占位符 2"/>
          <p:cNvSpPr>
            <a:spLocks noGrp="1"/>
          </p:cNvSpPr>
          <p:nvPr>
            <p:ph type="dt" sz="half" idx="10"/>
          </p:nvPr>
        </p:nvSpPr>
        <p:spPr>
          <a:xfrm>
            <a:off x="3538538" y="4807268"/>
            <a:ext cx="2057400" cy="205740"/>
          </a:xfrm>
          <a:prstGeom prst="rect">
            <a:avLst/>
          </a:prstGeom>
        </p:spPr>
        <p:txBody>
          <a:bodyPr/>
          <a:lstStyle/>
          <a:p>
            <a:endParaRPr lang="en-US"/>
          </a:p>
        </p:txBody>
      </p:sp>
      <p:sp>
        <p:nvSpPr>
          <p:cNvPr id="5" name="页脚占位符 3"/>
          <p:cNvSpPr>
            <a:spLocks noGrp="1"/>
          </p:cNvSpPr>
          <p:nvPr>
            <p:ph type="ftr" sz="quarter" idx="11"/>
          </p:nvPr>
        </p:nvSpPr>
        <p:spPr>
          <a:xfrm>
            <a:off x="495299" y="4807268"/>
            <a:ext cx="2743200" cy="205740"/>
          </a:xfrm>
          <a:prstGeom prst="rect">
            <a:avLst/>
          </a:prstGeom>
        </p:spPr>
        <p:txBody>
          <a:bodyPr/>
          <a:lstStyle/>
          <a:p>
            <a:endParaRPr lang="en-US" dirty="0"/>
          </a:p>
        </p:txBody>
      </p:sp>
      <p:sp>
        <p:nvSpPr>
          <p:cNvPr id="6" name="灯片编号占位符 4"/>
          <p:cNvSpPr>
            <a:spLocks noGrp="1"/>
          </p:cNvSpPr>
          <p:nvPr>
            <p:ph type="sldNum" sz="quarter" idx="12"/>
          </p:nvPr>
        </p:nvSpPr>
        <p:spPr>
          <a:xfrm>
            <a:off x="5895975" y="4807268"/>
            <a:ext cx="2743200" cy="205740"/>
          </a:xfrm>
          <a:prstGeom prst="rect">
            <a:avLst/>
          </a:prstGeom>
        </p:spPr>
        <p:txBody>
          <a:bodyPr/>
          <a:lstStyle/>
          <a:p>
            <a:fld id="{C8BB1146-E542-4D4E-B8E9-6919A11DDD48}" type="slidenum">
              <a:rPr lang="en-US" smtClean="0"/>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495300" y="96440"/>
            <a:ext cx="8143875" cy="675084"/>
          </a:xfrm>
          <a:prstGeom prst="rect">
            <a:avLst/>
          </a:prstGeom>
        </p:spPr>
        <p:txBody>
          <a:bodyPr/>
          <a:lstStyle>
            <a:lvl1pPr>
              <a:defRPr/>
            </a:lvl1pPr>
          </a:lstStyle>
          <a:p>
            <a:pPr lvl="0"/>
            <a:r>
              <a:rPr lang="en-US"/>
              <a:t>Click to add title</a:t>
            </a:r>
            <a:endParaRPr lang="en-US"/>
          </a:p>
        </p:txBody>
      </p:sp>
      <p:sp>
        <p:nvSpPr>
          <p:cNvPr id="4" name="日期占位符 2"/>
          <p:cNvSpPr>
            <a:spLocks noGrp="1"/>
          </p:cNvSpPr>
          <p:nvPr>
            <p:ph type="dt" sz="half" idx="10"/>
          </p:nvPr>
        </p:nvSpPr>
        <p:spPr>
          <a:xfrm>
            <a:off x="3538538" y="4807268"/>
            <a:ext cx="2057400" cy="205740"/>
          </a:xfrm>
          <a:prstGeom prst="rect">
            <a:avLst/>
          </a:prstGeom>
        </p:spPr>
        <p:txBody>
          <a:bodyPr/>
          <a:lstStyle/>
          <a:p>
            <a:endParaRPr lang="en-US"/>
          </a:p>
        </p:txBody>
      </p:sp>
      <p:sp>
        <p:nvSpPr>
          <p:cNvPr id="5" name="页脚占位符 3"/>
          <p:cNvSpPr>
            <a:spLocks noGrp="1"/>
          </p:cNvSpPr>
          <p:nvPr>
            <p:ph type="ftr" sz="quarter" idx="11"/>
          </p:nvPr>
        </p:nvSpPr>
        <p:spPr>
          <a:xfrm>
            <a:off x="495299" y="4807268"/>
            <a:ext cx="2743200" cy="205740"/>
          </a:xfrm>
          <a:prstGeom prst="rect">
            <a:avLst/>
          </a:prstGeom>
        </p:spPr>
        <p:txBody>
          <a:bodyPr/>
          <a:lstStyle/>
          <a:p>
            <a:endParaRPr lang="en-US" dirty="0"/>
          </a:p>
        </p:txBody>
      </p:sp>
      <p:sp>
        <p:nvSpPr>
          <p:cNvPr id="6" name="灯片编号占位符 4"/>
          <p:cNvSpPr>
            <a:spLocks noGrp="1"/>
          </p:cNvSpPr>
          <p:nvPr>
            <p:ph type="sldNum" sz="quarter" idx="12"/>
          </p:nvPr>
        </p:nvSpPr>
        <p:spPr>
          <a:xfrm>
            <a:off x="5895975" y="4807268"/>
            <a:ext cx="2743200" cy="205740"/>
          </a:xfrm>
          <a:prstGeom prst="rect">
            <a:avLst/>
          </a:prstGeom>
        </p:spPr>
        <p:txBody>
          <a:bodyPr/>
          <a:lstStyle/>
          <a:p>
            <a:fld id="{C8BB1146-E542-4D4E-B8E9-6919A11DDD48}" type="slidenum">
              <a:rPr lang="en-US" smtClean="0"/>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4128492" y="4829175"/>
            <a:ext cx="1352193" cy="161925"/>
          </a:xfrm>
          <a:prstGeom prst="rect">
            <a:avLst/>
          </a:prstGeom>
        </p:spPr>
        <p:txBody>
          <a:bodyPr/>
          <a:lstStyle/>
          <a:p>
            <a:fld id="{A50ECBEB-8597-4EA4-9D29-E1D7025CFAA0}" type="datetime1">
              <a:rPr lang="zh-CN" altLang="en-US" smtClean="0"/>
            </a:fld>
            <a:endParaRPr lang="zh-CN" altLang="en-US"/>
          </a:p>
        </p:txBody>
      </p:sp>
      <p:sp>
        <p:nvSpPr>
          <p:cNvPr id="4" name="Footer Placeholder 2"/>
          <p:cNvSpPr>
            <a:spLocks noGrp="1"/>
          </p:cNvSpPr>
          <p:nvPr>
            <p:ph type="ftr" sz="quarter" idx="11"/>
          </p:nvPr>
        </p:nvSpPr>
        <p:spPr>
          <a:xfrm>
            <a:off x="495301" y="4829175"/>
            <a:ext cx="2994128" cy="161925"/>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6643089" y="4829175"/>
            <a:ext cx="1996086" cy="161925"/>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4128492" y="4829175"/>
            <a:ext cx="1352193" cy="161925"/>
          </a:xfrm>
          <a:prstGeom prst="rect">
            <a:avLst/>
          </a:prstGeom>
        </p:spPr>
        <p:txBody>
          <a:bodyPr/>
          <a:lstStyle/>
          <a:p>
            <a:fld id="{FD17C161-E0A8-4D01-9947-85FD8942E9C9}" type="datetime1">
              <a:rPr lang="zh-CN" altLang="en-US" smtClean="0"/>
            </a:fld>
            <a:endParaRPr lang="zh-CN" altLang="en-US"/>
          </a:p>
        </p:txBody>
      </p:sp>
      <p:sp>
        <p:nvSpPr>
          <p:cNvPr id="4" name="Footer Placeholder 2"/>
          <p:cNvSpPr>
            <a:spLocks noGrp="1"/>
          </p:cNvSpPr>
          <p:nvPr>
            <p:ph type="ftr" sz="quarter" idx="11"/>
          </p:nvPr>
        </p:nvSpPr>
        <p:spPr>
          <a:xfrm>
            <a:off x="495301" y="4829175"/>
            <a:ext cx="2994128" cy="161925"/>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6643089" y="4829175"/>
            <a:ext cx="1996086" cy="161925"/>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4128492" y="4829175"/>
            <a:ext cx="1352193" cy="161925"/>
          </a:xfrm>
          <a:prstGeom prst="rect">
            <a:avLst/>
          </a:prstGeom>
        </p:spPr>
        <p:txBody>
          <a:bodyPr/>
          <a:lstStyle/>
          <a:p>
            <a:fld id="{B9109487-48C0-49BF-9A76-4EC48A3BB7C8}" type="datetime1">
              <a:rPr lang="zh-CN" altLang="en-US" smtClean="0"/>
            </a:fld>
            <a:endParaRPr lang="zh-CN" altLang="en-US"/>
          </a:p>
        </p:txBody>
      </p:sp>
      <p:sp>
        <p:nvSpPr>
          <p:cNvPr id="4" name="Footer Placeholder 2"/>
          <p:cNvSpPr>
            <a:spLocks noGrp="1"/>
          </p:cNvSpPr>
          <p:nvPr>
            <p:ph type="ftr" sz="quarter" idx="11"/>
          </p:nvPr>
        </p:nvSpPr>
        <p:spPr>
          <a:xfrm>
            <a:off x="495301" y="4829175"/>
            <a:ext cx="2994128" cy="161925"/>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6643089" y="4829175"/>
            <a:ext cx="1996086" cy="161925"/>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email"/>
          <a:stretch>
            <a:fillRect/>
          </a:stretch>
        </p:blipFill>
        <p:spPr>
          <a:xfrm>
            <a:off x="166134" y="4794485"/>
            <a:ext cx="526759" cy="22042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zh-CN" altLang="en-US"/>
              <a:t>页面大标题字号建议（</a:t>
            </a:r>
            <a:r>
              <a:rPr lang="en-US" altLang="zh-CN"/>
              <a:t>28-36</a:t>
            </a:r>
            <a:r>
              <a:rPr lang="zh-CN" altLang="en-US"/>
              <a:t>）</a:t>
            </a:r>
            <a:endParaRPr lang="zh-CN" altLang="en-US"/>
          </a:p>
        </p:txBody>
      </p:sp>
      <p:sp>
        <p:nvSpPr>
          <p:cNvPr id="3" name="灯片编号占位符 2"/>
          <p:cNvSpPr>
            <a:spLocks noGrp="1"/>
          </p:cNvSpPr>
          <p:nvPr>
            <p:ph type="sldNum" sz="quarter" idx="10"/>
          </p:nvPr>
        </p:nvSpPr>
        <p:spPr>
          <a:xfrm>
            <a:off x="8131007" y="4850942"/>
            <a:ext cx="460543" cy="188739"/>
          </a:xfrm>
        </p:spPr>
        <p:txBody>
          <a:bodyPr/>
          <a:lstStyle/>
          <a:p>
            <a:fld id="{5DD3DB80-B894-403A-B48E-6FDC1A72010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标题">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userDrawn="1">
            <p:custDataLst>
              <p:tags r:id="rId2"/>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2050" name="think-cell Slide" r:id="rId3" imgW="12700" imgH="12700" progId="TCLayout.ActiveDocument.1">
                  <p:embed/>
                </p:oleObj>
              </mc:Choice>
              <mc:Fallback>
                <p:oleObj name="think-cell Slide" r:id="rId3" imgW="12700" imgH="12700" progId="TCLayout.ActiveDocument.1">
                  <p:embed/>
                  <p:pic>
                    <p:nvPicPr>
                      <p:cNvPr id="0" name="对象 6" hidden="1"/>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矩形 1" hidden="1"/>
          <p:cNvSpPr/>
          <p:nvPr userDrawn="1">
            <p:custDataLst>
              <p:tags r:id="rId5"/>
            </p:custDataLst>
          </p:nvPr>
        </p:nvSpPr>
        <p:spPr>
          <a:xfrm>
            <a:off x="0" y="0"/>
            <a:ext cx="119063" cy="119063"/>
          </a:xfrm>
          <a:prstGeom prst="rect">
            <a:avLst/>
          </a:prstGeom>
          <a:solidFill>
            <a:srgbClr val="DBCF4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altLang="zh-CN" b="1" i="0" u="none" strike="noStrike" kern="1200" cap="none" spc="0" normalizeH="0" baseline="0" noProof="0" dirty="0">
              <a:ln>
                <a:noFill/>
              </a:ln>
              <a:solidFill>
                <a:srgbClr val="FFFFFF"/>
              </a:solidFill>
              <a:effectLst/>
              <a:uLnTx/>
              <a:uFillTx/>
              <a:latin typeface="Arial" panose="020B0604020202020204" pitchFamily="34" charset="0"/>
              <a:ea typeface="华文楷体" panose="02010600040101010101" pitchFamily="2" charset="-122"/>
              <a:cs typeface="+mn-cs"/>
              <a:sym typeface="Arial" panose="020B0604020202020204" pitchFamily="34" charset="0"/>
            </a:endParaRPr>
          </a:p>
        </p:txBody>
      </p:sp>
      <p:sp>
        <p:nvSpPr>
          <p:cNvPr id="19" name="灯片编号占位符 5"/>
          <p:cNvSpPr txBox="1"/>
          <p:nvPr userDrawn="1"/>
        </p:nvSpPr>
        <p:spPr>
          <a:xfrm>
            <a:off x="6652259" y="4796909"/>
            <a:ext cx="2182416" cy="154786"/>
          </a:xfrm>
          <a:prstGeom prst="rect">
            <a:avLst/>
          </a:prstGeom>
        </p:spPr>
        <p:txBody>
          <a:bodyPr vert="horz" lIns="68580" tIns="0" rIns="68580" bIns="34290" rtlCol="0" anchor="b" anchorCtr="0"/>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900" b="1" i="0" u="none" strike="noStrike" kern="1200" cap="none" spc="0" normalizeH="0" baseline="0" noProof="0" smtClean="0">
                <a:ln>
                  <a:noFill/>
                </a:ln>
                <a:solidFill>
                  <a:srgbClr val="000000">
                    <a:lumMod val="50000"/>
                    <a:lumOff val="50000"/>
                  </a:srgbClr>
                </a:solidFill>
                <a:effectLst/>
                <a:uLnTx/>
                <a:uFillTx/>
                <a:latin typeface="Arial" panose="020B0604020202020204"/>
                <a:ea typeface="微软雅黑" panose="020B0503020204020204" pitchFamily="34" charset="-122"/>
                <a:cs typeface="+mn-cs"/>
              </a:rPr>
            </a:fld>
            <a:endParaRPr kumimoji="0" lang="zh-CN" altLang="en-US" sz="900" b="1" i="0" u="none" strike="noStrike" kern="1200" cap="none" spc="0" normalizeH="0" baseline="0" noProof="0" dirty="0">
              <a:ln>
                <a:noFill/>
              </a:ln>
              <a:solidFill>
                <a:srgbClr val="000000">
                  <a:lumMod val="50000"/>
                  <a:lumOff val="50000"/>
                </a:srgbClr>
              </a:solidFill>
              <a:effectLst/>
              <a:uLnTx/>
              <a:uFillTx/>
              <a:latin typeface="Arial" panose="020B0604020202020204"/>
              <a:ea typeface="微软雅黑" panose="020B0503020204020204" pitchFamily="34" charset="-122"/>
              <a:cs typeface="+mn-cs"/>
            </a:endParaRPr>
          </a:p>
        </p:txBody>
      </p:sp>
      <p:cxnSp>
        <p:nvCxnSpPr>
          <p:cNvPr id="11" name="直接连接符 10"/>
          <p:cNvCxnSpPr/>
          <p:nvPr userDrawn="1"/>
        </p:nvCxnSpPr>
        <p:spPr>
          <a:xfrm>
            <a:off x="128630" y="618503"/>
            <a:ext cx="886678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标题 5"/>
          <p:cNvSpPr>
            <a:spLocks noGrp="1"/>
          </p:cNvSpPr>
          <p:nvPr>
            <p:ph type="title" hasCustomPrompt="1"/>
          </p:nvPr>
        </p:nvSpPr>
        <p:spPr>
          <a:xfrm>
            <a:off x="128630" y="77444"/>
            <a:ext cx="8866780" cy="403082"/>
          </a:xfrm>
          <a:prstGeom prst="rect">
            <a:avLst/>
          </a:prstGeom>
        </p:spPr>
        <p:txBody>
          <a:bodyPr anchor="b"/>
          <a:lstStyle>
            <a:lvl1pPr>
              <a:defRPr/>
            </a:lvl1pPr>
          </a:lstStyle>
          <a:p>
            <a:r>
              <a:rPr lang="zh-CN" altLang="en-US" dirty="0"/>
              <a:t>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85F5A21E-C044-4C47-AD72-5F681204420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0EDCF3-59B3-4FAD-94BE-296EC172C50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5F5A21E-C044-4C47-AD72-5F681204420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0EDCF3-59B3-4FAD-94BE-296EC172C50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oleObject" Target="../embeddings/oleObject2.bin"/><Relationship Id="rId8" Type="http://schemas.openxmlformats.org/officeDocument/2006/relationships/tags" Target="../tags/tag3.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vmlDrawing" Target="../drawings/vmlDrawing2.vml"/><Relationship Id="rId14" Type="http://schemas.openxmlformats.org/officeDocument/2006/relationships/tags" Target="../tags/tag5.xml"/><Relationship Id="rId13" Type="http://schemas.openxmlformats.org/officeDocument/2006/relationships/image" Target="../media/image7.emf"/><Relationship Id="rId12" Type="http://schemas.openxmlformats.org/officeDocument/2006/relationships/oleObject" Target="../embeddings/oleObject3.bin"/><Relationship Id="rId11" Type="http://schemas.openxmlformats.org/officeDocument/2006/relationships/tags" Target="../tags/tag4.xml"/><Relationship Id="rId10" Type="http://schemas.openxmlformats.org/officeDocument/2006/relationships/image" Target="../media/image8.emf"/><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6.xml"/><Relationship Id="rId8" Type="http://schemas.openxmlformats.org/officeDocument/2006/relationships/slideLayout" Target="../slideLayouts/slideLayout15.xml"/><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2" Type="http://schemas.openxmlformats.org/officeDocument/2006/relationships/theme" Target="../theme/theme2.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6" Type="http://schemas.openxmlformats.org/officeDocument/2006/relationships/theme" Target="../theme/theme3.xml"/><Relationship Id="rId45" Type="http://schemas.openxmlformats.org/officeDocument/2006/relationships/vmlDrawing" Target="../drawings/vmlDrawing6.vml"/><Relationship Id="rId44" Type="http://schemas.openxmlformats.org/officeDocument/2006/relationships/tags" Target="../tags/tag13.xml"/><Relationship Id="rId43" Type="http://schemas.openxmlformats.org/officeDocument/2006/relationships/image" Target="../media/image7.emf"/><Relationship Id="rId42" Type="http://schemas.openxmlformats.org/officeDocument/2006/relationships/oleObject" Target="../embeddings/oleObject7.bin"/><Relationship Id="rId41" Type="http://schemas.openxmlformats.org/officeDocument/2006/relationships/tags" Target="../tags/tag12.xml"/><Relationship Id="rId40" Type="http://schemas.openxmlformats.org/officeDocument/2006/relationships/slideLayout" Target="../slideLayouts/slideLayout58.xml"/><Relationship Id="rId4" Type="http://schemas.openxmlformats.org/officeDocument/2006/relationships/slideLayout" Target="../slideLayouts/slideLayout22.xml"/><Relationship Id="rId39" Type="http://schemas.openxmlformats.org/officeDocument/2006/relationships/slideLayout" Target="../slideLayouts/slideLayout57.xml"/><Relationship Id="rId38" Type="http://schemas.openxmlformats.org/officeDocument/2006/relationships/slideLayout" Target="../slideLayouts/slideLayout56.xml"/><Relationship Id="rId37" Type="http://schemas.openxmlformats.org/officeDocument/2006/relationships/slideLayout" Target="../slideLayouts/slideLayout55.xml"/><Relationship Id="rId36" Type="http://schemas.openxmlformats.org/officeDocument/2006/relationships/slideLayout" Target="../slideLayouts/slideLayout54.xml"/><Relationship Id="rId35" Type="http://schemas.openxmlformats.org/officeDocument/2006/relationships/slideLayout" Target="../slideLayouts/slideLayout53.xml"/><Relationship Id="rId34" Type="http://schemas.openxmlformats.org/officeDocument/2006/relationships/slideLayout" Target="../slideLayouts/slideLayout52.xml"/><Relationship Id="rId33" Type="http://schemas.openxmlformats.org/officeDocument/2006/relationships/slideLayout" Target="../slideLayouts/slideLayout51.xml"/><Relationship Id="rId32" Type="http://schemas.openxmlformats.org/officeDocument/2006/relationships/slideLayout" Target="../slideLayouts/slideLayout50.xml"/><Relationship Id="rId31" Type="http://schemas.openxmlformats.org/officeDocument/2006/relationships/slideLayout" Target="../slideLayouts/slideLayout49.xml"/><Relationship Id="rId30" Type="http://schemas.openxmlformats.org/officeDocument/2006/relationships/slideLayout" Target="../slideLayouts/slideLayout48.xml"/><Relationship Id="rId3" Type="http://schemas.openxmlformats.org/officeDocument/2006/relationships/slideLayout" Target="../slideLayouts/slideLayout21.xml"/><Relationship Id="rId29" Type="http://schemas.openxmlformats.org/officeDocument/2006/relationships/slideLayout" Target="../slideLayouts/slideLayout47.xml"/><Relationship Id="rId28" Type="http://schemas.openxmlformats.org/officeDocument/2006/relationships/slideLayout" Target="../slideLayouts/slideLayout46.xml"/><Relationship Id="rId27" Type="http://schemas.openxmlformats.org/officeDocument/2006/relationships/slideLayout" Target="../slideLayouts/slideLayout45.xml"/><Relationship Id="rId26" Type="http://schemas.openxmlformats.org/officeDocument/2006/relationships/slideLayout" Target="../slideLayouts/slideLayout44.xml"/><Relationship Id="rId25" Type="http://schemas.openxmlformats.org/officeDocument/2006/relationships/slideLayout" Target="../slideLayouts/slideLayout43.xml"/><Relationship Id="rId24" Type="http://schemas.openxmlformats.org/officeDocument/2006/relationships/slideLayout" Target="../slideLayouts/slideLayout42.xml"/><Relationship Id="rId23" Type="http://schemas.openxmlformats.org/officeDocument/2006/relationships/slideLayout" Target="../slideLayouts/slideLayout41.xml"/><Relationship Id="rId22" Type="http://schemas.openxmlformats.org/officeDocument/2006/relationships/slideLayout" Target="../slideLayouts/slideLayout40.xml"/><Relationship Id="rId21" Type="http://schemas.openxmlformats.org/officeDocument/2006/relationships/slideLayout" Target="../slideLayouts/slideLayout39.xml"/><Relationship Id="rId20" Type="http://schemas.openxmlformats.org/officeDocument/2006/relationships/slideLayout" Target="../slideLayouts/slideLayout38.xml"/><Relationship Id="rId2" Type="http://schemas.openxmlformats.org/officeDocument/2006/relationships/slideLayout" Target="../slideLayouts/slideLayout20.xml"/><Relationship Id="rId19" Type="http://schemas.openxmlformats.org/officeDocument/2006/relationships/slideLayout" Target="../slideLayouts/slideLayout37.xml"/><Relationship Id="rId18" Type="http://schemas.openxmlformats.org/officeDocument/2006/relationships/slideLayout" Target="../slideLayouts/slideLayout36.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8"/>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7502" name="think-cell Slide" r:id="rId9" imgW="12700" imgH="12700" progId="TCLayout.ActiveDocument.1">
                  <p:embed/>
                </p:oleObj>
              </mc:Choice>
              <mc:Fallback>
                <p:oleObj name="think-cell Slide" r:id="rId9" imgW="12700" imgH="12700" progId="TCLayout.ActiveDocument.1">
                  <p:embed/>
                  <p:pic>
                    <p:nvPicPr>
                      <p:cNvPr id="0" name="Object 1" hidden="1"/>
                      <p:cNvPicPr/>
                      <p:nvPr/>
                    </p:nvPicPr>
                    <p:blipFill>
                      <a:blip r:embed="rId10"/>
                      <a:stretch>
                        <a:fillRect/>
                      </a:stretch>
                    </p:blipFill>
                    <p:spPr>
                      <a:xfrm>
                        <a:off x="1192" y="1192"/>
                        <a:ext cx="1190" cy="1190"/>
                      </a:xfrm>
                      <a:prstGeom prst="rect">
                        <a:avLst/>
                      </a:prstGeom>
                    </p:spPr>
                  </p:pic>
                </p:oleObj>
              </mc:Fallback>
            </mc:AlternateContent>
          </a:graphicData>
        </a:graphic>
      </p:graphicFrame>
      <p:sp>
        <p:nvSpPr>
          <p:cNvPr id="12" name="TextBox 11"/>
          <p:cNvSpPr txBox="1"/>
          <p:nvPr/>
        </p:nvSpPr>
        <p:spPr>
          <a:xfrm>
            <a:off x="8684537" y="4828309"/>
            <a:ext cx="459463" cy="315191"/>
          </a:xfrm>
          <a:prstGeom prst="rect">
            <a:avLst/>
          </a:prstGeom>
          <a:noFill/>
        </p:spPr>
        <p:txBody>
          <a:bodyPr wrap="square" lIns="0" tIns="0" rIns="0" bIns="0" rtlCol="0" anchor="ctr">
            <a:noAutofit/>
          </a:bodyPr>
          <a:lstStyle/>
          <a:p>
            <a:pPr marL="0" marR="0" indent="0" algn="ctr" defTabSz="685800" rtl="0" eaLnBrk="1" fontAlgn="auto" latinLnBrk="0" hangingPunct="1">
              <a:lnSpc>
                <a:spcPct val="100000"/>
              </a:lnSpc>
              <a:spcBef>
                <a:spcPts val="0"/>
              </a:spcBef>
              <a:spcAft>
                <a:spcPts val="0"/>
              </a:spcAft>
              <a:buClrTx/>
              <a:buSzTx/>
              <a:buFontTx/>
              <a:buNone/>
              <a:defRPr/>
            </a:pPr>
            <a:fld id="{DFCF27A5-1A5B-48D3-A060-2758FFBB1ADD}" type="slidenum">
              <a:rPr lang="en-US" sz="750" kern="1200" smtClean="0">
                <a:solidFill>
                  <a:schemeClr val="bg1">
                    <a:lumMod val="50000"/>
                  </a:schemeClr>
                </a:solidFill>
                <a:latin typeface="+mn-ea"/>
                <a:ea typeface="+mn-ea"/>
                <a:cs typeface="+mn-cs"/>
                <a:sym typeface="Trebuchet MS" panose="020B0603020202020204" pitchFamily="34" charset="0"/>
              </a:rPr>
            </a:fld>
            <a:endParaRPr lang="en-US" sz="750" kern="1200" dirty="0">
              <a:solidFill>
                <a:schemeClr val="bg1">
                  <a:lumMod val="50000"/>
                </a:schemeClr>
              </a:solidFill>
              <a:latin typeface="+mn-ea"/>
              <a:ea typeface="+mn-ea"/>
              <a:cs typeface="+mn-cs"/>
              <a:sym typeface="Trebuchet MS" panose="020B0603020202020204" pitchFamily="34" charset="0"/>
            </a:endParaRPr>
          </a:p>
        </p:txBody>
      </p:sp>
      <p:sp>
        <p:nvSpPr>
          <p:cNvPr id="9" name="Title Placeholder 1"/>
          <p:cNvSpPr>
            <a:spLocks noGrp="1"/>
          </p:cNvSpPr>
          <p:nvPr>
            <p:ph type="title"/>
          </p:nvPr>
        </p:nvSpPr>
        <p:spPr>
          <a:xfrm>
            <a:off x="270000" y="105299"/>
            <a:ext cx="8201025" cy="540000"/>
          </a:xfrm>
          <a:prstGeom prst="rect">
            <a:avLst/>
          </a:prstGeom>
        </p:spPr>
        <p:txBody>
          <a:bodyPr vert="horz" wrap="square" lIns="0" tIns="0" rIns="0" bIns="0" rtlCol="0" anchor="ctr">
            <a:noAutofit/>
          </a:bodyPr>
          <a:lstStyle/>
          <a:p>
            <a:r>
              <a:rPr lang="en-US" dirty="0"/>
              <a:t>Click to add title</a:t>
            </a:r>
            <a:endParaRPr lang="en-US" dirty="0"/>
          </a:p>
        </p:txBody>
      </p:sp>
      <p:sp>
        <p:nvSpPr>
          <p:cNvPr id="4" name="Text Placeholder 3"/>
          <p:cNvSpPr>
            <a:spLocks noGrp="1"/>
          </p:cNvSpPr>
          <p:nvPr>
            <p:ph type="body" idx="1"/>
          </p:nvPr>
        </p:nvSpPr>
        <p:spPr>
          <a:xfrm>
            <a:off x="270000" y="732865"/>
            <a:ext cx="8201025" cy="3773894"/>
          </a:xfrm>
          <a:prstGeom prst="rect">
            <a:avLst/>
          </a:prstGeom>
        </p:spPr>
        <p:txBody>
          <a:bodyPr vert="horz" lIns="0" tIns="0" rIns="0" bIns="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p:txBody>
      </p:sp>
      <p:cxnSp>
        <p:nvCxnSpPr>
          <p:cNvPr id="6" name="直接连接符 5"/>
          <p:cNvCxnSpPr/>
          <p:nvPr/>
        </p:nvCxnSpPr>
        <p:spPr>
          <a:xfrm>
            <a:off x="0" y="4793175"/>
            <a:ext cx="9144000" cy="0"/>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graphicFrame>
        <p:nvGraphicFramePr>
          <p:cNvPr id="7" name="对象 6" hidden="1"/>
          <p:cNvGraphicFramePr>
            <a:graphicFrameLocks noChangeAspect="1"/>
          </p:cNvGraphicFramePr>
          <p:nvPr userDrawn="1">
            <p:custDataLst>
              <p:tags r:id="rId1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7503" name="think-cell Slide" r:id="rId12" imgW="12700" imgH="12700" progId="TCLayout.ActiveDocument.1">
                  <p:embed/>
                </p:oleObj>
              </mc:Choice>
              <mc:Fallback>
                <p:oleObj name="think-cell Slide" r:id="rId12" imgW="12700" imgH="12700" progId="TCLayout.ActiveDocument.1">
                  <p:embed/>
                  <p:pic>
                    <p:nvPicPr>
                      <p:cNvPr id="0" name="对象 6" hidden="1"/>
                      <p:cNvPicPr/>
                      <p:nvPr/>
                    </p:nvPicPr>
                    <p:blipFill>
                      <a:blip r:embed="rId13"/>
                      <a:stretch>
                        <a:fillRect/>
                      </a:stretch>
                    </p:blipFill>
                    <p:spPr>
                      <a:xfrm>
                        <a:off x="1191" y="1191"/>
                        <a:ext cx="1191" cy="1191"/>
                      </a:xfrm>
                      <a:prstGeom prst="rect">
                        <a:avLst/>
                      </a:prstGeom>
                    </p:spPr>
                  </p:pic>
                </p:oleObj>
              </mc:Fallback>
            </mc:AlternateContent>
          </a:graphicData>
        </a:graphic>
      </p:graphicFrame>
      <p:sp>
        <p:nvSpPr>
          <p:cNvPr id="8" name="矩形 7" hidden="1"/>
          <p:cNvSpPr/>
          <p:nvPr userDrawn="1">
            <p:custDataLst>
              <p:tags r:id="rId14"/>
            </p:custDataLst>
          </p:nvPr>
        </p:nvSpPr>
        <p:spPr>
          <a:xfrm>
            <a:off x="0" y="0"/>
            <a:ext cx="119063" cy="119063"/>
          </a:xfrm>
          <a:prstGeom prst="rect">
            <a:avLst/>
          </a:prstGeom>
          <a:solidFill>
            <a:srgbClr val="DBCF4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685800" rtl="0" eaLnBrk="1" fontAlgn="auto" latinLnBrk="0" hangingPunct="1">
              <a:lnSpc>
                <a:spcPct val="90000"/>
              </a:lnSpc>
              <a:spcBef>
                <a:spcPct val="0"/>
              </a:spcBef>
              <a:spcAft>
                <a:spcPct val="0"/>
              </a:spcAft>
              <a:buClrTx/>
              <a:buSzTx/>
              <a:buFontTx/>
              <a:buNone/>
            </a:pPr>
            <a:endParaRPr kumimoji="0" lang="en-US" altLang="zh-CN" sz="1800" b="1" i="0" u="none" strike="noStrike" kern="1200" cap="none" spc="0" normalizeH="0" baseline="0" noProof="0" dirty="0">
              <a:ln>
                <a:noFill/>
              </a:ln>
              <a:solidFill>
                <a:srgbClr val="FFFFFF"/>
              </a:solidFill>
              <a:effectLst/>
              <a:uLnTx/>
              <a:uFillTx/>
              <a:latin typeface="Arial" panose="020B0604020202020204" pitchFamily="34" charset="0"/>
              <a:ea typeface="华文楷体" panose="02010600040101010101" pitchFamily="2" charset="-122"/>
              <a:cs typeface="+mj-cs"/>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p:txStyles>
    <p:titleStyle>
      <a:lvl1pPr algn="l" defTabSz="685800" rtl="0" eaLnBrk="1" latinLnBrk="0" hangingPunct="1">
        <a:lnSpc>
          <a:spcPct val="100000"/>
        </a:lnSpc>
        <a:spcBef>
          <a:spcPct val="0"/>
        </a:spcBef>
        <a:buNone/>
        <a:defRPr sz="2100" b="1" kern="1200">
          <a:solidFill>
            <a:schemeClr val="tx1"/>
          </a:solidFill>
          <a:latin typeface="+mn-ea"/>
          <a:ea typeface="+mn-ea"/>
          <a:cs typeface="+mj-cs"/>
          <a:sym typeface="Trebuchet MS" panose="020B0603020202020204" pitchFamily="34" charset="0"/>
        </a:defRPr>
      </a:lvl1pPr>
    </p:titleStyle>
    <p:bodyStyle>
      <a:lvl1pPr marL="0" indent="0" algn="l" defTabSz="685800" rtl="0" eaLnBrk="1" latinLnBrk="0" hangingPunct="1">
        <a:lnSpc>
          <a:spcPct val="100000"/>
        </a:lnSpc>
        <a:spcBef>
          <a:spcPts val="225"/>
        </a:spcBef>
        <a:spcAft>
          <a:spcPts val="0"/>
        </a:spcAft>
        <a:buFont typeface="Arial" panose="020B0604020202020204" pitchFamily="34" charset="0"/>
        <a:buChar char="​"/>
        <a:defRPr lang="en-US" sz="1050" kern="1200">
          <a:solidFill>
            <a:schemeClr val="tx1"/>
          </a:solidFill>
          <a:latin typeface="+mn-ea"/>
          <a:ea typeface="+mn-ea"/>
          <a:cs typeface="+mn-cs"/>
          <a:sym typeface="Trebuchet MS" panose="020B0603020202020204" pitchFamily="34" charset="0"/>
        </a:defRPr>
      </a:lvl1pPr>
      <a:lvl2pPr marL="213360" indent="-129540" algn="l" defTabSz="685800" rtl="0" eaLnBrk="1" latinLnBrk="0" hangingPunct="1">
        <a:lnSpc>
          <a:spcPct val="100000"/>
        </a:lnSpc>
        <a:spcBef>
          <a:spcPts val="225"/>
        </a:spcBef>
        <a:spcAft>
          <a:spcPts val="0"/>
        </a:spcAft>
        <a:buClr>
          <a:schemeClr val="tx2"/>
        </a:buClr>
        <a:buFont typeface="Arial" panose="020B0604020202020204" pitchFamily="34" charset="0"/>
        <a:buChar char="•"/>
        <a:defRPr lang="en-US" sz="1050" kern="1200">
          <a:solidFill>
            <a:schemeClr val="tx1"/>
          </a:solidFill>
          <a:latin typeface="+mn-ea"/>
          <a:ea typeface="+mn-ea"/>
          <a:cs typeface="+mn-cs"/>
          <a:sym typeface="Trebuchet MS" panose="020B0603020202020204" pitchFamily="34" charset="0"/>
        </a:defRPr>
      </a:lvl2pPr>
      <a:lvl3pPr marL="383540" indent="-124460" algn="l" defTabSz="685800" rtl="0" eaLnBrk="1" latinLnBrk="0" hangingPunct="1">
        <a:lnSpc>
          <a:spcPct val="100000"/>
        </a:lnSpc>
        <a:spcBef>
          <a:spcPts val="225"/>
        </a:spcBef>
        <a:spcAft>
          <a:spcPts val="0"/>
        </a:spcAft>
        <a:buClr>
          <a:schemeClr val="tx2"/>
        </a:buClr>
        <a:buFont typeface="Trebuchet MS" panose="020B0603020202020204" pitchFamily="34" charset="0"/>
        <a:buChar char="–"/>
        <a:defRPr lang="en-US" sz="1050" kern="1200">
          <a:solidFill>
            <a:schemeClr val="tx1"/>
          </a:solidFill>
          <a:latin typeface="+mn-ea"/>
          <a:ea typeface="+mn-ea"/>
          <a:cs typeface="+mn-cs"/>
          <a:sym typeface="Trebuchet MS" panose="020B0603020202020204" pitchFamily="34" charset="0"/>
        </a:defRPr>
      </a:lvl3pPr>
      <a:lvl4pPr marL="0" indent="0" algn="l" defTabSz="685800" rtl="0" eaLnBrk="1" latinLnBrk="0" hangingPunct="1">
        <a:lnSpc>
          <a:spcPct val="110000"/>
        </a:lnSpc>
        <a:spcBef>
          <a:spcPts val="225"/>
        </a:spcBef>
        <a:spcAft>
          <a:spcPts val="225"/>
        </a:spcAft>
        <a:buClr>
          <a:schemeClr val="tx2"/>
        </a:buClr>
        <a:buFont typeface="Arial" panose="020B0604020202020204" pitchFamily="34" charset="0"/>
        <a:buChar char="​"/>
        <a:defRPr lang="en-US" sz="1200" kern="1200">
          <a:solidFill>
            <a:schemeClr val="tx2"/>
          </a:solidFill>
          <a:latin typeface="+mn-lt"/>
          <a:ea typeface="+mn-ea"/>
          <a:cs typeface="+mn-cs"/>
          <a:sym typeface="Trebuchet MS" panose="020B0603020202020204" pitchFamily="34" charset="0"/>
        </a:defRPr>
      </a:lvl4pPr>
      <a:lvl5pPr marL="0" indent="0" algn="l" defTabSz="685800" rtl="0" eaLnBrk="1" latinLnBrk="0" hangingPunct="1">
        <a:lnSpc>
          <a:spcPct val="100000"/>
        </a:lnSpc>
        <a:spcBef>
          <a:spcPts val="0"/>
        </a:spcBef>
        <a:spcAft>
          <a:spcPts val="225"/>
        </a:spcAft>
        <a:buClrTx/>
        <a:buFont typeface="Arial" panose="020B0604020202020204" pitchFamily="34" charset="0"/>
        <a:buChar char="​"/>
        <a:defRPr lang="en-US" sz="1200" b="1" kern="1200" smtClean="0">
          <a:solidFill>
            <a:schemeClr val="tx1"/>
          </a:solidFill>
          <a:latin typeface="+mn-lt"/>
          <a:ea typeface="+mn-ea"/>
          <a:cs typeface="+mn-cs"/>
          <a:sym typeface="Trebuchet MS" panose="020B0603020202020204" pitchFamily="34" charset="0"/>
        </a:defRPr>
      </a:lvl5pPr>
      <a:lvl6pPr marL="202565" indent="-114300" algn="l" defTabSz="685800" rtl="0" eaLnBrk="1" latinLnBrk="0" hangingPunct="1">
        <a:lnSpc>
          <a:spcPct val="90000"/>
        </a:lnSpc>
        <a:spcBef>
          <a:spcPts val="0"/>
        </a:spcBef>
        <a:spcAft>
          <a:spcPts val="450"/>
        </a:spcAft>
        <a:buClr>
          <a:schemeClr val="tx2"/>
        </a:buClr>
        <a:buFont typeface="Arial" panose="020B0604020202020204" pitchFamily="34" charset="0"/>
        <a:buChar char="•"/>
        <a:defRPr lang="en-US" sz="1200" kern="1200" smtClean="0">
          <a:solidFill>
            <a:schemeClr val="tx1"/>
          </a:solidFill>
          <a:latin typeface="+mn-lt"/>
          <a:ea typeface="+mn-ea"/>
          <a:cs typeface="+mn-cs"/>
          <a:sym typeface="Trebuchet MS" panose="020B0603020202020204" pitchFamily="34" charset="0"/>
        </a:defRPr>
      </a:lvl6pPr>
      <a:lvl7pPr marL="0" indent="0" algn="l" defTabSz="685800" rtl="0" eaLnBrk="1" latinLnBrk="0" hangingPunct="1">
        <a:lnSpc>
          <a:spcPct val="90000"/>
        </a:lnSpc>
        <a:spcBef>
          <a:spcPts val="675"/>
        </a:spcBef>
        <a:spcAft>
          <a:spcPts val="675"/>
        </a:spcAft>
        <a:buFont typeface="Arial" panose="020B0604020202020204" pitchFamily="34" charset="0"/>
        <a:buChar char="​"/>
        <a:defRPr lang="en-US" sz="3300" kern="1200" baseline="0" smtClean="0">
          <a:solidFill>
            <a:schemeClr val="tx1"/>
          </a:solidFill>
          <a:latin typeface="+mn-lt"/>
          <a:ea typeface="+mn-ea"/>
          <a:cs typeface="+mn-cs"/>
          <a:sym typeface="Trebuchet MS" panose="020B0603020202020204" pitchFamily="34" charset="0"/>
        </a:defRPr>
      </a:lvl7pPr>
      <a:lvl8pPr marL="0" indent="0" algn="l" defTabSz="685800" rtl="0" eaLnBrk="1" latinLnBrk="0" hangingPunct="1">
        <a:lnSpc>
          <a:spcPct val="90000"/>
        </a:lnSpc>
        <a:spcBef>
          <a:spcPts val="675"/>
        </a:spcBef>
        <a:spcAft>
          <a:spcPts val="0"/>
        </a:spcAft>
        <a:buFont typeface="Arial" panose="020B0604020202020204" pitchFamily="34" charset="0"/>
        <a:buChar char="​"/>
        <a:defRPr lang="en-US" sz="4050" kern="1200" baseline="0" smtClean="0">
          <a:solidFill>
            <a:schemeClr val="tx2"/>
          </a:solidFill>
          <a:latin typeface="+mn-lt"/>
          <a:ea typeface="+mn-ea"/>
          <a:cs typeface="+mn-cs"/>
          <a:sym typeface="Trebuchet MS" panose="020B0603020202020204" pitchFamily="34" charset="0"/>
        </a:defRPr>
      </a:lvl8pPr>
      <a:lvl9pPr marL="0" indent="0" algn="l" defTabSz="685800" rtl="0" eaLnBrk="1" latinLnBrk="0" hangingPunct="1">
        <a:lnSpc>
          <a:spcPct val="100000"/>
        </a:lnSpc>
        <a:spcBef>
          <a:spcPts val="0"/>
        </a:spcBef>
        <a:spcAft>
          <a:spcPts val="675"/>
        </a:spcAft>
        <a:buFont typeface="Arial" panose="020B0604020202020204" pitchFamily="34" charset="0"/>
        <a:buChar char="​"/>
        <a:defRPr lang="en-US" sz="18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85F5A21E-C044-4C47-AD72-5F681204420A}" type="datetimeFigureOut">
              <a:rPr lang="zh-CN" altLang="en-US" smtClean="0"/>
            </a:fld>
            <a:endParaRPr lang="zh-CN" alt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250EDCF3-59B3-4FAD-94BE-296EC172C50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4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2050" name="think-cell Slide" r:id="rId42" imgW="12700" imgH="12700" progId="TCLayout.ActiveDocument.1">
                  <p:embed/>
                </p:oleObj>
              </mc:Choice>
              <mc:Fallback>
                <p:oleObj name="think-cell Slide" r:id="rId42" imgW="12700" imgH="12700" progId="TCLayout.ActiveDocument.1">
                  <p:embed/>
                  <p:pic>
                    <p:nvPicPr>
                      <p:cNvPr id="0" name="对象 2" hidden="1"/>
                      <p:cNvPicPr/>
                      <p:nvPr/>
                    </p:nvPicPr>
                    <p:blipFill>
                      <a:blip r:embed="rId43"/>
                      <a:stretch>
                        <a:fillRect/>
                      </a:stretch>
                    </p:blipFill>
                    <p:spPr>
                      <a:xfrm>
                        <a:off x="1191" y="1191"/>
                        <a:ext cx="1191" cy="1191"/>
                      </a:xfrm>
                      <a:prstGeom prst="rect">
                        <a:avLst/>
                      </a:prstGeom>
                    </p:spPr>
                  </p:pic>
                </p:oleObj>
              </mc:Fallback>
            </mc:AlternateContent>
          </a:graphicData>
        </a:graphic>
      </p:graphicFrame>
      <p:sp>
        <p:nvSpPr>
          <p:cNvPr id="2" name="矩形 1" hidden="1"/>
          <p:cNvSpPr/>
          <p:nvPr userDrawn="1">
            <p:custDataLst>
              <p:tags r:id="rId44"/>
            </p:custDataLst>
          </p:nvPr>
        </p:nvSpPr>
        <p:spPr>
          <a:xfrm>
            <a:off x="0" y="0"/>
            <a:ext cx="119063" cy="119063"/>
          </a:xfrm>
          <a:prstGeom prst="rect">
            <a:avLst/>
          </a:prstGeom>
          <a:solidFill>
            <a:srgbClr val="DBCF4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altLang="zh-CN" b="1" i="0" u="none" strike="noStrike" kern="1200" cap="none" spc="0" normalizeH="0" baseline="0" noProof="0" dirty="0">
              <a:ln>
                <a:noFill/>
              </a:ln>
              <a:solidFill>
                <a:srgbClr val="FFFFFF"/>
              </a:solidFill>
              <a:effectLst/>
              <a:uLnTx/>
              <a:uFillTx/>
              <a:latin typeface="Arial" panose="020B0604020202020204" pitchFamily="34" charset="0"/>
              <a:ea typeface="华文楷体" panose="02010600040101010101" pitchFamily="2" charset="-122"/>
              <a:cs typeface="+mn-cs"/>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0" r:id="rId32"/>
    <p:sldLayoutId id="2147483701" r:id="rId33"/>
    <p:sldLayoutId id="2147483702" r:id="rId34"/>
    <p:sldLayoutId id="2147483703" r:id="rId35"/>
    <p:sldLayoutId id="2147483704" r:id="rId36"/>
    <p:sldLayoutId id="2147483705" r:id="rId37"/>
    <p:sldLayoutId id="2147483706" r:id="rId38"/>
    <p:sldLayoutId id="2147483707" r:id="rId39"/>
    <p:sldLayoutId id="2147483708" r:id="rId40"/>
  </p:sldLayoutIdLst>
  <p:hf sldNum="0" hdr="0" ftr="0" dt="0"/>
  <p:txStyles>
    <p:titleStyle>
      <a:lvl1pPr algn="l" defTabSz="6858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133350" indent="-133350" algn="l" defTabSz="685800" rtl="0" eaLnBrk="1" latinLnBrk="0" hangingPunct="1">
        <a:lnSpc>
          <a:spcPct val="90000"/>
        </a:lnSpc>
        <a:spcBef>
          <a:spcPts val="750"/>
        </a:spcBef>
        <a:buFont typeface="Arial" panose="020B0604020202020204" pitchFamily="34" charset="0"/>
        <a:buChar char="•"/>
        <a:defRPr sz="1350" kern="1200">
          <a:solidFill>
            <a:schemeClr val="tx1"/>
          </a:solidFill>
          <a:latin typeface="+mn-lt"/>
          <a:ea typeface="+mn-ea"/>
          <a:cs typeface="+mn-cs"/>
        </a:defRPr>
      </a:lvl1pPr>
      <a:lvl2pPr marL="266700" indent="-133350" algn="l" defTabSz="685800" rtl="0" eaLnBrk="1" latinLnBrk="0" hangingPunct="1">
        <a:lnSpc>
          <a:spcPct val="90000"/>
        </a:lnSpc>
        <a:spcBef>
          <a:spcPts val="375"/>
        </a:spcBef>
        <a:buFont typeface="华文楷体" panose="02010600040101010101" pitchFamily="2" charset="-122"/>
        <a:buChar char="−"/>
        <a:defRPr sz="1200" kern="1200">
          <a:solidFill>
            <a:schemeClr val="tx1"/>
          </a:solidFill>
          <a:latin typeface="+mn-lt"/>
          <a:ea typeface="+mn-ea"/>
          <a:cs typeface="+mn-cs"/>
        </a:defRPr>
      </a:lvl2pPr>
      <a:lvl3pPr marL="406400" indent="-13970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3pPr>
      <a:lvl4pPr marL="539750" indent="-133350" algn="l" defTabSz="685800" rtl="0" eaLnBrk="1" latinLnBrk="0" hangingPunct="1">
        <a:lnSpc>
          <a:spcPct val="90000"/>
        </a:lnSpc>
        <a:spcBef>
          <a:spcPts val="375"/>
        </a:spcBef>
        <a:buFont typeface="华文楷体" panose="02010600040101010101" pitchFamily="2" charset="-122"/>
        <a:buChar char="−"/>
        <a:defRPr sz="900" kern="1200">
          <a:solidFill>
            <a:schemeClr val="tx1"/>
          </a:solidFill>
          <a:latin typeface="+mn-lt"/>
          <a:ea typeface="+mn-ea"/>
          <a:cs typeface="+mn-cs"/>
        </a:defRPr>
      </a:lvl4pPr>
      <a:lvl5pPr marL="673100" indent="-1333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8.xml"/><Relationship Id="rId1" Type="http://schemas.openxmlformats.org/officeDocument/2006/relationships/image" Target="../media/image16.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0.xml"/><Relationship Id="rId2" Type="http://schemas.openxmlformats.org/officeDocument/2006/relationships/image" Target="../media/image4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0.xml"/><Relationship Id="rId2" Type="http://schemas.openxmlformats.org/officeDocument/2006/relationships/tags" Target="../tags/tag14.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0.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0.xml"/><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0.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0.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0.xml"/><Relationship Id="rId4" Type="http://schemas.openxmlformats.org/officeDocument/2006/relationships/image" Target="../media/image47.png"/><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0.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tags" Target="../tags/tag15.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0.xml"/><Relationship Id="rId2" Type="http://schemas.openxmlformats.org/officeDocument/2006/relationships/tags" Target="../tags/tag16.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0.xml"/><Relationship Id="rId2" Type="http://schemas.openxmlformats.org/officeDocument/2006/relationships/image" Target="../media/image12.jpeg"/><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0.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0.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20.xml"/><Relationship Id="rId5" Type="http://schemas.openxmlformats.org/officeDocument/2006/relationships/image" Target="../media/image58.jpeg"/><Relationship Id="rId4" Type="http://schemas.openxmlformats.org/officeDocument/2006/relationships/image" Target="../media/image57.jpeg"/><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0.xml"/><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0.xml"/><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0.xml"/><Relationship Id="rId2" Type="http://schemas.openxmlformats.org/officeDocument/2006/relationships/image" Target="../media/image62.jpeg"/><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0.xml"/><Relationship Id="rId3" Type="http://schemas.openxmlformats.org/officeDocument/2006/relationships/image" Target="../media/image63.png"/><Relationship Id="rId2" Type="http://schemas.openxmlformats.org/officeDocument/2006/relationships/tags" Target="../tags/tag17.xml"/><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0.xml"/><Relationship Id="rId2" Type="http://schemas.openxmlformats.org/officeDocument/2006/relationships/tags" Target="../tags/tag18.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9" Type="http://schemas.openxmlformats.org/officeDocument/2006/relationships/image" Target="../media/image71.jpeg"/><Relationship Id="rId8" Type="http://schemas.openxmlformats.org/officeDocument/2006/relationships/image" Target="../media/image70.png"/><Relationship Id="rId7" Type="http://schemas.openxmlformats.org/officeDocument/2006/relationships/image" Target="../media/image69.jpeg"/><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 Id="rId3" Type="http://schemas.openxmlformats.org/officeDocument/2006/relationships/image" Target="../media/image65.png"/><Relationship Id="rId2" Type="http://schemas.openxmlformats.org/officeDocument/2006/relationships/image" Target="../media/image64.png"/><Relationship Id="rId11" Type="http://schemas.openxmlformats.org/officeDocument/2006/relationships/notesSlide" Target="../notesSlides/notesSlide27.xml"/><Relationship Id="rId10" Type="http://schemas.openxmlformats.org/officeDocument/2006/relationships/slideLayout" Target="../slideLayouts/slideLayout20.xml"/><Relationship Id="rId1" Type="http://schemas.openxmlformats.org/officeDocument/2006/relationships/image" Target="../media/image11.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20.xml"/><Relationship Id="rId5" Type="http://schemas.openxmlformats.org/officeDocument/2006/relationships/image" Target="../media/image75.png"/><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0.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image" Target="../media/image11.pn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20.xml"/><Relationship Id="rId4" Type="http://schemas.openxmlformats.org/officeDocument/2006/relationships/image" Target="../media/image71.jpeg"/><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image" Target="../media/image11.pn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20.xml"/><Relationship Id="rId5" Type="http://schemas.openxmlformats.org/officeDocument/2006/relationships/image" Target="../media/image81.jpeg"/><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0.xml"/><Relationship Id="rId2" Type="http://schemas.openxmlformats.org/officeDocument/2006/relationships/image" Target="../media/image82.jpeg"/><Relationship Id="rId1" Type="http://schemas.openxmlformats.org/officeDocument/2006/relationships/image" Target="../media/image11.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0.xml"/><Relationship Id="rId2" Type="http://schemas.openxmlformats.org/officeDocument/2006/relationships/image" Target="../media/image83.png"/><Relationship Id="rId1" Type="http://schemas.openxmlformats.org/officeDocument/2006/relationships/image" Target="../media/image11.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20.xml"/><Relationship Id="rId3" Type="http://schemas.openxmlformats.org/officeDocument/2006/relationships/image" Target="../media/image85.png"/><Relationship Id="rId2" Type="http://schemas.openxmlformats.org/officeDocument/2006/relationships/image" Target="../media/image11.png"/><Relationship Id="rId1" Type="http://schemas.openxmlformats.org/officeDocument/2006/relationships/image" Target="../media/image84.pn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20.xml"/><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0.xml"/><Relationship Id="rId1" Type="http://schemas.openxmlformats.org/officeDocument/2006/relationships/image" Target="../media/image11.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20.xml"/><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11.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20.xml"/><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image" Target="../media/image11.png"/></Relationships>
</file>

<file path=ppt/slides/_rels/slide39.xml.rels><?xml version="1.0" encoding="UTF-8" standalone="yes"?>
<Relationships xmlns="http://schemas.openxmlformats.org/package/2006/relationships"><Relationship Id="rId9" Type="http://schemas.openxmlformats.org/officeDocument/2006/relationships/notesSlide" Target="../notesSlides/notesSlide38.xml"/><Relationship Id="rId8" Type="http://schemas.openxmlformats.org/officeDocument/2006/relationships/slideLayout" Target="../slideLayouts/slideLayout20.xml"/><Relationship Id="rId7" Type="http://schemas.openxmlformats.org/officeDocument/2006/relationships/image" Target="../media/image100.png"/><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8.xml"/><Relationship Id="rId1" Type="http://schemas.openxmlformats.org/officeDocument/2006/relationships/image" Target="../media/image16.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0.xml"/><Relationship Id="rId1" Type="http://schemas.openxmlformats.org/officeDocument/2006/relationships/image" Target="../media/image11.pn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20.xml"/><Relationship Id="rId4" Type="http://schemas.openxmlformats.org/officeDocument/2006/relationships/image" Target="../media/image103.jpeg"/><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8.xml"/><Relationship Id="rId1" Type="http://schemas.openxmlformats.org/officeDocument/2006/relationships/image" Target="../media/image16.jpe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0.xml"/><Relationship Id="rId2" Type="http://schemas.openxmlformats.org/officeDocument/2006/relationships/image" Target="../media/image104.png"/><Relationship Id="rId1" Type="http://schemas.openxmlformats.org/officeDocument/2006/relationships/image" Target="../media/image11.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0.xml"/><Relationship Id="rId2" Type="http://schemas.openxmlformats.org/officeDocument/2006/relationships/image" Target="../media/image105.png"/><Relationship Id="rId1" Type="http://schemas.openxmlformats.org/officeDocument/2006/relationships/image" Target="../media/image11.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0.xml"/><Relationship Id="rId2" Type="http://schemas.openxmlformats.org/officeDocument/2006/relationships/image" Target="../media/image106.png"/><Relationship Id="rId1"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0.xml"/><Relationship Id="rId2" Type="http://schemas.openxmlformats.org/officeDocument/2006/relationships/image" Target="../media/image17.jpe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 Id="rId3" Type="http://schemas.openxmlformats.org/officeDocument/2006/relationships/image" Target="../media/image19.png"/><Relationship Id="rId24" Type="http://schemas.openxmlformats.org/officeDocument/2006/relationships/notesSlide" Target="../notesSlides/notesSlide5.xml"/><Relationship Id="rId23" Type="http://schemas.openxmlformats.org/officeDocument/2006/relationships/slideLayout" Target="../slideLayouts/slideLayout20.xml"/><Relationship Id="rId22" Type="http://schemas.openxmlformats.org/officeDocument/2006/relationships/image" Target="../media/image38.png"/><Relationship Id="rId21" Type="http://schemas.openxmlformats.org/officeDocument/2006/relationships/image" Target="../media/image37.png"/><Relationship Id="rId20" Type="http://schemas.openxmlformats.org/officeDocument/2006/relationships/image" Target="../media/image36.png"/><Relationship Id="rId2" Type="http://schemas.openxmlformats.org/officeDocument/2006/relationships/image" Target="../media/image18.png"/><Relationship Id="rId19" Type="http://schemas.openxmlformats.org/officeDocument/2006/relationships/image" Target="../media/image35.png"/><Relationship Id="rId18" Type="http://schemas.openxmlformats.org/officeDocument/2006/relationships/image" Target="../media/image34.jpeg"/><Relationship Id="rId17" Type="http://schemas.openxmlformats.org/officeDocument/2006/relationships/image" Target="../media/image33.png"/><Relationship Id="rId16" Type="http://schemas.openxmlformats.org/officeDocument/2006/relationships/image" Target="../media/image32.png"/><Relationship Id="rId15" Type="http://schemas.openxmlformats.org/officeDocument/2006/relationships/image" Target="../media/image31.png"/><Relationship Id="rId14" Type="http://schemas.openxmlformats.org/officeDocument/2006/relationships/image" Target="../media/image30.jpeg"/><Relationship Id="rId13" Type="http://schemas.openxmlformats.org/officeDocument/2006/relationships/image" Target="../media/image29.jpeg"/><Relationship Id="rId12" Type="http://schemas.openxmlformats.org/officeDocument/2006/relationships/image" Target="../media/image28.png"/><Relationship Id="rId11" Type="http://schemas.openxmlformats.org/officeDocument/2006/relationships/image" Target="../media/image27.jpeg"/><Relationship Id="rId10" Type="http://schemas.openxmlformats.org/officeDocument/2006/relationships/image" Target="../media/image26.jpe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8.xml"/><Relationship Id="rId1"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0.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0.xml"/><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lang="en-US" altLang="zh-CN">
                <a:solidFill>
                  <a:schemeClr val="accent1"/>
                </a:solidFill>
                <a:latin typeface="华文楷体" panose="02010600040101010101" pitchFamily="2" charset="-122"/>
                <a:ea typeface="华文楷体" panose="02010600040101010101" pitchFamily="2" charset="-122"/>
                <a:sym typeface="+mn-ea"/>
              </a:rPr>
              <a:t>ARK高并发</a:t>
            </a:r>
            <a:r>
              <a:rPr>
                <a:solidFill>
                  <a:schemeClr val="accent1"/>
                </a:solidFill>
                <a:latin typeface="华文楷体" panose="02010600040101010101" pitchFamily="2" charset="-122"/>
                <a:ea typeface="华文楷体" panose="02010600040101010101" pitchFamily="2" charset="-122"/>
                <a:sym typeface="+mn-ea"/>
              </a:rPr>
              <a:t>架构</a:t>
            </a:r>
            <a:endParaRPr>
              <a:solidFill>
                <a:schemeClr val="accent1"/>
              </a:solidFill>
              <a:latin typeface="华文楷体" panose="02010600040101010101" pitchFamily="2" charset="-122"/>
              <a:ea typeface="华文楷体" panose="02010600040101010101" pitchFamily="2" charset="-122"/>
              <a:sym typeface="+mn-ea"/>
            </a:endParaRPr>
          </a:p>
          <a:p>
            <a:r>
              <a:rPr>
                <a:solidFill>
                  <a:schemeClr val="accent1"/>
                </a:solidFill>
                <a:latin typeface="华文楷体" panose="02010600040101010101" pitchFamily="2" charset="-122"/>
                <a:ea typeface="华文楷体" panose="02010600040101010101" pitchFamily="2" charset="-122"/>
                <a:sym typeface="+mn-ea"/>
              </a:rPr>
              <a:t>护航业务稳健前行</a:t>
            </a:r>
            <a:endParaRPr dirty="0">
              <a:solidFill>
                <a:schemeClr val="accent1"/>
              </a:solidFill>
              <a:latin typeface="华文楷体" panose="02010600040101010101" pitchFamily="2" charset="-122"/>
              <a:ea typeface="华文楷体" panose="02010600040101010101" pitchFamily="2" charset="-122"/>
              <a:sym typeface="+mn-ea"/>
            </a:endParaRPr>
          </a:p>
        </p:txBody>
      </p:sp>
      <p:sp>
        <p:nvSpPr>
          <p:cNvPr id="3" name="文本框 2"/>
          <p:cNvSpPr txBox="1"/>
          <p:nvPr/>
        </p:nvSpPr>
        <p:spPr>
          <a:xfrm>
            <a:off x="480060" y="3547745"/>
            <a:ext cx="4143375" cy="6299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nSpc>
                <a:spcPct val="125000"/>
              </a:lnSpc>
            </a:pPr>
            <a:r>
              <a:rPr lang="zh-CN" altLang="en-US" sz="1400" b="1" dirty="0">
                <a:solidFill>
                  <a:schemeClr val="tx1"/>
                </a:solidFill>
                <a:latin typeface="+mn-ea"/>
              </a:rPr>
              <a:t>姓名：吴智炜</a:t>
            </a:r>
            <a:endParaRPr lang="zh-CN" altLang="en-US" sz="1400" b="1" dirty="0">
              <a:solidFill>
                <a:schemeClr val="tx1"/>
              </a:solidFill>
              <a:latin typeface="+mn-ea"/>
            </a:endParaRPr>
          </a:p>
          <a:p>
            <a:pPr>
              <a:lnSpc>
                <a:spcPct val="125000"/>
              </a:lnSpc>
            </a:pPr>
            <a:r>
              <a:rPr lang="zh-CN" altLang="en-US" sz="1400" b="1" dirty="0">
                <a:solidFill>
                  <a:schemeClr val="tx1"/>
                </a:solidFill>
                <a:latin typeface="+mn-ea"/>
              </a:rPr>
              <a:t>团队：保险系统研发团队</a:t>
            </a:r>
            <a:endParaRPr lang="zh-CN" altLang="en-US" sz="1400" b="1" dirty="0">
              <a:solidFill>
                <a:schemeClr val="tx1"/>
              </a:solidFill>
              <a:latin typeface="+mn-ea"/>
            </a:endParaRPr>
          </a:p>
        </p:txBody>
      </p:sp>
      <p:sp>
        <p:nvSpPr>
          <p:cNvPr id="4" name="文本框 3"/>
          <p:cNvSpPr txBox="1"/>
          <p:nvPr/>
        </p:nvSpPr>
        <p:spPr>
          <a:xfrm>
            <a:off x="6665595" y="2588260"/>
            <a:ext cx="3048000" cy="914400"/>
          </a:xfrm>
          <a:prstGeom prst="rect">
            <a:avLst/>
          </a:prstGeom>
          <a:no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dirty="0" err="1" smtClean="0">
              <a:solidFill>
                <a:srgbClr val="575757"/>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rotWithShape="1">
          <a:blip r:embed="rId1">
            <a:grayscl/>
            <a:extLst>
              <a:ext uri="{28A0092B-C50C-407E-A947-70E740481C1C}">
                <a14:useLocalDpi xmlns:a14="http://schemas.microsoft.com/office/drawing/2010/main" val="0"/>
              </a:ext>
            </a:extLst>
          </a:blip>
          <a:srcRect l="41630" r="18268"/>
          <a:stretch>
            <a:fillRect/>
          </a:stretch>
        </p:blipFill>
        <p:spPr>
          <a:xfrm>
            <a:off x="0" y="0"/>
            <a:ext cx="3186905" cy="5143500"/>
          </a:xfrm>
          <a:prstGeom prst="rect">
            <a:avLst/>
          </a:prstGeom>
        </p:spPr>
      </p:pic>
      <p:grpSp>
        <p:nvGrpSpPr>
          <p:cNvPr id="2" name="组合 1"/>
          <p:cNvGrpSpPr/>
          <p:nvPr/>
        </p:nvGrpSpPr>
        <p:grpSpPr>
          <a:xfrm>
            <a:off x="5442461" y="578456"/>
            <a:ext cx="2077211" cy="470957"/>
            <a:chOff x="4927755" y="1844007"/>
            <a:chExt cx="2480513" cy="627942"/>
          </a:xfrm>
        </p:grpSpPr>
        <p:sp>
          <p:nvSpPr>
            <p:cNvPr id="4" name="文本框 8"/>
            <p:cNvSpPr txBox="1"/>
            <p:nvPr/>
          </p:nvSpPr>
          <p:spPr>
            <a:xfrm>
              <a:off x="4927756" y="1844007"/>
              <a:ext cx="2480512" cy="49106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a:defRPr/>
              </a:pPr>
              <a:r>
                <a:rPr lang="zh-CN" altLang="en-US" b="1" noProof="0" dirty="0" smtClean="0">
                  <a:solidFill>
                    <a:schemeClr val="bg1"/>
                  </a:solidFill>
                  <a:latin typeface="Arial" panose="020B0604020202020204" pitchFamily="34" charset="0"/>
                  <a:ea typeface="华文楷体" panose="02010600040101010101" pitchFamily="2" charset="-122"/>
                  <a:sym typeface="+mn-lt"/>
                </a:rPr>
                <a:t>食安当前工作梳理</a:t>
              </a:r>
              <a:endParaRPr kumimoji="1" lang="zh-CN" altLang="en-US" b="1" i="0" u="none" strike="noStrike" kern="1200" cap="none" spc="0" normalizeH="0" baseline="0" noProof="0" dirty="0" smtClean="0">
                <a:ln>
                  <a:noFill/>
                </a:ln>
                <a:solidFill>
                  <a:schemeClr val="bg1"/>
                </a:solidFill>
                <a:effectLst/>
                <a:uLnTx/>
                <a:uFillTx/>
                <a:latin typeface="Arial" panose="020B0604020202020204" pitchFamily="34" charset="0"/>
                <a:ea typeface="华文楷体" panose="02010600040101010101" pitchFamily="2" charset="-122"/>
                <a:cs typeface="+mn-ea"/>
                <a:sym typeface="+mn-lt"/>
              </a:endParaRPr>
            </a:p>
          </p:txBody>
        </p:sp>
        <p:cxnSp>
          <p:nvCxnSpPr>
            <p:cNvPr id="6" name="直接连接符 5"/>
            <p:cNvCxnSpPr/>
            <p:nvPr/>
          </p:nvCxnSpPr>
          <p:spPr>
            <a:xfrm>
              <a:off x="4927755" y="1892087"/>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5445275" y="1758566"/>
            <a:ext cx="2285080" cy="470957"/>
            <a:chOff x="4927755" y="1844007"/>
            <a:chExt cx="3046773" cy="627942"/>
          </a:xfrm>
        </p:grpSpPr>
        <p:sp>
          <p:nvSpPr>
            <p:cNvPr id="22" name="文本框 8"/>
            <p:cNvSpPr txBox="1"/>
            <p:nvPr/>
          </p:nvSpPr>
          <p:spPr>
            <a:xfrm>
              <a:off x="4927756" y="1844007"/>
              <a:ext cx="3046772" cy="49106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smtClean="0">
                  <a:solidFill>
                    <a:schemeClr val="tx1"/>
                  </a:solidFill>
                  <a:latin typeface="华文楷体" panose="02010600040101010101" pitchFamily="2" charset="-122"/>
                  <a:ea typeface="华文楷体" panose="02010600040101010101" pitchFamily="2" charset="-122"/>
                  <a:cs typeface="+mn-ea"/>
                  <a:sym typeface="+mn-lt"/>
                </a:rPr>
                <a:t>如何对症下药</a:t>
              </a:r>
              <a:endParaRPr lang="zh-CN" altLang="en-US" dirty="0" smtClean="0">
                <a:solidFill>
                  <a:schemeClr val="tx1"/>
                </a:solidFill>
                <a:latin typeface="华文楷体" panose="02010600040101010101" pitchFamily="2" charset="-122"/>
                <a:ea typeface="华文楷体" panose="02010600040101010101" pitchFamily="2" charset="-122"/>
                <a:cs typeface="+mn-ea"/>
                <a:sym typeface="+mn-lt"/>
              </a:endParaRPr>
            </a:p>
          </p:txBody>
        </p:sp>
        <p:cxnSp>
          <p:nvCxnSpPr>
            <p:cNvPr id="24" name="直接连接符 23"/>
            <p:cNvCxnSpPr/>
            <p:nvPr/>
          </p:nvCxnSpPr>
          <p:spPr>
            <a:xfrm>
              <a:off x="4927755" y="1892087"/>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5442461" y="2881338"/>
            <a:ext cx="2287893" cy="470957"/>
            <a:chOff x="4927755" y="1844007"/>
            <a:chExt cx="2256816" cy="627942"/>
          </a:xfrm>
        </p:grpSpPr>
        <p:sp>
          <p:nvSpPr>
            <p:cNvPr id="31" name="文本框 8"/>
            <p:cNvSpPr txBox="1"/>
            <p:nvPr/>
          </p:nvSpPr>
          <p:spPr>
            <a:xfrm>
              <a:off x="4927756" y="1844007"/>
              <a:ext cx="2256815" cy="49106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b="1" dirty="0" smtClean="0">
                  <a:solidFill>
                    <a:srgbClr val="FD663A"/>
                  </a:solidFill>
                  <a:latin typeface="华文楷体" panose="02010600040101010101" pitchFamily="2" charset="-122"/>
                  <a:ea typeface="华文楷体" panose="02010600040101010101" pitchFamily="2" charset="-122"/>
                  <a:cs typeface="+mn-ea"/>
                  <a:sym typeface="+mn-lt"/>
                </a:rPr>
                <a:t>高效设计密钥</a:t>
              </a:r>
              <a:endParaRPr lang="zh-CN" altLang="en-US" b="1" dirty="0" smtClean="0">
                <a:solidFill>
                  <a:srgbClr val="FD663A"/>
                </a:solidFill>
                <a:latin typeface="华文楷体" panose="02010600040101010101" pitchFamily="2" charset="-122"/>
                <a:ea typeface="华文楷体" panose="02010600040101010101" pitchFamily="2" charset="-122"/>
                <a:cs typeface="+mn-ea"/>
                <a:sym typeface="+mn-lt"/>
              </a:endParaRPr>
            </a:p>
          </p:txBody>
        </p:sp>
        <p:cxnSp>
          <p:nvCxnSpPr>
            <p:cNvPr id="33" name="直接连接符 32"/>
            <p:cNvCxnSpPr/>
            <p:nvPr/>
          </p:nvCxnSpPr>
          <p:spPr>
            <a:xfrm>
              <a:off x="4927755" y="1892087"/>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1" name="文本框 40"/>
          <p:cNvSpPr txBox="1"/>
          <p:nvPr/>
        </p:nvSpPr>
        <p:spPr>
          <a:xfrm>
            <a:off x="5439648" y="848573"/>
            <a:ext cx="1813095" cy="299085"/>
          </a:xfrm>
          <a:prstGeom prst="rect">
            <a:avLst/>
          </a:prstGeom>
          <a:noFill/>
        </p:spPr>
        <p:txBody>
          <a:bodyPr wrap="square" rtlCol="0">
            <a:spAutoFit/>
          </a:bodyPr>
          <a:lstStyle/>
          <a:p>
            <a:r>
              <a:rPr lang="en-US" altLang="zh-CN" sz="1350" dirty="0" smtClean="0">
                <a:solidFill>
                  <a:schemeClr val="bg1"/>
                </a:solidFill>
                <a:latin typeface="华文楷体" panose="02010600040101010101" pitchFamily="2" charset="-122"/>
                <a:ea typeface="华文楷体" panose="02010600040101010101" pitchFamily="2" charset="-122"/>
              </a:rPr>
              <a:t>XX</a:t>
            </a:r>
            <a:endParaRPr lang="en-US" altLang="zh-CN" sz="1350" dirty="0" smtClean="0">
              <a:solidFill>
                <a:schemeClr val="bg1"/>
              </a:solidFill>
              <a:latin typeface="华文楷体" panose="02010600040101010101" pitchFamily="2" charset="-122"/>
              <a:ea typeface="华文楷体" panose="02010600040101010101" pitchFamily="2" charset="-122"/>
            </a:endParaRPr>
          </a:p>
        </p:txBody>
      </p:sp>
      <p:sp>
        <p:nvSpPr>
          <p:cNvPr id="43" name="文本框 42"/>
          <p:cNvSpPr txBox="1"/>
          <p:nvPr/>
        </p:nvSpPr>
        <p:spPr>
          <a:xfrm>
            <a:off x="5439728" y="2008823"/>
            <a:ext cx="2989421" cy="299085"/>
          </a:xfrm>
          <a:prstGeom prst="rect">
            <a:avLst/>
          </a:prstGeom>
          <a:noFill/>
        </p:spPr>
        <p:txBody>
          <a:bodyPr wrap="square" rtlCol="0">
            <a:spAutoFit/>
          </a:bodyPr>
          <a:lstStyle/>
          <a:p>
            <a:r>
              <a:rPr lang="zh-CN" altLang="en-US" sz="1350" dirty="0" smtClean="0">
                <a:solidFill>
                  <a:schemeClr val="bg1">
                    <a:lumMod val="50000"/>
                  </a:schemeClr>
                </a:solidFill>
                <a:latin typeface="华文楷体" panose="02010600040101010101" pitchFamily="2" charset="-122"/>
                <a:ea typeface="华文楷体" panose="02010600040101010101" pitchFamily="2" charset="-122"/>
              </a:rPr>
              <a:t>2个方法、3个原则</a:t>
            </a:r>
            <a:endParaRPr lang="zh-CN" altLang="en-US" sz="1350" dirty="0" smtClean="0">
              <a:solidFill>
                <a:schemeClr val="bg1">
                  <a:lumMod val="50000"/>
                </a:schemeClr>
              </a:solidFill>
              <a:latin typeface="华文楷体" panose="02010600040101010101" pitchFamily="2" charset="-122"/>
              <a:ea typeface="华文楷体" panose="02010600040101010101" pitchFamily="2" charset="-122"/>
            </a:endParaRPr>
          </a:p>
        </p:txBody>
      </p:sp>
      <p:sp>
        <p:nvSpPr>
          <p:cNvPr id="44" name="文本框 43"/>
          <p:cNvSpPr txBox="1"/>
          <p:nvPr/>
        </p:nvSpPr>
        <p:spPr>
          <a:xfrm>
            <a:off x="5448131" y="3187858"/>
            <a:ext cx="2593220" cy="299085"/>
          </a:xfrm>
          <a:prstGeom prst="rect">
            <a:avLst/>
          </a:prstGeom>
          <a:noFill/>
        </p:spPr>
        <p:txBody>
          <a:bodyPr wrap="square" rtlCol="0">
            <a:spAutoFit/>
          </a:bodyPr>
          <a:lstStyle/>
          <a:p>
            <a:r>
              <a:rPr lang="zh-CN" altLang="zh-CN" sz="1350" dirty="0" smtClean="0">
                <a:solidFill>
                  <a:srgbClr val="FD663A"/>
                </a:solidFill>
                <a:latin typeface="华文楷体" panose="02010600040101010101" pitchFamily="2" charset="-122"/>
                <a:ea typeface="华文楷体" panose="02010600040101010101" pitchFamily="2" charset="-122"/>
              </a:rPr>
              <a:t>架构三板斧、案例成效</a:t>
            </a:r>
            <a:endParaRPr lang="zh-CN" altLang="zh-CN" sz="1350" dirty="0" smtClean="0">
              <a:solidFill>
                <a:srgbClr val="FD663A"/>
              </a:solidFill>
              <a:latin typeface="华文楷体" panose="02010600040101010101" pitchFamily="2" charset="-122"/>
              <a:ea typeface="华文楷体" panose="02010600040101010101" pitchFamily="2" charset="-122"/>
            </a:endParaRPr>
          </a:p>
        </p:txBody>
      </p:sp>
      <p:sp>
        <p:nvSpPr>
          <p:cNvPr id="5" name="文本框 4"/>
          <p:cNvSpPr txBox="1"/>
          <p:nvPr/>
        </p:nvSpPr>
        <p:spPr>
          <a:xfrm>
            <a:off x="4071620" y="691959"/>
            <a:ext cx="1257300" cy="368300"/>
          </a:xfrm>
          <a:prstGeom prst="rect">
            <a:avLst/>
          </a:prstGeom>
          <a:noFill/>
        </p:spPr>
        <p:txBody>
          <a:bodyPr wrap="square" rtlCol="0">
            <a:spAutoFit/>
          </a:bodyPr>
          <a:lstStyle/>
          <a:p>
            <a:r>
              <a:rPr lang="zh-CN" altLang="en-US" dirty="0" smtClean="0">
                <a:solidFill>
                  <a:schemeClr val="tx1"/>
                </a:solidFill>
                <a:latin typeface="华文楷体" panose="02010600040101010101" pitchFamily="2" charset="-122"/>
                <a:ea typeface="华文楷体" panose="02010600040101010101" pitchFamily="2" charset="-122"/>
              </a:rPr>
              <a:t>第一部分</a:t>
            </a:r>
            <a:endParaRPr lang="zh-CN" altLang="en-US" dirty="0" smtClean="0">
              <a:solidFill>
                <a:schemeClr val="tx1"/>
              </a:solidFill>
              <a:latin typeface="华文楷体" panose="02010600040101010101" pitchFamily="2" charset="-122"/>
              <a:ea typeface="华文楷体" panose="02010600040101010101" pitchFamily="2" charset="-122"/>
            </a:endParaRPr>
          </a:p>
        </p:txBody>
      </p:sp>
      <p:sp>
        <p:nvSpPr>
          <p:cNvPr id="45" name="文本框 44"/>
          <p:cNvSpPr txBox="1"/>
          <p:nvPr/>
        </p:nvSpPr>
        <p:spPr>
          <a:xfrm>
            <a:off x="4071620" y="1870328"/>
            <a:ext cx="1257300" cy="368300"/>
          </a:xfrm>
          <a:prstGeom prst="rect">
            <a:avLst/>
          </a:prstGeom>
          <a:noFill/>
        </p:spPr>
        <p:txBody>
          <a:bodyPr wrap="square" rtlCol="0">
            <a:spAutoFit/>
          </a:bodyPr>
          <a:lstStyle/>
          <a:p>
            <a:r>
              <a:rPr lang="zh-CN" altLang="en-US" dirty="0" smtClean="0">
                <a:solidFill>
                  <a:schemeClr val="tx1"/>
                </a:solidFill>
                <a:latin typeface="华文楷体" panose="02010600040101010101" pitchFamily="2" charset="-122"/>
                <a:ea typeface="华文楷体" panose="02010600040101010101" pitchFamily="2" charset="-122"/>
              </a:rPr>
              <a:t>第二部分</a:t>
            </a:r>
            <a:endParaRPr lang="zh-CN" altLang="en-US" dirty="0" smtClean="0">
              <a:solidFill>
                <a:schemeClr val="tx1"/>
              </a:solidFill>
              <a:latin typeface="华文楷体" panose="02010600040101010101" pitchFamily="2" charset="-122"/>
              <a:ea typeface="华文楷体" panose="02010600040101010101" pitchFamily="2" charset="-122"/>
            </a:endParaRPr>
          </a:p>
        </p:txBody>
      </p:sp>
      <p:sp>
        <p:nvSpPr>
          <p:cNvPr id="46" name="文本框 45"/>
          <p:cNvSpPr txBox="1"/>
          <p:nvPr/>
        </p:nvSpPr>
        <p:spPr>
          <a:xfrm>
            <a:off x="4071620" y="2996347"/>
            <a:ext cx="1257300" cy="368300"/>
          </a:xfrm>
          <a:prstGeom prst="rect">
            <a:avLst/>
          </a:prstGeom>
          <a:noFill/>
        </p:spPr>
        <p:txBody>
          <a:bodyPr wrap="square" rtlCol="0">
            <a:spAutoFit/>
          </a:bodyPr>
          <a:lstStyle/>
          <a:p>
            <a:r>
              <a:rPr lang="zh-CN" altLang="en-US" b="1" dirty="0" smtClean="0">
                <a:solidFill>
                  <a:srgbClr val="FD663A"/>
                </a:solidFill>
                <a:latin typeface="华文楷体" panose="02010600040101010101" pitchFamily="2" charset="-122"/>
                <a:ea typeface="华文楷体" panose="02010600040101010101" pitchFamily="2" charset="-122"/>
              </a:rPr>
              <a:t>第三部分</a:t>
            </a:r>
            <a:endParaRPr lang="zh-CN" altLang="en-US" b="1" dirty="0" smtClean="0">
              <a:solidFill>
                <a:srgbClr val="FD663A"/>
              </a:solidFill>
              <a:latin typeface="华文楷体" panose="02010600040101010101" pitchFamily="2" charset="-122"/>
              <a:ea typeface="华文楷体" panose="02010600040101010101" pitchFamily="2" charset="-122"/>
            </a:endParaRPr>
          </a:p>
        </p:txBody>
      </p:sp>
      <p:sp>
        <p:nvSpPr>
          <p:cNvPr id="14" name="矩形 13"/>
          <p:cNvSpPr/>
          <p:nvPr/>
        </p:nvSpPr>
        <p:spPr>
          <a:xfrm>
            <a:off x="3544570" y="3010648"/>
            <a:ext cx="50800" cy="354443"/>
          </a:xfrm>
          <a:prstGeom prst="rect">
            <a:avLst/>
          </a:prstGeom>
          <a:solidFill>
            <a:srgbClr val="FD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8" name="组合 47"/>
          <p:cNvGrpSpPr/>
          <p:nvPr/>
        </p:nvGrpSpPr>
        <p:grpSpPr>
          <a:xfrm>
            <a:off x="-2812" y="0"/>
            <a:ext cx="3189718" cy="4428784"/>
            <a:chOff x="-3750" y="0"/>
            <a:chExt cx="4252957" cy="5905045"/>
          </a:xfrm>
          <a:solidFill>
            <a:schemeClr val="bg1">
              <a:lumMod val="85000"/>
              <a:alpha val="50000"/>
            </a:schemeClr>
          </a:solidFill>
        </p:grpSpPr>
        <p:sp>
          <p:nvSpPr>
            <p:cNvPr id="39" name="矩形 38"/>
            <p:cNvSpPr/>
            <p:nvPr/>
          </p:nvSpPr>
          <p:spPr>
            <a:xfrm>
              <a:off x="0" y="0"/>
              <a:ext cx="4249207" cy="39371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直角三角形 46"/>
            <p:cNvSpPr/>
            <p:nvPr/>
          </p:nvSpPr>
          <p:spPr>
            <a:xfrm rot="10800000">
              <a:off x="-3750" y="3937145"/>
              <a:ext cx="4252957" cy="19679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2" name="等腰三角形 51"/>
          <p:cNvSpPr/>
          <p:nvPr/>
        </p:nvSpPr>
        <p:spPr>
          <a:xfrm rot="10273322">
            <a:off x="1885289" y="656447"/>
            <a:ext cx="1369049" cy="4570807"/>
          </a:xfrm>
          <a:prstGeom prst="triangle">
            <a:avLst>
              <a:gd name="adj" fmla="val 4983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直角三角形 49"/>
          <p:cNvSpPr/>
          <p:nvPr/>
        </p:nvSpPr>
        <p:spPr>
          <a:xfrm rot="10800000">
            <a:off x="785812" y="-2"/>
            <a:ext cx="2401090" cy="1673627"/>
          </a:xfrm>
          <a:prstGeom prst="r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文本框 6"/>
          <p:cNvSpPr txBox="1"/>
          <p:nvPr/>
        </p:nvSpPr>
        <p:spPr>
          <a:xfrm>
            <a:off x="473042" y="1958485"/>
            <a:ext cx="2238007" cy="968375"/>
          </a:xfrm>
          <a:prstGeom prst="rect">
            <a:avLst/>
          </a:prstGeom>
          <a:noFill/>
        </p:spPr>
        <p:txBody>
          <a:bodyPr wrap="square" rtlCol="0">
            <a:spAutoFit/>
          </a:bodyPr>
          <a:lstStyle/>
          <a:p>
            <a:pPr algn="ctr"/>
            <a:r>
              <a:rPr lang="en-US" altLang="zh-CN" sz="2400" b="1" dirty="0" smtClean="0">
                <a:solidFill>
                  <a:srgbClr val="ED6F3D"/>
                </a:solidFill>
                <a:latin typeface="等线 Light" panose="02010600030101010101" pitchFamily="2" charset="-122"/>
                <a:ea typeface="等线 Light" panose="02010600030101010101" pitchFamily="2" charset="-122"/>
              </a:rPr>
              <a:t>CONTENT</a:t>
            </a:r>
            <a:endParaRPr lang="en-US" altLang="zh-CN" sz="2400" b="1" dirty="0" smtClean="0">
              <a:solidFill>
                <a:srgbClr val="ED6F3D"/>
              </a:solidFill>
              <a:latin typeface="等线 Light" panose="02010600030101010101" pitchFamily="2" charset="-122"/>
              <a:ea typeface="等线 Light" panose="02010600030101010101" pitchFamily="2" charset="-122"/>
            </a:endParaRPr>
          </a:p>
          <a:p>
            <a:pPr algn="ctr"/>
            <a:r>
              <a:rPr lang="zh-CN" altLang="en-US" sz="3300" b="1" dirty="0" smtClean="0">
                <a:solidFill>
                  <a:srgbClr val="ED6F3D"/>
                </a:solidFill>
                <a:latin typeface="华文楷体" panose="02010600040101010101" pitchFamily="2" charset="-122"/>
                <a:ea typeface="华文楷体" panose="02010600040101010101" pitchFamily="2" charset="-122"/>
              </a:rPr>
              <a:t>目录</a:t>
            </a:r>
            <a:endParaRPr lang="zh-CN" altLang="en-US" sz="3300" b="1" dirty="0">
              <a:solidFill>
                <a:srgbClr val="ED6F3D"/>
              </a:solidFill>
              <a:latin typeface="华文楷体" panose="02010600040101010101" pitchFamily="2" charset="-122"/>
              <a:ea typeface="华文楷体" panose="02010600040101010101" pitchFamily="2" charset="-122"/>
            </a:endParaRPr>
          </a:p>
        </p:txBody>
      </p:sp>
      <p:sp>
        <p:nvSpPr>
          <p:cNvPr id="30" name="文本框 29"/>
          <p:cNvSpPr txBox="1"/>
          <p:nvPr/>
        </p:nvSpPr>
        <p:spPr>
          <a:xfrm>
            <a:off x="5448300" y="848360"/>
            <a:ext cx="1635125" cy="299085"/>
          </a:xfrm>
          <a:prstGeom prst="rect">
            <a:avLst/>
          </a:prstGeom>
          <a:noFill/>
        </p:spPr>
        <p:txBody>
          <a:bodyPr wrap="square" rtlCol="0">
            <a:spAutoFit/>
          </a:bodyPr>
          <a:lstStyle/>
          <a:p>
            <a:r>
              <a:rPr lang="zh-CN" altLang="en-US" sz="1350" dirty="0" smtClean="0">
                <a:solidFill>
                  <a:schemeClr val="bg1">
                    <a:lumMod val="50000"/>
                  </a:schemeClr>
                </a:solidFill>
                <a:latin typeface="华文楷体" panose="02010600040101010101" pitchFamily="2" charset="-122"/>
                <a:ea typeface="华文楷体" panose="02010600040101010101" pitchFamily="2" charset="-122"/>
              </a:rPr>
              <a:t>现状与问题、目标</a:t>
            </a:r>
            <a:endParaRPr lang="zh-CN" altLang="en-US" sz="1350" dirty="0" smtClean="0">
              <a:solidFill>
                <a:schemeClr val="bg1">
                  <a:lumMod val="50000"/>
                </a:schemeClr>
              </a:solidFill>
              <a:latin typeface="华文楷体" panose="02010600040101010101" pitchFamily="2" charset="-122"/>
              <a:ea typeface="华文楷体" panose="02010600040101010101" pitchFamily="2" charset="-122"/>
            </a:endParaRPr>
          </a:p>
        </p:txBody>
      </p:sp>
      <p:sp>
        <p:nvSpPr>
          <p:cNvPr id="40" name="文本框 8"/>
          <p:cNvSpPr txBox="1"/>
          <p:nvPr/>
        </p:nvSpPr>
        <p:spPr>
          <a:xfrm>
            <a:off x="5448088" y="601807"/>
            <a:ext cx="2285079" cy="368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smtClean="0">
                <a:solidFill>
                  <a:schemeClr val="tx1"/>
                </a:solidFill>
                <a:latin typeface="华文楷体" panose="02010600040101010101" pitchFamily="2" charset="-122"/>
                <a:ea typeface="华文楷体" panose="02010600040101010101" pitchFamily="2" charset="-122"/>
                <a:cs typeface="+mn-ea"/>
                <a:sym typeface="+mn-lt"/>
              </a:rPr>
              <a:t>架构转型困境</a:t>
            </a:r>
            <a:endParaRPr lang="zh-CN" altLang="en-US" dirty="0" smtClean="0">
              <a:solidFill>
                <a:schemeClr val="tx1"/>
              </a:solidFill>
              <a:latin typeface="华文楷体" panose="02010600040101010101" pitchFamily="2" charset="-122"/>
              <a:ea typeface="华文楷体" panose="02010600040101010101" pitchFamily="2" charset="-122"/>
              <a:cs typeface="+mn-ea"/>
              <a:sym typeface="+mn-lt"/>
            </a:endParaRPr>
          </a:p>
        </p:txBody>
      </p:sp>
      <p:grpSp>
        <p:nvGrpSpPr>
          <p:cNvPr id="3" name="组合 2"/>
          <p:cNvGrpSpPr/>
          <p:nvPr/>
        </p:nvGrpSpPr>
        <p:grpSpPr>
          <a:xfrm>
            <a:off x="5448176" y="4003859"/>
            <a:ext cx="2287893" cy="470957"/>
            <a:chOff x="4927755" y="1844007"/>
            <a:chExt cx="2256816" cy="627942"/>
          </a:xfrm>
        </p:grpSpPr>
        <p:sp>
          <p:nvSpPr>
            <p:cNvPr id="7" name="文本框 8"/>
            <p:cNvSpPr txBox="1"/>
            <p:nvPr/>
          </p:nvSpPr>
          <p:spPr>
            <a:xfrm>
              <a:off x="4927756" y="1844007"/>
              <a:ext cx="2256815" cy="49106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smtClean="0">
                  <a:latin typeface="华文楷体" panose="02010600040101010101" pitchFamily="2" charset="-122"/>
                  <a:ea typeface="华文楷体" panose="02010600040101010101" pitchFamily="2" charset="-122"/>
                  <a:cs typeface="+mn-ea"/>
                  <a:sym typeface="+mn-lt"/>
                </a:rPr>
                <a:t>规划未来新章</a:t>
              </a:r>
              <a:endParaRPr lang="zh-CN" altLang="en-US" dirty="0" smtClean="0">
                <a:latin typeface="华文楷体" panose="02010600040101010101" pitchFamily="2" charset="-122"/>
                <a:ea typeface="华文楷体" panose="02010600040101010101" pitchFamily="2" charset="-122"/>
                <a:cs typeface="+mn-ea"/>
                <a:sym typeface="+mn-lt"/>
              </a:endParaRPr>
            </a:p>
          </p:txBody>
        </p:sp>
        <p:cxnSp>
          <p:nvCxnSpPr>
            <p:cNvPr id="8" name="直接连接符 7"/>
            <p:cNvCxnSpPr/>
            <p:nvPr/>
          </p:nvCxnSpPr>
          <p:spPr>
            <a:xfrm>
              <a:off x="4927755" y="1892087"/>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5448131" y="4298949"/>
            <a:ext cx="2593220" cy="299085"/>
          </a:xfrm>
          <a:prstGeom prst="rect">
            <a:avLst/>
          </a:prstGeom>
          <a:noFill/>
        </p:spPr>
        <p:txBody>
          <a:bodyPr wrap="square" rtlCol="0">
            <a:spAutoFit/>
          </a:bodyPr>
          <a:lstStyle/>
          <a:p>
            <a:r>
              <a:rPr lang="zh-CN" altLang="en-US" sz="1350" dirty="0" smtClean="0">
                <a:solidFill>
                  <a:schemeClr val="bg1">
                    <a:lumMod val="50000"/>
                  </a:schemeClr>
                </a:solidFill>
                <a:latin typeface="华文楷体" panose="02010600040101010101" pitchFamily="2" charset="-122"/>
                <a:ea typeface="华文楷体" panose="02010600040101010101" pitchFamily="2" charset="-122"/>
              </a:rPr>
              <a:t>生态趋势、分久必合</a:t>
            </a:r>
            <a:endParaRPr lang="zh-CN" altLang="en-US" sz="1350" dirty="0" smtClean="0">
              <a:solidFill>
                <a:schemeClr val="bg1">
                  <a:lumMod val="50000"/>
                </a:schemeClr>
              </a:solidFill>
              <a:latin typeface="华文楷体" panose="02010600040101010101" pitchFamily="2" charset="-122"/>
              <a:ea typeface="华文楷体" panose="02010600040101010101" pitchFamily="2" charset="-122"/>
            </a:endParaRPr>
          </a:p>
        </p:txBody>
      </p:sp>
      <p:sp>
        <p:nvSpPr>
          <p:cNvPr id="10" name="文本框 9"/>
          <p:cNvSpPr txBox="1"/>
          <p:nvPr/>
        </p:nvSpPr>
        <p:spPr>
          <a:xfrm>
            <a:off x="4077335" y="4118868"/>
            <a:ext cx="1257300" cy="368300"/>
          </a:xfrm>
          <a:prstGeom prst="rect">
            <a:avLst/>
          </a:prstGeom>
          <a:noFill/>
        </p:spPr>
        <p:txBody>
          <a:bodyPr wrap="square" rtlCol="0">
            <a:spAutoFit/>
          </a:bodyPr>
          <a:lstStyle/>
          <a:p>
            <a:r>
              <a:rPr lang="zh-CN" altLang="en-US" dirty="0" smtClean="0">
                <a:latin typeface="华文楷体" panose="02010600040101010101" pitchFamily="2" charset="-122"/>
                <a:ea typeface="华文楷体" panose="02010600040101010101" pitchFamily="2" charset="-122"/>
              </a:rPr>
              <a:t>第四部分</a:t>
            </a:r>
            <a:endParaRPr lang="zh-CN" altLang="en-US" dirty="0" smtClean="0">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r>
              <a:rPr lang="zh-CN" sz="2100" dirty="0">
                <a:sym typeface="+mn-ea"/>
              </a:rPr>
              <a:t>一个请求的生命周期之旅</a:t>
            </a:r>
            <a:endParaRPr lang="zh-CN" sz="2100" dirty="0">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pic>
        <p:nvPicPr>
          <p:cNvPr id="2" name="图片 1" descr="系统技术架构图"/>
          <p:cNvPicPr>
            <a:picLocks noChangeAspect="1"/>
          </p:cNvPicPr>
          <p:nvPr/>
        </p:nvPicPr>
        <p:blipFill>
          <a:blip r:embed="rId2"/>
          <a:stretch>
            <a:fillRect/>
          </a:stretch>
        </p:blipFill>
        <p:spPr>
          <a:xfrm>
            <a:off x="161925" y="751205"/>
            <a:ext cx="4786630" cy="4241165"/>
          </a:xfrm>
          <a:prstGeom prst="rect">
            <a:avLst/>
          </a:prstGeom>
        </p:spPr>
      </p:pic>
      <p:sp>
        <p:nvSpPr>
          <p:cNvPr id="26" name="矩形 25"/>
          <p:cNvSpPr/>
          <p:nvPr/>
        </p:nvSpPr>
        <p:spPr bwMode="gray">
          <a:xfrm>
            <a:off x="167005" y="714375"/>
            <a:ext cx="4782185" cy="2138680"/>
          </a:xfrm>
          <a:prstGeom prst="rect">
            <a:avLst/>
          </a:prstGeom>
          <a:noFill/>
          <a:ln w="25400" cap="rnd">
            <a:solidFill>
              <a:srgbClr val="FF0000"/>
            </a:soli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83474" rIns="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cs typeface="+mn-cs"/>
              <a:sym typeface="Arial" panose="020B0604020202020204" pitchFamily="34" charset="0"/>
            </a:endParaRPr>
          </a:p>
        </p:txBody>
      </p:sp>
      <p:sp>
        <p:nvSpPr>
          <p:cNvPr id="3" name="矩形 2"/>
          <p:cNvSpPr/>
          <p:nvPr/>
        </p:nvSpPr>
        <p:spPr bwMode="gray">
          <a:xfrm>
            <a:off x="161925" y="2971165"/>
            <a:ext cx="4793615" cy="952500"/>
          </a:xfrm>
          <a:prstGeom prst="rect">
            <a:avLst/>
          </a:prstGeom>
          <a:noFill/>
          <a:ln w="25400" cap="rnd">
            <a:solidFill>
              <a:srgbClr val="FF0000"/>
            </a:soli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83474" rIns="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cs typeface="+mn-cs"/>
              <a:sym typeface="Arial" panose="020B0604020202020204" pitchFamily="34" charset="0"/>
            </a:endParaRPr>
          </a:p>
        </p:txBody>
      </p:sp>
      <p:sp>
        <p:nvSpPr>
          <p:cNvPr id="4" name="矩形 3"/>
          <p:cNvSpPr/>
          <p:nvPr/>
        </p:nvSpPr>
        <p:spPr bwMode="gray">
          <a:xfrm>
            <a:off x="161925" y="4008120"/>
            <a:ext cx="4771390" cy="952500"/>
          </a:xfrm>
          <a:prstGeom prst="rect">
            <a:avLst/>
          </a:prstGeom>
          <a:noFill/>
          <a:ln w="25400" cap="rnd">
            <a:solidFill>
              <a:srgbClr val="FF0000"/>
            </a:soli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83474" rIns="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cs typeface="+mn-cs"/>
              <a:sym typeface="Arial" panose="020B0604020202020204" pitchFamily="34" charset="0"/>
            </a:endParaRPr>
          </a:p>
        </p:txBody>
      </p:sp>
      <p:sp>
        <p:nvSpPr>
          <p:cNvPr id="5" name="文本框 4"/>
          <p:cNvSpPr txBox="1"/>
          <p:nvPr/>
        </p:nvSpPr>
        <p:spPr>
          <a:xfrm>
            <a:off x="4822825" y="1061085"/>
            <a:ext cx="1985010" cy="41402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en-US" altLang="zh-CN" sz="2100" b="1" dirty="0" smtClean="0">
                <a:solidFill>
                  <a:schemeClr val="accent1"/>
                </a:solidFill>
                <a:sym typeface="+mn-ea"/>
              </a:rPr>
              <a:t>1</a:t>
            </a:r>
            <a:r>
              <a:rPr lang="zh-CN" altLang="en-US" sz="2100" b="1" dirty="0" smtClean="0">
                <a:solidFill>
                  <a:schemeClr val="accent1"/>
                </a:solidFill>
                <a:sym typeface="+mn-ea"/>
              </a:rPr>
              <a:t>、控制流量</a:t>
            </a:r>
            <a:endParaRPr lang="zh-CN" altLang="en-US" sz="2100" b="1" dirty="0" smtClean="0">
              <a:solidFill>
                <a:schemeClr val="accent1"/>
              </a:solidFill>
              <a:sym typeface="+mn-ea"/>
            </a:endParaRPr>
          </a:p>
        </p:txBody>
      </p:sp>
      <p:sp>
        <p:nvSpPr>
          <p:cNvPr id="6" name="文本框 5"/>
          <p:cNvSpPr txBox="1"/>
          <p:nvPr/>
        </p:nvSpPr>
        <p:spPr>
          <a:xfrm>
            <a:off x="4822825" y="3288030"/>
            <a:ext cx="1826895" cy="41402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en-US" altLang="zh-CN" sz="2100" b="1" dirty="0" smtClean="0">
                <a:solidFill>
                  <a:schemeClr val="accent1"/>
                </a:solidFill>
                <a:sym typeface="+mn-ea"/>
              </a:rPr>
              <a:t>2</a:t>
            </a:r>
            <a:r>
              <a:rPr lang="zh-CN" altLang="en-US" sz="2100" b="1" dirty="0" smtClean="0">
                <a:solidFill>
                  <a:schemeClr val="accent1"/>
                </a:solidFill>
                <a:sym typeface="+mn-ea"/>
              </a:rPr>
              <a:t>、提升性能</a:t>
            </a:r>
            <a:endParaRPr lang="zh-CN" altLang="en-US" sz="2100" b="1" dirty="0" smtClean="0">
              <a:solidFill>
                <a:schemeClr val="accent1"/>
              </a:solidFill>
              <a:sym typeface="+mn-ea"/>
            </a:endParaRPr>
          </a:p>
        </p:txBody>
      </p:sp>
      <p:sp>
        <p:nvSpPr>
          <p:cNvPr id="7" name="文本框 6"/>
          <p:cNvSpPr txBox="1"/>
          <p:nvPr/>
        </p:nvSpPr>
        <p:spPr>
          <a:xfrm>
            <a:off x="4822825" y="4312285"/>
            <a:ext cx="1826895" cy="41402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en-US" altLang="zh-CN" sz="2100" b="1" dirty="0" smtClean="0">
                <a:solidFill>
                  <a:schemeClr val="accent1"/>
                </a:solidFill>
                <a:sym typeface="+mn-ea"/>
              </a:rPr>
              <a:t>3</a:t>
            </a:r>
            <a:r>
              <a:rPr lang="zh-CN" altLang="en-US" sz="2100" b="1" dirty="0" smtClean="0">
                <a:solidFill>
                  <a:schemeClr val="accent1"/>
                </a:solidFill>
                <a:sym typeface="+mn-ea"/>
              </a:rPr>
              <a:t>、维稳部署</a:t>
            </a:r>
            <a:endParaRPr lang="zh-CN" altLang="en-US" sz="2100" b="1" dirty="0" smtClean="0">
              <a:solidFill>
                <a:schemeClr val="accent1"/>
              </a:solidFill>
              <a:sym typeface="+mn-ea"/>
            </a:endParaRPr>
          </a:p>
        </p:txBody>
      </p:sp>
      <p:sp>
        <p:nvSpPr>
          <p:cNvPr id="74" name="左大括号 73"/>
          <p:cNvSpPr/>
          <p:nvPr/>
        </p:nvSpPr>
        <p:spPr>
          <a:xfrm rot="10800000">
            <a:off x="6633210" y="1267460"/>
            <a:ext cx="280670" cy="33083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1" name="文本框 10"/>
          <p:cNvSpPr txBox="1"/>
          <p:nvPr/>
        </p:nvSpPr>
        <p:spPr>
          <a:xfrm>
            <a:off x="6962140" y="1645285"/>
            <a:ext cx="527685" cy="2553335"/>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3200" b="1" dirty="0" smtClean="0">
                <a:solidFill>
                  <a:schemeClr val="accent1"/>
                </a:solidFill>
                <a:sym typeface="+mn-ea"/>
              </a:rPr>
              <a:t>架构三板斧</a:t>
            </a:r>
            <a:endParaRPr lang="zh-CN" altLang="en-US" sz="3200" b="1" dirty="0" smtClean="0">
              <a:solidFill>
                <a:schemeClr val="accent1"/>
              </a:solidFill>
              <a:sym typeface="+mn-ea"/>
            </a:endParaRPr>
          </a:p>
        </p:txBody>
      </p:sp>
      <p:sp>
        <p:nvSpPr>
          <p:cNvPr id="15" name="椭圆 14"/>
          <p:cNvSpPr/>
          <p:nvPr/>
        </p:nvSpPr>
        <p:spPr bwMode="auto">
          <a:xfrm>
            <a:off x="8312785" y="3181350"/>
            <a:ext cx="513080" cy="490855"/>
          </a:xfrm>
          <a:prstGeom prst="ellipse">
            <a:avLst/>
          </a:prstGeom>
          <a:solidFill>
            <a:srgbClr val="FFFFFF"/>
          </a:solidFill>
          <a:ln w="38100" cap="flat" cmpd="sng" algn="ctr">
            <a:solidFill>
              <a:srgbClr val="E34810"/>
            </a:solidFill>
            <a:prstDash val="solid"/>
            <a:miter lim="800000"/>
            <a:tailEnd type="triangle" w="med" len="med"/>
          </a:ln>
          <a:effectLst>
            <a:outerShdw blurRad="50800" dist="38100" dir="2700000" algn="tl" rotWithShape="0">
              <a:prstClr val="black">
                <a:alpha val="40000"/>
              </a:prstClr>
            </a:outerShdw>
          </a:effectLst>
        </p:spPr>
        <p:txBody>
          <a:bodyPr lIns="0" tIns="0" rIns="0" bIns="0" rtlCol="0" anchor="ctr"/>
          <a:lstStyle/>
          <a:p>
            <a:pPr lvl="0" algn="ctr">
              <a:defRPr/>
            </a:pPr>
            <a:r>
              <a:rPr lang="zh-CN" altLang="en-US" sz="2800" b="1" kern="0" dirty="0">
                <a:solidFill>
                  <a:schemeClr val="accent1">
                    <a:lumMod val="75000"/>
                  </a:schemeClr>
                </a:solidFill>
                <a:latin typeface="+mn-ea"/>
                <a:cs typeface="+mn-ea"/>
                <a:sym typeface="+mn-lt"/>
              </a:rPr>
              <a:t>快</a:t>
            </a:r>
            <a:endParaRPr lang="zh-CN" altLang="en-US" sz="2800" b="1" kern="0" dirty="0">
              <a:solidFill>
                <a:schemeClr val="accent1">
                  <a:lumMod val="75000"/>
                </a:schemeClr>
              </a:solidFill>
              <a:latin typeface="+mn-ea"/>
              <a:cs typeface="+mn-ea"/>
              <a:sym typeface="+mn-lt"/>
            </a:endParaRPr>
          </a:p>
        </p:txBody>
      </p:sp>
      <p:sp>
        <p:nvSpPr>
          <p:cNvPr id="16" name="椭圆 15"/>
          <p:cNvSpPr/>
          <p:nvPr/>
        </p:nvSpPr>
        <p:spPr bwMode="auto">
          <a:xfrm>
            <a:off x="8312785" y="2138045"/>
            <a:ext cx="513080" cy="490855"/>
          </a:xfrm>
          <a:prstGeom prst="ellipse">
            <a:avLst/>
          </a:prstGeom>
          <a:solidFill>
            <a:srgbClr val="FFFFFF"/>
          </a:solidFill>
          <a:ln w="38100" cap="flat" cmpd="sng" algn="ctr">
            <a:solidFill>
              <a:srgbClr val="E34810"/>
            </a:solidFill>
            <a:prstDash val="solid"/>
            <a:miter lim="800000"/>
            <a:tailEnd type="triangle" w="med" len="med"/>
          </a:ln>
          <a:effectLst>
            <a:outerShdw blurRad="50800" dist="38100" dir="2700000" algn="tl" rotWithShape="0">
              <a:prstClr val="black">
                <a:alpha val="40000"/>
              </a:prstClr>
            </a:outerShdw>
          </a:effectLst>
        </p:spPr>
        <p:txBody>
          <a:bodyPr lIns="0" tIns="0" rIns="0" bIns="0" rtlCol="0" anchor="ctr"/>
          <a:p>
            <a:pPr lvl="0" algn="ctr">
              <a:defRPr/>
            </a:pPr>
            <a:r>
              <a:rPr lang="zh-CN" altLang="en-US" sz="2800" b="1" kern="0" dirty="0">
                <a:solidFill>
                  <a:schemeClr val="accent1">
                    <a:lumMod val="75000"/>
                  </a:schemeClr>
                </a:solidFill>
                <a:latin typeface="+mn-ea"/>
                <a:cs typeface="+mn-ea"/>
                <a:sym typeface="+mn-lt"/>
              </a:rPr>
              <a:t>稳</a:t>
            </a:r>
            <a:endParaRPr lang="zh-CN" altLang="en-US" sz="2800" b="1" kern="0" dirty="0">
              <a:solidFill>
                <a:schemeClr val="accent1">
                  <a:lumMod val="75000"/>
                </a:schemeClr>
              </a:solidFill>
              <a:latin typeface="+mn-ea"/>
              <a:cs typeface="+mn-ea"/>
              <a:sym typeface="+mn-lt"/>
            </a:endParaRPr>
          </a:p>
        </p:txBody>
      </p:sp>
      <p:sp>
        <p:nvSpPr>
          <p:cNvPr id="17" name="文本框 16"/>
          <p:cNvSpPr txBox="1"/>
          <p:nvPr/>
        </p:nvSpPr>
        <p:spPr>
          <a:xfrm>
            <a:off x="8211185" y="2644140"/>
            <a:ext cx="614680" cy="521970"/>
          </a:xfrm>
          <a:prstGeom prst="rect">
            <a:avLst/>
          </a:prstGeom>
        </p:spPr>
        <p:txBody>
          <a:bodyPr vert="horz" wrap="square" lIns="91440" tIns="45720" rIns="91440" bIns="45720" rtlCol="0" anchor="t">
            <a:spAutoFit/>
          </a:bodyPr>
          <a:p>
            <a:pPr marL="106045" indent="0" algn="ctr">
              <a:buFont typeface="Arial" panose="020B0604020202020204" pitchFamily="34" charset="0"/>
              <a:buNone/>
            </a:pPr>
            <a:r>
              <a:rPr lang="en-US" altLang="zh-CN" sz="2800" b="1" dirty="0" smtClean="0">
                <a:solidFill>
                  <a:schemeClr val="tx1"/>
                </a:solidFill>
                <a:sym typeface="+mn-ea"/>
              </a:rPr>
              <a:t>+</a:t>
            </a:r>
            <a:endParaRPr lang="en-US" altLang="zh-CN" sz="2800" b="1" dirty="0" smtClean="0">
              <a:solidFill>
                <a:schemeClr val="tx1"/>
              </a:solidFill>
              <a:sym typeface="+mn-ea"/>
            </a:endParaRPr>
          </a:p>
        </p:txBody>
      </p:sp>
      <p:sp>
        <p:nvSpPr>
          <p:cNvPr id="18" name="任意多边形: 形状 25"/>
          <p:cNvSpPr/>
          <p:nvPr/>
        </p:nvSpPr>
        <p:spPr>
          <a:xfrm rot="5400000">
            <a:off x="7272655" y="2667000"/>
            <a:ext cx="1568450" cy="509905"/>
          </a:xfrm>
          <a:custGeom>
            <a:avLst/>
            <a:gdLst>
              <a:gd name="connsiteX0" fmla="*/ 345 w 4216139"/>
              <a:gd name="connsiteY0" fmla="*/ 3934615 h 3934607"/>
              <a:gd name="connsiteX1" fmla="*/ 1682698 w 4216139"/>
              <a:gd name="connsiteY1" fmla="*/ 1588650 h 3934607"/>
              <a:gd name="connsiteX2" fmla="*/ 1803355 w 4216139"/>
              <a:gd name="connsiteY2" fmla="*/ 623399 h 3934607"/>
              <a:gd name="connsiteX3" fmla="*/ 1609099 w 4216139"/>
              <a:gd name="connsiteY3" fmla="*/ 623399 h 3934607"/>
              <a:gd name="connsiteX4" fmla="*/ 2104996 w 4216139"/>
              <a:gd name="connsiteY4" fmla="*/ 7 h 3934607"/>
              <a:gd name="connsiteX5" fmla="*/ 2621003 w 4216139"/>
              <a:gd name="connsiteY5" fmla="*/ 623399 h 3934607"/>
              <a:gd name="connsiteX6" fmla="*/ 2419909 w 4216139"/>
              <a:gd name="connsiteY6" fmla="*/ 623399 h 3934607"/>
              <a:gd name="connsiteX7" fmla="*/ 4216485 w 4216139"/>
              <a:gd name="connsiteY7" fmla="*/ 3934615 h 393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6139" h="3934607">
                <a:moveTo>
                  <a:pt x="345" y="3934615"/>
                </a:moveTo>
                <a:cubicBezTo>
                  <a:pt x="345" y="3934615"/>
                  <a:pt x="1313891" y="3391661"/>
                  <a:pt x="1682698" y="1588650"/>
                </a:cubicBezTo>
                <a:cubicBezTo>
                  <a:pt x="1722917" y="1367447"/>
                  <a:pt x="1803355" y="623399"/>
                  <a:pt x="1803355" y="623399"/>
                </a:cubicBezTo>
                <a:lnTo>
                  <a:pt x="1609099" y="623399"/>
                </a:lnTo>
                <a:lnTo>
                  <a:pt x="2104996" y="7"/>
                </a:lnTo>
                <a:lnTo>
                  <a:pt x="2621003" y="623399"/>
                </a:lnTo>
                <a:lnTo>
                  <a:pt x="2419909" y="623399"/>
                </a:lnTo>
                <a:cubicBezTo>
                  <a:pt x="2419909" y="623399"/>
                  <a:pt x="2279143" y="2594121"/>
                  <a:pt x="4216485" y="3934615"/>
                </a:cubicBezTo>
                <a:close/>
              </a:path>
            </a:pathLst>
          </a:custGeom>
          <a:gradFill flip="none" rotWithShape="1">
            <a:gsLst>
              <a:gs pos="33000">
                <a:schemeClr val="accent1"/>
              </a:gs>
              <a:gs pos="100000">
                <a:schemeClr val="accent1">
                  <a:lumMod val="60000"/>
                  <a:lumOff val="40000"/>
                  <a:alpha val="25000"/>
                </a:schemeClr>
              </a:gs>
            </a:gsLst>
            <a:lin ang="5400000" scaled="1"/>
            <a:tileRect/>
          </a:gradFill>
          <a:ln w="40186" cap="flat">
            <a:noFill/>
            <a:prstDash val="solid"/>
            <a:miter/>
          </a:ln>
        </p:spPr>
        <p:txBody>
          <a:bodyPr rtlCol="0" anchor="ctr"/>
          <a:p>
            <a:endParaRPr lang="zh-CN" altLang="en-US" dirty="0"/>
          </a:p>
        </p:txBody>
      </p:sp>
      <p:sp>
        <p:nvSpPr>
          <p:cNvPr id="19" name="文本框 18"/>
          <p:cNvSpPr txBox="1"/>
          <p:nvPr/>
        </p:nvSpPr>
        <p:spPr>
          <a:xfrm>
            <a:off x="7649210" y="2629535"/>
            <a:ext cx="526415" cy="583565"/>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1600" b="1" dirty="0" smtClean="0">
                <a:solidFill>
                  <a:schemeClr val="bg1"/>
                </a:solidFill>
                <a:sym typeface="+mn-ea"/>
              </a:rPr>
              <a:t>目标</a:t>
            </a:r>
            <a:endParaRPr lang="zh-CN" altLang="en-US" sz="1600" b="1" dirty="0" smtClean="0">
              <a:solidFill>
                <a:schemeClr val="bg1"/>
              </a:solidFill>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r>
              <a:rPr lang="zh-CN" sz="2100" dirty="0">
                <a:sym typeface="+mn-ea"/>
              </a:rPr>
              <a:t>如果不控制请求会怎么样</a:t>
            </a:r>
            <a:endParaRPr lang="zh-CN" sz="2100" dirty="0">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graphicFrame>
        <p:nvGraphicFramePr>
          <p:cNvPr id="10" name="表格 9"/>
          <p:cNvGraphicFramePr/>
          <p:nvPr>
            <p:custDataLst>
              <p:tags r:id="rId2"/>
            </p:custDataLst>
          </p:nvPr>
        </p:nvGraphicFramePr>
        <p:xfrm>
          <a:off x="611505" y="1104265"/>
          <a:ext cx="8372475" cy="3266440"/>
        </p:xfrm>
        <a:graphic>
          <a:graphicData uri="http://schemas.openxmlformats.org/drawingml/2006/table">
            <a:tbl>
              <a:tblPr firstRow="1" bandRow="1">
                <a:tableStyleId>{5C22544A-7EE6-4342-B048-85BDC9FD1C3A}</a:tableStyleId>
              </a:tblPr>
              <a:tblGrid>
                <a:gridCol w="3208020"/>
                <a:gridCol w="2471420"/>
                <a:gridCol w="2693035"/>
              </a:tblGrid>
              <a:tr h="534035">
                <a:tc>
                  <a:txBody>
                    <a:bodyPr/>
                    <a:p>
                      <a:pPr algn="ctr">
                        <a:buNone/>
                      </a:pPr>
                      <a:r>
                        <a:rPr lang="zh-CN" altLang="en-US" sz="3200">
                          <a:solidFill>
                            <a:srgbClr val="FD663A"/>
                          </a:solidFill>
                        </a:rPr>
                        <a:t>问题</a:t>
                      </a:r>
                      <a:endParaRPr lang="zh-CN" altLang="en-US" sz="3200">
                        <a:solidFill>
                          <a:srgbClr val="FD663A"/>
                        </a:solidFill>
                      </a:endParaRPr>
                    </a:p>
                  </a:txBody>
                  <a:tcPr>
                    <a:noFill/>
                  </a:tcPr>
                </a:tc>
                <a:tc>
                  <a:txBody>
                    <a:bodyPr/>
                    <a:p>
                      <a:pPr algn="ctr">
                        <a:buNone/>
                      </a:pPr>
                      <a:endParaRPr lang="zh-CN" altLang="en-US" sz="3200">
                        <a:solidFill>
                          <a:srgbClr val="FD663A"/>
                        </a:solidFill>
                      </a:endParaRPr>
                    </a:p>
                  </a:txBody>
                  <a:tcPr>
                    <a:noFill/>
                  </a:tcPr>
                </a:tc>
                <a:tc>
                  <a:txBody>
                    <a:bodyPr/>
                    <a:p>
                      <a:pPr algn="ctr">
                        <a:buNone/>
                      </a:pPr>
                      <a:r>
                        <a:rPr lang="zh-CN" altLang="en-US" sz="3200">
                          <a:solidFill>
                            <a:srgbClr val="FD663A"/>
                          </a:solidFill>
                        </a:rPr>
                        <a:t>现象</a:t>
                      </a:r>
                      <a:endParaRPr lang="zh-CN" altLang="en-US" sz="3200">
                        <a:solidFill>
                          <a:srgbClr val="FD663A"/>
                        </a:solidFill>
                      </a:endParaRPr>
                    </a:p>
                  </a:txBody>
                  <a:tcPr>
                    <a:noFill/>
                  </a:tcPr>
                </a:tc>
              </a:tr>
              <a:tr h="671830">
                <a:tc>
                  <a:txBody>
                    <a:bodyPr/>
                    <a:p>
                      <a:pPr algn="r">
                        <a:buNone/>
                      </a:pPr>
                      <a:r>
                        <a:rPr lang="zh-CN" altLang="en-US" sz="1400"/>
                        <a:t>大量的请求，‌导致响应时间变长</a:t>
                      </a:r>
                      <a:endParaRPr lang="zh-CN" altLang="en-US" sz="1400"/>
                    </a:p>
                  </a:txBody>
                  <a:tcPr>
                    <a:noFill/>
                  </a:tcPr>
                </a:tc>
                <a:tc>
                  <a:txBody>
                    <a:bodyPr/>
                    <a:p>
                      <a:pPr algn="ctr">
                        <a:buNone/>
                      </a:pPr>
                      <a:endParaRPr lang="zh-CN" altLang="en-US" sz="1400"/>
                    </a:p>
                  </a:txBody>
                  <a:tcPr>
                    <a:noFill/>
                  </a:tcPr>
                </a:tc>
                <a:tc>
                  <a:txBody>
                    <a:bodyPr/>
                    <a:p>
                      <a:pPr algn="l">
                        <a:buNone/>
                      </a:pPr>
                      <a:r>
                        <a:rPr lang="zh-CN" altLang="en-US" sz="1400"/>
                        <a:t>数据不一致，业务功能异常</a:t>
                      </a:r>
                      <a:endParaRPr lang="zh-CN" altLang="en-US" sz="1400"/>
                    </a:p>
                  </a:txBody>
                  <a:tcPr>
                    <a:noFill/>
                  </a:tcPr>
                </a:tc>
              </a:tr>
              <a:tr h="671830">
                <a:tc>
                  <a:txBody>
                    <a:bodyPr/>
                    <a:p>
                      <a:pPr algn="r">
                        <a:buNone/>
                      </a:pPr>
                      <a:r>
                        <a:rPr lang="zh-CN" altLang="en-US" sz="1400">
                          <a:sym typeface="+mn-ea"/>
                        </a:rPr>
                        <a:t>节点间的数据同步延迟或失败</a:t>
                      </a:r>
                      <a:endParaRPr lang="zh-CN" altLang="en-US" sz="1400">
                        <a:sym typeface="+mn-ea"/>
                      </a:endParaRPr>
                    </a:p>
                  </a:txBody>
                  <a:tcPr>
                    <a:noFill/>
                  </a:tcPr>
                </a:tc>
                <a:tc>
                  <a:txBody>
                    <a:bodyPr/>
                    <a:p>
                      <a:pPr algn="ctr">
                        <a:buNone/>
                      </a:pPr>
                      <a:endParaRPr lang="zh-CN" altLang="en-US" sz="1400"/>
                    </a:p>
                  </a:txBody>
                  <a:tcPr>
                    <a:noFill/>
                  </a:tcPr>
                </a:tc>
                <a:tc>
                  <a:txBody>
                    <a:bodyPr/>
                    <a:p>
                      <a:pPr algn="l">
                        <a:buNone/>
                      </a:pPr>
                      <a:r>
                        <a:rPr lang="zh-CN" altLang="en-US" sz="1400">
                          <a:sym typeface="+mn-ea"/>
                        </a:rPr>
                        <a:t>资源耗尽，系统宕机，甚至雪崩</a:t>
                      </a:r>
                      <a:endParaRPr lang="zh-CN" altLang="en-US" sz="1400"/>
                    </a:p>
                    <a:p>
                      <a:pPr algn="l">
                        <a:buNone/>
                      </a:pPr>
                      <a:endParaRPr lang="zh-CN" altLang="en-US" sz="1400"/>
                    </a:p>
                  </a:txBody>
                  <a:tcPr>
                    <a:noFill/>
                  </a:tcPr>
                </a:tc>
              </a:tr>
              <a:tr h="671830">
                <a:tc>
                  <a:txBody>
                    <a:bodyPr/>
                    <a:p>
                      <a:pPr algn="r">
                        <a:buNone/>
                      </a:pPr>
                      <a:r>
                        <a:rPr lang="zh-CN" altLang="en-US" sz="1400">
                          <a:sym typeface="+mn-ea"/>
                        </a:rPr>
                        <a:t>资源被抢占，网络请求超时失败</a:t>
                      </a:r>
                      <a:endParaRPr lang="zh-CN" altLang="en-US" sz="1400">
                        <a:sym typeface="+mn-ea"/>
                      </a:endParaRPr>
                    </a:p>
                  </a:txBody>
                  <a:tcPr>
                    <a:noFill/>
                  </a:tcPr>
                </a:tc>
                <a:tc>
                  <a:txBody>
                    <a:bodyPr/>
                    <a:p>
                      <a:pPr algn="ctr">
                        <a:buNone/>
                      </a:pPr>
                      <a:endParaRPr lang="zh-CN" altLang="en-US" sz="1400"/>
                    </a:p>
                  </a:txBody>
                  <a:tcPr>
                    <a:noFill/>
                  </a:tcPr>
                </a:tc>
                <a:tc>
                  <a:txBody>
                    <a:bodyPr/>
                    <a:p>
                      <a:pPr algn="l">
                        <a:buNone/>
                      </a:pPr>
                      <a:r>
                        <a:rPr lang="zh-CN" altLang="en-US" sz="1400"/>
                        <a:t>请求延迟，影响业务体验</a:t>
                      </a:r>
                      <a:endParaRPr lang="zh-CN" altLang="en-US" sz="1400"/>
                    </a:p>
                  </a:txBody>
                  <a:tcPr>
                    <a:noFill/>
                  </a:tcPr>
                </a:tc>
              </a:tr>
              <a:tr h="671830">
                <a:tc>
                  <a:txBody>
                    <a:bodyPr/>
                    <a:p>
                      <a:pPr algn="r">
                        <a:buNone/>
                      </a:pPr>
                      <a:r>
                        <a:rPr lang="zh-CN" altLang="en-US" sz="1400">
                          <a:sym typeface="+mn-ea"/>
                        </a:rPr>
                        <a:t>cpu 负载高、内存 oom</a:t>
                      </a:r>
                      <a:endParaRPr lang="zh-CN" altLang="en-US" sz="1400">
                        <a:sym typeface="+mn-ea"/>
                      </a:endParaRPr>
                    </a:p>
                  </a:txBody>
                  <a:tcPr>
                    <a:noFill/>
                  </a:tcPr>
                </a:tc>
                <a:tc>
                  <a:txBody>
                    <a:bodyPr/>
                    <a:p>
                      <a:pPr algn="ctr">
                        <a:buNone/>
                      </a:pPr>
                      <a:endParaRPr lang="zh-CN" altLang="en-US" sz="1400"/>
                    </a:p>
                  </a:txBody>
                  <a:tcPr>
                    <a:noFill/>
                  </a:tcPr>
                </a:tc>
                <a:tc>
                  <a:txBody>
                    <a:bodyPr/>
                    <a:p>
                      <a:pPr algn="l">
                        <a:buNone/>
                      </a:pPr>
                      <a:r>
                        <a:rPr lang="zh-CN" altLang="en-US" sz="1400">
                          <a:sym typeface="+mn-ea"/>
                        </a:rPr>
                        <a:t>资源竞争，部分服务不可用</a:t>
                      </a:r>
                      <a:endParaRPr lang="zh-CN" altLang="en-US" sz="1400"/>
                    </a:p>
                    <a:p>
                      <a:pPr algn="l">
                        <a:buNone/>
                      </a:pPr>
                      <a:endParaRPr lang="zh-CN" altLang="en-US" sz="1400"/>
                    </a:p>
                  </a:txBody>
                  <a:tcPr>
                    <a:noFill/>
                  </a:tcPr>
                </a:tc>
              </a:tr>
            </a:tbl>
          </a:graphicData>
        </a:graphic>
      </p:graphicFrame>
      <p:cxnSp>
        <p:nvCxnSpPr>
          <p:cNvPr id="12" name="直接连接符 11"/>
          <p:cNvCxnSpPr/>
          <p:nvPr/>
        </p:nvCxnSpPr>
        <p:spPr>
          <a:xfrm>
            <a:off x="3823970" y="1852930"/>
            <a:ext cx="2522220" cy="1292225"/>
          </a:xfrm>
          <a:prstGeom prst="line">
            <a:avLst/>
          </a:prstGeom>
          <a:ln w="158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3823970" y="1852930"/>
            <a:ext cx="2522220" cy="640080"/>
          </a:xfrm>
          <a:prstGeom prst="line">
            <a:avLst/>
          </a:prstGeom>
          <a:ln w="158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823970" y="3145155"/>
            <a:ext cx="2522220" cy="723900"/>
          </a:xfrm>
          <a:prstGeom prst="line">
            <a:avLst/>
          </a:prstGeom>
          <a:ln w="158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3823970" y="2493010"/>
            <a:ext cx="2522220" cy="1376045"/>
          </a:xfrm>
          <a:prstGeom prst="line">
            <a:avLst/>
          </a:prstGeom>
          <a:ln w="15875">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9" name="箭头: 下 14"/>
          <p:cNvSpPr/>
          <p:nvPr/>
        </p:nvSpPr>
        <p:spPr>
          <a:xfrm>
            <a:off x="120650" y="1723390"/>
            <a:ext cx="1136650" cy="1985010"/>
          </a:xfrm>
          <a:prstGeom prst="downArrow">
            <a:avLst/>
          </a:prstGeom>
          <a:gradFill>
            <a:gsLst>
              <a:gs pos="0">
                <a:schemeClr val="accent1">
                  <a:lumMod val="5000"/>
                  <a:lumOff val="95000"/>
                  <a:alpha val="0"/>
                </a:schemeClr>
              </a:gs>
              <a:gs pos="88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256540" y="2432050"/>
            <a:ext cx="864870" cy="370205"/>
          </a:xfrm>
          <a:prstGeom prst="rect">
            <a:avLst/>
          </a:prstGeom>
        </p:spPr>
        <p:txBody>
          <a:bodyPr vert="horz" wrap="square" lIns="91440" tIns="45720" rIns="91440" bIns="45720" rtlCol="0" anchor="t">
            <a:noAutofit/>
          </a:bodyPr>
          <a:p>
            <a:pPr algn="ctr">
              <a:buNone/>
            </a:pPr>
            <a:r>
              <a:rPr lang="zh-CN" altLang="en-US" b="1">
                <a:solidFill>
                  <a:srgbClr val="FF0000"/>
                </a:solidFill>
                <a:sym typeface="+mn-ea"/>
              </a:rPr>
              <a:t>危害程度</a:t>
            </a:r>
            <a:endParaRPr lang="zh-CN" altLang="en-US" b="1" dirty="0" smtClean="0">
              <a:solidFill>
                <a:srgbClr val="FF0000"/>
              </a:solidFill>
              <a:sym typeface="+mn-ea"/>
            </a:endParaRPr>
          </a:p>
        </p:txBody>
      </p:sp>
      <p:sp>
        <p:nvSpPr>
          <p:cNvPr id="20" name="文本框 19"/>
          <p:cNvSpPr txBox="1"/>
          <p:nvPr/>
        </p:nvSpPr>
        <p:spPr>
          <a:xfrm>
            <a:off x="340995" y="1539875"/>
            <a:ext cx="605155" cy="460375"/>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2400">
                <a:solidFill>
                  <a:srgbClr val="FD663A"/>
                </a:solidFill>
                <a:sym typeface="+mn-ea"/>
              </a:rPr>
              <a:t>低</a:t>
            </a:r>
            <a:endParaRPr lang="zh-CN" altLang="en-US" sz="2400" b="1" dirty="0" smtClean="0">
              <a:solidFill>
                <a:srgbClr val="FD663A"/>
              </a:solidFill>
              <a:sym typeface="+mn-ea"/>
            </a:endParaRPr>
          </a:p>
        </p:txBody>
      </p:sp>
      <p:sp>
        <p:nvSpPr>
          <p:cNvPr id="21" name="文本框 20"/>
          <p:cNvSpPr txBox="1"/>
          <p:nvPr/>
        </p:nvSpPr>
        <p:spPr>
          <a:xfrm>
            <a:off x="340995" y="3708400"/>
            <a:ext cx="605155" cy="460375"/>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2400">
                <a:solidFill>
                  <a:srgbClr val="FD663A"/>
                </a:solidFill>
                <a:sym typeface="+mn-ea"/>
              </a:rPr>
              <a:t>高</a:t>
            </a:r>
            <a:endParaRPr lang="zh-CN" altLang="en-US" sz="2400" b="1" dirty="0" smtClean="0">
              <a:solidFill>
                <a:srgbClr val="FD663A"/>
              </a:solidFill>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pPr algn="l"/>
            <a:r>
              <a:rPr lang="zh-CN" altLang="en-US" sz="2100" dirty="0">
                <a:latin typeface="Arial" panose="020B0604020202020204" pitchFamily="34" charset="0"/>
                <a:sym typeface="+mn-ea"/>
              </a:rPr>
              <a:t>控制流量</a:t>
            </a:r>
            <a:endParaRPr sz="2100" dirty="0" smtClean="0">
              <a:solidFill>
                <a:schemeClr val="accent1"/>
              </a:solidFill>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sp>
        <p:nvSpPr>
          <p:cNvPr id="74" name="左大括号 73"/>
          <p:cNvSpPr/>
          <p:nvPr/>
        </p:nvSpPr>
        <p:spPr>
          <a:xfrm rot="10800000" flipH="1">
            <a:off x="2407920" y="1118870"/>
            <a:ext cx="300355" cy="33083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 name="文本框 9"/>
          <p:cNvSpPr txBox="1"/>
          <p:nvPr/>
        </p:nvSpPr>
        <p:spPr>
          <a:xfrm>
            <a:off x="1609725" y="1819910"/>
            <a:ext cx="527685" cy="193802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2400" b="1" dirty="0" smtClean="0">
                <a:solidFill>
                  <a:schemeClr val="accent1"/>
                </a:solidFill>
                <a:sym typeface="+mn-ea"/>
              </a:rPr>
              <a:t>架构三板斧</a:t>
            </a:r>
            <a:endParaRPr lang="zh-CN" altLang="en-US" sz="2400" b="1" dirty="0" smtClean="0">
              <a:solidFill>
                <a:schemeClr val="accent1"/>
              </a:solidFill>
              <a:sym typeface="+mn-ea"/>
            </a:endParaRPr>
          </a:p>
        </p:txBody>
      </p:sp>
      <p:sp>
        <p:nvSpPr>
          <p:cNvPr id="14" name="左大括号 13"/>
          <p:cNvSpPr/>
          <p:nvPr/>
        </p:nvSpPr>
        <p:spPr>
          <a:xfrm rot="10800000" flipH="1">
            <a:off x="5010785" y="723900"/>
            <a:ext cx="300355" cy="10363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9" name="矩形 28"/>
          <p:cNvSpPr/>
          <p:nvPr/>
        </p:nvSpPr>
        <p:spPr>
          <a:xfrm>
            <a:off x="5544820" y="723900"/>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限流</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30" name="矩形 29"/>
          <p:cNvSpPr/>
          <p:nvPr/>
        </p:nvSpPr>
        <p:spPr>
          <a:xfrm>
            <a:off x="5544820" y="1118870"/>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降级</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47" name="矩形 46"/>
          <p:cNvSpPr/>
          <p:nvPr/>
        </p:nvSpPr>
        <p:spPr>
          <a:xfrm>
            <a:off x="5544820" y="1513840"/>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熔断</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84" name="左大括号 83"/>
          <p:cNvSpPr/>
          <p:nvPr/>
        </p:nvSpPr>
        <p:spPr>
          <a:xfrm rot="10800000" flipH="1">
            <a:off x="5010785" y="2157095"/>
            <a:ext cx="300355" cy="14751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5" name="矩形 84"/>
          <p:cNvSpPr/>
          <p:nvPr/>
        </p:nvSpPr>
        <p:spPr>
          <a:xfrm>
            <a:off x="5544820" y="2157095"/>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缓存</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86" name="矩形 85"/>
          <p:cNvSpPr/>
          <p:nvPr/>
        </p:nvSpPr>
        <p:spPr>
          <a:xfrm>
            <a:off x="5544820" y="2552065"/>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消息</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87" name="矩形 86"/>
          <p:cNvSpPr/>
          <p:nvPr/>
        </p:nvSpPr>
        <p:spPr>
          <a:xfrm>
            <a:off x="5544820" y="2947035"/>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池化</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88" name="左大括号 87"/>
          <p:cNvSpPr/>
          <p:nvPr/>
        </p:nvSpPr>
        <p:spPr>
          <a:xfrm rot="10800000" flipH="1">
            <a:off x="5010785" y="3985260"/>
            <a:ext cx="300355" cy="10363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9" name="矩形 88"/>
          <p:cNvSpPr/>
          <p:nvPr/>
        </p:nvSpPr>
        <p:spPr>
          <a:xfrm>
            <a:off x="5544820" y="3985260"/>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混沌工程</a:t>
            </a:r>
            <a:endParaRPr lang="zh-CN" sz="1600" kern="600" dirty="0">
              <a:solidFill>
                <a:schemeClr val="tx1"/>
              </a:solidFill>
              <a:latin typeface="华文楷体" panose="02010600040101010101" pitchFamily="2" charset="-122"/>
              <a:ea typeface="华文楷体" panose="02010600040101010101" pitchFamily="2" charset="-122"/>
            </a:endParaRPr>
          </a:p>
        </p:txBody>
      </p:sp>
      <p:sp>
        <p:nvSpPr>
          <p:cNvPr id="90" name="矩形 89"/>
          <p:cNvSpPr/>
          <p:nvPr/>
        </p:nvSpPr>
        <p:spPr>
          <a:xfrm>
            <a:off x="5544820" y="4380230"/>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灰度</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91" name="矩形 90"/>
          <p:cNvSpPr/>
          <p:nvPr/>
        </p:nvSpPr>
        <p:spPr>
          <a:xfrm>
            <a:off x="5544820" y="4775200"/>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双活</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92" name="矩形 91"/>
          <p:cNvSpPr/>
          <p:nvPr/>
        </p:nvSpPr>
        <p:spPr>
          <a:xfrm>
            <a:off x="5544820" y="3382010"/>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数据湖</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97" name="矩形: 圆角 6"/>
          <p:cNvSpPr/>
          <p:nvPr/>
        </p:nvSpPr>
        <p:spPr>
          <a:xfrm>
            <a:off x="3098800" y="1040765"/>
            <a:ext cx="1616710" cy="401955"/>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r>
              <a:rPr lang="en-US" altLang="zh-CN" b="1" dirty="0">
                <a:latin typeface="Arial" panose="020B0604020202020204" pitchFamily="34" charset="0"/>
                <a:ea typeface="华文楷体" panose="02010600040101010101" pitchFamily="2" charset="-122"/>
              </a:rPr>
              <a:t>1</a:t>
            </a:r>
            <a:r>
              <a:rPr lang="zh-CN" altLang="en-US" b="1" dirty="0">
                <a:latin typeface="Arial" panose="020B0604020202020204" pitchFamily="34" charset="0"/>
                <a:ea typeface="华文楷体" panose="02010600040101010101" pitchFamily="2" charset="-122"/>
              </a:rPr>
              <a:t>、控制流量</a:t>
            </a:r>
            <a:endParaRPr lang="zh-CN" altLang="en-US" b="1" dirty="0">
              <a:latin typeface="Arial" panose="020B0604020202020204" pitchFamily="34" charset="0"/>
              <a:ea typeface="华文楷体" panose="02010600040101010101" pitchFamily="2" charset="-122"/>
            </a:endParaRPr>
          </a:p>
        </p:txBody>
      </p:sp>
      <p:sp>
        <p:nvSpPr>
          <p:cNvPr id="98" name="矩形: 圆角 6"/>
          <p:cNvSpPr/>
          <p:nvPr/>
        </p:nvSpPr>
        <p:spPr>
          <a:xfrm>
            <a:off x="3109595" y="2693670"/>
            <a:ext cx="1616710" cy="401955"/>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marL="106045" indent="0">
              <a:buFont typeface="Arial" panose="020B0604020202020204" pitchFamily="34" charset="0"/>
              <a:buNone/>
            </a:pPr>
            <a:r>
              <a:rPr lang="en-US" altLang="zh-CN" b="1" dirty="0" smtClean="0">
                <a:solidFill>
                  <a:schemeClr val="bg1"/>
                </a:solidFill>
                <a:sym typeface="+mn-ea"/>
              </a:rPr>
              <a:t>2</a:t>
            </a:r>
            <a:r>
              <a:rPr lang="zh-CN" altLang="en-US" b="1" dirty="0" smtClean="0">
                <a:solidFill>
                  <a:schemeClr val="bg1"/>
                </a:solidFill>
                <a:sym typeface="+mn-ea"/>
              </a:rPr>
              <a:t>、</a:t>
            </a:r>
            <a:r>
              <a:rPr lang="zh-CN" altLang="en-US" b="1" dirty="0" smtClean="0">
                <a:solidFill>
                  <a:schemeClr val="bg1"/>
                </a:solidFill>
                <a:sym typeface="+mn-ea"/>
              </a:rPr>
              <a:t>提升</a:t>
            </a:r>
            <a:r>
              <a:rPr lang="zh-CN" altLang="en-US" b="1" dirty="0" smtClean="0">
                <a:solidFill>
                  <a:schemeClr val="bg1"/>
                </a:solidFill>
                <a:sym typeface="+mn-ea"/>
              </a:rPr>
              <a:t>性能</a:t>
            </a:r>
            <a:endParaRPr lang="zh-CN" altLang="en-US" b="1" dirty="0" smtClean="0">
              <a:solidFill>
                <a:schemeClr val="bg1"/>
              </a:solidFill>
              <a:latin typeface="Arial" panose="020B0604020202020204" pitchFamily="34" charset="0"/>
              <a:ea typeface="华文楷体" panose="02010600040101010101" pitchFamily="2" charset="-122"/>
              <a:sym typeface="+mn-ea"/>
            </a:endParaRPr>
          </a:p>
        </p:txBody>
      </p:sp>
      <p:sp>
        <p:nvSpPr>
          <p:cNvPr id="99" name="矩形: 圆角 6"/>
          <p:cNvSpPr/>
          <p:nvPr/>
        </p:nvSpPr>
        <p:spPr>
          <a:xfrm>
            <a:off x="3130550" y="4302125"/>
            <a:ext cx="1595755" cy="401955"/>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r>
              <a:rPr lang="zh-CN" b="1" dirty="0">
                <a:latin typeface="Arial" panose="020B0604020202020204" pitchFamily="34" charset="0"/>
                <a:ea typeface="华文楷体" panose="02010600040101010101" pitchFamily="2" charset="-122"/>
              </a:rPr>
              <a:t>3、维稳部署</a:t>
            </a:r>
            <a:endParaRPr lang="zh-CN" b="1" dirty="0">
              <a:latin typeface="Arial" panose="020B0604020202020204" pitchFamily="34" charset="0"/>
              <a:ea typeface="华文楷体" panose="02010600040101010101" pitchFamily="2" charset="-122"/>
            </a:endParaRPr>
          </a:p>
        </p:txBody>
      </p:sp>
      <p:sp>
        <p:nvSpPr>
          <p:cNvPr id="3" name="矩形 2"/>
          <p:cNvSpPr/>
          <p:nvPr/>
        </p:nvSpPr>
        <p:spPr bwMode="gray">
          <a:xfrm>
            <a:off x="2978785" y="696595"/>
            <a:ext cx="3898265" cy="1122045"/>
          </a:xfrm>
          <a:prstGeom prst="rect">
            <a:avLst/>
          </a:prstGeom>
          <a:noFill/>
          <a:ln w="25400" cap="rnd">
            <a:solidFill>
              <a:srgbClr val="FF0000"/>
            </a:soli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83474" rIns="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cs typeface="+mn-cs"/>
              <a:sym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r>
              <a:rPr lang="zh-CN" altLang="en-US" sz="2100" dirty="0">
                <a:latin typeface="Arial" panose="020B0604020202020204" pitchFamily="34" charset="0"/>
                <a:sym typeface="+mn-ea"/>
              </a:rPr>
              <a:t>控制流量</a:t>
            </a:r>
            <a:r>
              <a:rPr lang="en-US" altLang="zh-CN" sz="2100" dirty="0">
                <a:solidFill>
                  <a:schemeClr val="accent2"/>
                </a:solidFill>
                <a:sym typeface="+mn-ea"/>
              </a:rPr>
              <a:t>-</a:t>
            </a:r>
            <a:r>
              <a:rPr lang="zh-CN" altLang="en-US" sz="2100" dirty="0">
                <a:solidFill>
                  <a:schemeClr val="accent2"/>
                </a:solidFill>
                <a:sym typeface="+mn-ea"/>
              </a:rPr>
              <a:t>接口限流</a:t>
            </a:r>
            <a:endParaRPr lang="zh-CN" altLang="en-US" sz="2100" dirty="0">
              <a:solidFill>
                <a:schemeClr val="accent2"/>
              </a:solidFill>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pic>
        <p:nvPicPr>
          <p:cNvPr id="4" name="图片 3" descr="PC-1722824299308"/>
          <p:cNvPicPr>
            <a:picLocks noChangeAspect="1"/>
          </p:cNvPicPr>
          <p:nvPr/>
        </p:nvPicPr>
        <p:blipFill>
          <a:blip r:embed="rId2"/>
          <a:stretch>
            <a:fillRect/>
          </a:stretch>
        </p:blipFill>
        <p:spPr>
          <a:xfrm>
            <a:off x="4420870" y="1299210"/>
            <a:ext cx="4650105" cy="2847340"/>
          </a:xfrm>
          <a:prstGeom prst="rect">
            <a:avLst/>
          </a:prstGeom>
        </p:spPr>
      </p:pic>
      <p:pic>
        <p:nvPicPr>
          <p:cNvPr id="5" name="图片 4" descr="PC-1722824289733"/>
          <p:cNvPicPr>
            <a:picLocks noChangeAspect="1"/>
          </p:cNvPicPr>
          <p:nvPr/>
        </p:nvPicPr>
        <p:blipFill>
          <a:blip r:embed="rId3"/>
          <a:stretch>
            <a:fillRect/>
          </a:stretch>
        </p:blipFill>
        <p:spPr>
          <a:xfrm>
            <a:off x="274955" y="1214755"/>
            <a:ext cx="4335145" cy="3015615"/>
          </a:xfrm>
          <a:prstGeom prst="rect">
            <a:avLst/>
          </a:prstGeom>
        </p:spPr>
      </p:pic>
      <p:sp>
        <p:nvSpPr>
          <p:cNvPr id="6" name="文本框 5"/>
          <p:cNvSpPr txBox="1"/>
          <p:nvPr/>
        </p:nvSpPr>
        <p:spPr>
          <a:xfrm>
            <a:off x="156845" y="799465"/>
            <a:ext cx="4572000" cy="583565"/>
          </a:xfrm>
          <a:prstGeom prst="rect">
            <a:avLst/>
          </a:prstGeom>
        </p:spPr>
        <p:txBody>
          <a:bodyPr vert="horz" wrap="square" lIns="91440" tIns="45720" rIns="91440" bIns="45720" rtlCol="0" anchor="t">
            <a:spAutoFit/>
          </a:bodyPr>
          <a:p>
            <a:pPr algn="ctr">
              <a:buNone/>
            </a:pPr>
            <a:r>
              <a:rPr lang="zh-CN" altLang="en-US" sz="3200" b="1" dirty="0" smtClean="0">
                <a:solidFill>
                  <a:srgbClr val="FD663A"/>
                </a:solidFill>
                <a:sym typeface="+mn-ea"/>
              </a:rPr>
              <a:t>漏</a:t>
            </a:r>
            <a:r>
              <a:rPr lang="zh-CN" altLang="en-US" sz="3200" b="1" dirty="0" smtClean="0">
                <a:solidFill>
                  <a:srgbClr val="FD663A"/>
                </a:solidFill>
                <a:sym typeface="+mn-ea"/>
              </a:rPr>
              <a:t>桶</a:t>
            </a:r>
            <a:endParaRPr lang="zh-CN" altLang="en-US" sz="3200" b="1" dirty="0" smtClean="0">
              <a:solidFill>
                <a:srgbClr val="FD663A"/>
              </a:solidFill>
              <a:sym typeface="+mn-ea"/>
            </a:endParaRPr>
          </a:p>
        </p:txBody>
      </p:sp>
      <p:sp>
        <p:nvSpPr>
          <p:cNvPr id="7" name="文本框 6"/>
          <p:cNvSpPr txBox="1"/>
          <p:nvPr/>
        </p:nvSpPr>
        <p:spPr>
          <a:xfrm>
            <a:off x="4420870" y="799465"/>
            <a:ext cx="4572000" cy="583565"/>
          </a:xfrm>
          <a:prstGeom prst="rect">
            <a:avLst/>
          </a:prstGeom>
        </p:spPr>
        <p:txBody>
          <a:bodyPr vert="horz" wrap="square" lIns="91440" tIns="45720" rIns="91440" bIns="45720" rtlCol="0" anchor="t">
            <a:spAutoFit/>
          </a:bodyPr>
          <a:p>
            <a:pPr algn="ctr">
              <a:buNone/>
            </a:pPr>
            <a:r>
              <a:rPr lang="zh-CN" altLang="en-US" sz="3200" b="1" dirty="0" smtClean="0">
                <a:solidFill>
                  <a:srgbClr val="FD663A"/>
                </a:solidFill>
                <a:sym typeface="+mn-ea"/>
              </a:rPr>
              <a:t>令牌桶</a:t>
            </a:r>
            <a:endParaRPr lang="zh-CN" altLang="en-US" sz="3200" b="1" dirty="0" smtClean="0">
              <a:solidFill>
                <a:srgbClr val="FD663A"/>
              </a:solidFill>
              <a:sym typeface="+mn-ea"/>
            </a:endParaRPr>
          </a:p>
        </p:txBody>
      </p:sp>
      <p:sp>
        <p:nvSpPr>
          <p:cNvPr id="8" name="文本框 7"/>
          <p:cNvSpPr txBox="1"/>
          <p:nvPr/>
        </p:nvSpPr>
        <p:spPr>
          <a:xfrm>
            <a:off x="410845" y="4230370"/>
            <a:ext cx="8285480" cy="583565"/>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1600" b="1" dirty="0" smtClean="0"/>
              <a:t>区别在于：漏桶算法能够强行限制数据的传输速率；</a:t>
            </a:r>
            <a:endParaRPr lang="zh-CN" altLang="en-US" sz="1600" b="1" dirty="0" smtClean="0"/>
          </a:p>
          <a:p>
            <a:pPr marL="106045" indent="0">
              <a:buFont typeface="Arial" panose="020B0604020202020204" pitchFamily="34" charset="0"/>
              <a:buNone/>
            </a:pPr>
            <a:r>
              <a:rPr lang="zh-CN" altLang="en-US" sz="1600" b="1" dirty="0" smtClean="0"/>
              <a:t> </a:t>
            </a:r>
            <a:r>
              <a:rPr lang="en-US" altLang="zh-CN" sz="1600" b="1" dirty="0" smtClean="0"/>
              <a:t>                </a:t>
            </a:r>
            <a:r>
              <a:rPr lang="zh-CN" altLang="en-US" sz="1600" b="1" dirty="0" smtClean="0"/>
              <a:t>令牌桶算法能够在限制数据的平均传输速率的同时还允许某种程度的突发传输。</a:t>
            </a:r>
            <a:endParaRPr lang="zh-CN" altLang="en-US" sz="1600" b="1" dirty="0"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r>
              <a:rPr lang="zh-CN" altLang="en-US" sz="2100" dirty="0">
                <a:latin typeface="Arial" panose="020B0604020202020204" pitchFamily="34" charset="0"/>
                <a:sym typeface="+mn-ea"/>
              </a:rPr>
              <a:t>控制流量</a:t>
            </a:r>
            <a:r>
              <a:rPr lang="en-US" altLang="zh-CN" sz="2100" dirty="0">
                <a:sym typeface="+mn-ea"/>
              </a:rPr>
              <a:t>-</a:t>
            </a:r>
            <a:r>
              <a:rPr lang="zh-CN" altLang="en-US" sz="2100" dirty="0">
                <a:sym typeface="+mn-ea"/>
              </a:rPr>
              <a:t>接口</a:t>
            </a:r>
            <a:r>
              <a:rPr lang="zh-CN" altLang="en-US" sz="2100" dirty="0">
                <a:sym typeface="+mn-ea"/>
              </a:rPr>
              <a:t>限流在</a:t>
            </a:r>
            <a:r>
              <a:rPr lang="zh-CN" sz="2100" dirty="0">
                <a:sym typeface="+mn-ea"/>
              </a:rPr>
              <a:t>ARK中的应用</a:t>
            </a:r>
            <a:endParaRPr lang="zh-CN" sz="2100" dirty="0">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sp>
        <p:nvSpPr>
          <p:cNvPr id="2" name="文本框 1"/>
          <p:cNvSpPr txBox="1"/>
          <p:nvPr/>
        </p:nvSpPr>
        <p:spPr>
          <a:xfrm>
            <a:off x="621030" y="821055"/>
            <a:ext cx="7902575" cy="2030095"/>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1800" b="1" dirty="0" smtClean="0"/>
              <a:t>使用方式：</a:t>
            </a:r>
            <a:endParaRPr lang="zh-CN" altLang="en-US" sz="1800" b="1" dirty="0" smtClean="0"/>
          </a:p>
          <a:p>
            <a:pPr marL="391795" indent="-285750" fontAlgn="auto">
              <a:lnSpc>
                <a:spcPct val="150000"/>
              </a:lnSpc>
              <a:buFont typeface="Arial" panose="020B0604020202020204" pitchFamily="34" charset="0"/>
              <a:buChar char="•"/>
            </a:pPr>
            <a:r>
              <a:rPr lang="zh-CN" altLang="en-US" sz="1800" b="1" dirty="0" smtClean="0"/>
              <a:t>在需要限流的方法上增加如下注解，注意：必须是controller层的方法。</a:t>
            </a:r>
            <a:endParaRPr lang="zh-CN" altLang="en-US" sz="1800" b="1" dirty="0" smtClean="0"/>
          </a:p>
          <a:p>
            <a:pPr marL="285750" indent="-179705" fontAlgn="auto">
              <a:lnSpc>
                <a:spcPct val="150000"/>
              </a:lnSpc>
              <a:buFont typeface="Arial" panose="020B0604020202020204" pitchFamily="34" charset="0"/>
              <a:buChar char="•"/>
            </a:pPr>
            <a:r>
              <a:rPr lang="zh-CN" altLang="en-US" sz="1800" b="1" dirty="0" smtClean="0"/>
              <a:t>@LcloudRateLimiter(countPerSecond = "lcloudRateLimiterTest_countPerSecond",waitTime="lcloudRateLimiterTest_waitTime")</a:t>
            </a:r>
            <a:endParaRPr lang="zh-CN" altLang="en-US" sz="1800" b="1" dirty="0" smtClean="0"/>
          </a:p>
        </p:txBody>
      </p:sp>
      <p:graphicFrame>
        <p:nvGraphicFramePr>
          <p:cNvPr id="9" name="表格 8"/>
          <p:cNvGraphicFramePr/>
          <p:nvPr/>
        </p:nvGraphicFramePr>
        <p:xfrm>
          <a:off x="1262380" y="2974975"/>
          <a:ext cx="6400165" cy="1143000"/>
        </p:xfrm>
        <a:graphic>
          <a:graphicData uri="http://schemas.openxmlformats.org/drawingml/2006/table">
            <a:tbl>
              <a:tblPr firstRow="1" bandRow="1">
                <a:tableStyleId>{5C22544A-7EE6-4342-B048-85BDC9FD1C3A}</a:tableStyleId>
              </a:tblPr>
              <a:tblGrid>
                <a:gridCol w="3199765"/>
                <a:gridCol w="3199765"/>
              </a:tblGrid>
              <a:tr h="381000">
                <a:tc>
                  <a:txBody>
                    <a:bodyPr/>
                    <a:p>
                      <a:pPr>
                        <a:buNone/>
                      </a:pPr>
                      <a:r>
                        <a:rPr lang="zh-CN" altLang="en-US">
                          <a:latin typeface="华文楷体 (正文)" charset="0"/>
                          <a:cs typeface="华文楷体 (正文)" charset="0"/>
                        </a:rPr>
                        <a:t>KEY</a:t>
                      </a:r>
                      <a:endParaRPr lang="zh-CN" altLang="en-US">
                        <a:latin typeface="华文楷体 (正文)" charset="0"/>
                        <a:cs typeface="华文楷体 (正文)" charset="0"/>
                      </a:endParaRPr>
                    </a:p>
                  </a:txBody>
                  <a:tcPr/>
                </a:tc>
                <a:tc>
                  <a:txBody>
                    <a:bodyPr/>
                    <a:p>
                      <a:pPr>
                        <a:buNone/>
                      </a:pPr>
                      <a:r>
                        <a:rPr lang="zh-CN" altLang="en-US" sz="1350">
                          <a:latin typeface="华文楷体 (正文)" charset="0"/>
                          <a:cs typeface="华文楷体 (正文)" charset="0"/>
                          <a:sym typeface="+mn-ea"/>
                        </a:rPr>
                        <a:t>VALUE</a:t>
                      </a:r>
                      <a:endParaRPr lang="zh-CN" altLang="en-US" sz="1350">
                        <a:latin typeface="华文楷体 (正文)" charset="0"/>
                        <a:cs typeface="华文楷体 (正文)" charset="0"/>
                        <a:sym typeface="+mn-ea"/>
                      </a:endParaRPr>
                    </a:p>
                  </a:txBody>
                  <a:tcPr/>
                </a:tc>
              </a:tr>
              <a:tr h="381000">
                <a:tc>
                  <a:txBody>
                    <a:bodyPr/>
                    <a:p>
                      <a:pPr>
                        <a:buNone/>
                      </a:pPr>
                      <a:r>
                        <a:rPr lang="zh-CN" altLang="en-US">
                          <a:latin typeface="华文楷体 (正文)" charset="0"/>
                          <a:cs typeface="华文楷体 (正文)" charset="0"/>
                        </a:rPr>
                        <a:t>countPerSecond</a:t>
                      </a:r>
                      <a:endParaRPr lang="zh-CN" altLang="en-US">
                        <a:latin typeface="华文楷体 (正文)" charset="0"/>
                        <a:cs typeface="华文楷体 (正文)" charset="0"/>
                      </a:endParaRPr>
                    </a:p>
                  </a:txBody>
                  <a:tcPr/>
                </a:tc>
                <a:tc>
                  <a:txBody>
                    <a:bodyPr/>
                    <a:p>
                      <a:pPr>
                        <a:buNone/>
                      </a:pPr>
                      <a:r>
                        <a:rPr lang="zh-CN" altLang="en-US">
                          <a:latin typeface="华文楷体 (正文)" charset="0"/>
                          <a:ea typeface="华文楷体 (正文)" charset="0"/>
                        </a:rPr>
                        <a:t>允许每秒请求的次数</a:t>
                      </a:r>
                      <a:endParaRPr lang="zh-CN" altLang="en-US">
                        <a:latin typeface="华文楷体 (正文)" charset="0"/>
                        <a:ea typeface="华文楷体 (正文)" charset="0"/>
                      </a:endParaRPr>
                    </a:p>
                  </a:txBody>
                  <a:tcPr/>
                </a:tc>
              </a:tr>
              <a:tr h="381000">
                <a:tc>
                  <a:txBody>
                    <a:bodyPr/>
                    <a:p>
                      <a:pPr>
                        <a:buNone/>
                      </a:pPr>
                      <a:r>
                        <a:rPr lang="zh-CN" altLang="en-US">
                          <a:latin typeface="华文楷体 (正文)" charset="0"/>
                          <a:cs typeface="华文楷体 (正文)" charset="0"/>
                        </a:rPr>
                        <a:t>waitTime</a:t>
                      </a:r>
                      <a:endParaRPr lang="zh-CN" altLang="en-US">
                        <a:latin typeface="华文楷体 (正文)" charset="0"/>
                        <a:cs typeface="华文楷体 (正文)" charset="0"/>
                      </a:endParaRPr>
                    </a:p>
                  </a:txBody>
                  <a:tcPr/>
                </a:tc>
                <a:tc>
                  <a:txBody>
                    <a:bodyPr/>
                    <a:p>
                      <a:pPr>
                        <a:buNone/>
                      </a:pPr>
                      <a:r>
                        <a:rPr lang="zh-CN" altLang="en-US">
                          <a:latin typeface="华文楷体 (正文)" charset="0"/>
                          <a:ea typeface="华文楷体 (正文)" charset="0"/>
                        </a:rPr>
                        <a:t>允许等待的时间（毫秒）</a:t>
                      </a:r>
                      <a:endParaRPr lang="zh-CN" altLang="en-US">
                        <a:latin typeface="华文楷体 (正文)" charset="0"/>
                        <a:ea typeface="华文楷体 (正文)" charset="0"/>
                      </a:endParaRPr>
                    </a:p>
                  </a:txBody>
                  <a:tcPr/>
                </a:tc>
              </a:tr>
            </a:tbl>
          </a:graphicData>
        </a:graphic>
      </p:graphicFrame>
      <p:sp>
        <p:nvSpPr>
          <p:cNvPr id="10" name="文本框 9"/>
          <p:cNvSpPr txBox="1"/>
          <p:nvPr/>
        </p:nvSpPr>
        <p:spPr>
          <a:xfrm>
            <a:off x="1262380" y="4241800"/>
            <a:ext cx="7386955" cy="306705"/>
          </a:xfrm>
          <a:prstGeom prst="rect">
            <a:avLst/>
          </a:prstGeom>
        </p:spPr>
        <p:txBody>
          <a:bodyPr vert="horz" wrap="square" lIns="91440" tIns="45720" rIns="91440" bIns="45720" rtlCol="0" anchor="t">
            <a:spAutoFit/>
          </a:bodyPr>
          <a:p>
            <a:pPr marL="285750" indent="-179705">
              <a:buFont typeface="Arial" panose="020B0604020202020204" pitchFamily="34" charset="0"/>
              <a:buChar char="•"/>
            </a:pPr>
            <a:r>
              <a:rPr lang="zh-CN" altLang="en-US" sz="1400" b="1" dirty="0" smtClean="0">
                <a:solidFill>
                  <a:srgbClr val="FD663A"/>
                </a:solidFill>
              </a:rPr>
              <a:t>注：配置中心修改配置支持热刷新（http://docs.paic.com.cn/#/post/6967620）。</a:t>
            </a:r>
            <a:endParaRPr lang="zh-CN" altLang="en-US" sz="1400" b="1" dirty="0" smtClean="0">
              <a:solidFill>
                <a:srgbClr val="FD663A"/>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p:cNvSpPr/>
          <p:nvPr/>
        </p:nvSpPr>
        <p:spPr>
          <a:xfrm>
            <a:off x="351155" y="808990"/>
            <a:ext cx="8503920" cy="611505"/>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endParaRPr lang="en-US" altLang="zh-CN" sz="1100" b="1" dirty="0">
              <a:solidFill>
                <a:schemeClr val="tx1"/>
              </a:solidFill>
              <a:latin typeface="华文楷体" panose="02010600040101010101" pitchFamily="2" charset="-122"/>
              <a:ea typeface="华文楷体" panose="02010600040101010101" pitchFamily="2" charset="-122"/>
            </a:endParaRPr>
          </a:p>
        </p:txBody>
      </p:sp>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r>
              <a:rPr lang="zh-CN" altLang="en-US" sz="2100" dirty="0">
                <a:latin typeface="Arial" panose="020B0604020202020204" pitchFamily="34" charset="0"/>
                <a:sym typeface="+mn-ea"/>
              </a:rPr>
              <a:t>控制流量</a:t>
            </a:r>
            <a:r>
              <a:rPr lang="en-US" altLang="zh-CN" sz="2100" dirty="0">
                <a:sym typeface="+mn-ea"/>
              </a:rPr>
              <a:t>-</a:t>
            </a:r>
            <a:r>
              <a:rPr lang="zh-CN" altLang="en-US" sz="2100" dirty="0">
                <a:sym typeface="+mn-ea"/>
              </a:rPr>
              <a:t>服务降级的定义和使用层面</a:t>
            </a:r>
            <a:endParaRPr lang="zh-CN" sz="2100" dirty="0">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sp>
        <p:nvSpPr>
          <p:cNvPr id="3" name="文本框 2"/>
          <p:cNvSpPr txBox="1"/>
          <p:nvPr/>
        </p:nvSpPr>
        <p:spPr>
          <a:xfrm>
            <a:off x="365760" y="827405"/>
            <a:ext cx="8489315" cy="583565"/>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1600" b="1" dirty="0" smtClean="0"/>
              <a:t>定义：</a:t>
            </a:r>
            <a:r>
              <a:rPr lang="zh-CN" altLang="en-US" sz="1600" dirty="0" smtClean="0"/>
              <a:t>服务降级是在面对系统负载过高、资源不足或外部依赖故障等异常情况下，通过临时屏蔽某些功能或改变服务行为，以保证核心功能的可用性和性能稳定性的一种策略。</a:t>
            </a:r>
            <a:endParaRPr lang="zh-CN" altLang="en-US" sz="1600" dirty="0" smtClean="0"/>
          </a:p>
        </p:txBody>
      </p:sp>
      <p:sp>
        <p:nvSpPr>
          <p:cNvPr id="7" name="矩形 6"/>
          <p:cNvSpPr/>
          <p:nvPr/>
        </p:nvSpPr>
        <p:spPr>
          <a:xfrm>
            <a:off x="361950" y="2174875"/>
            <a:ext cx="2560955" cy="1938020"/>
          </a:xfrm>
          <a:prstGeom prst="rect">
            <a:avLst/>
          </a:prstGeom>
        </p:spPr>
        <p:txBody>
          <a:bodyPr wrap="square">
            <a:spAutoFit/>
          </a:bodyPr>
          <a:p>
            <a:pPr indent="0" algn="just" fontAlgn="auto">
              <a:lnSpc>
                <a:spcPct val="150000"/>
              </a:lnSpc>
              <a:spcAft>
                <a:spcPts val="600"/>
              </a:spcAft>
              <a:buFont typeface="Wingdings" panose="05000000000000000000" charset="0"/>
              <a:buNone/>
            </a:pPr>
            <a:r>
              <a:rPr lang="zh-CN" sz="2000" dirty="0">
                <a:solidFill>
                  <a:schemeClr val="tx1"/>
                </a:solidFill>
                <a:latin typeface="华文楷体" panose="02010600040101010101" pitchFamily="2" charset="-122"/>
                <a:ea typeface="华文楷体" panose="02010600040101010101" pitchFamily="2" charset="-122"/>
              </a:rPr>
              <a:t>前端降级主要通过控制用户界面上的展示和交互来减少对后端服务的请求。</a:t>
            </a:r>
            <a:endParaRPr lang="zh-CN" sz="2000" dirty="0">
              <a:solidFill>
                <a:schemeClr val="tx1"/>
              </a:solidFill>
              <a:latin typeface="华文楷体" panose="02010600040101010101" pitchFamily="2" charset="-122"/>
              <a:ea typeface="华文楷体" panose="02010600040101010101" pitchFamily="2" charset="-122"/>
            </a:endParaRPr>
          </a:p>
        </p:txBody>
      </p:sp>
      <p:sp>
        <p:nvSpPr>
          <p:cNvPr id="8" name="矩形 7"/>
          <p:cNvSpPr/>
          <p:nvPr/>
        </p:nvSpPr>
        <p:spPr>
          <a:xfrm>
            <a:off x="361950" y="1639570"/>
            <a:ext cx="2560955" cy="412115"/>
          </a:xfrm>
          <a:prstGeom prst="rect">
            <a:avLst/>
          </a:prstGeom>
          <a:solidFill>
            <a:srgbClr val="F25822"/>
          </a:solidFill>
          <a:ln>
            <a:solidFill>
              <a:srgbClr val="F258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t>前端降级</a:t>
            </a:r>
            <a:endParaRPr lang="zh-CN" altLang="en-US" b="1" dirty="0"/>
          </a:p>
        </p:txBody>
      </p:sp>
      <p:sp>
        <p:nvSpPr>
          <p:cNvPr id="9" name="矩形 8"/>
          <p:cNvSpPr/>
          <p:nvPr/>
        </p:nvSpPr>
        <p:spPr>
          <a:xfrm>
            <a:off x="3327400" y="1643380"/>
            <a:ext cx="2560955" cy="412115"/>
          </a:xfrm>
          <a:prstGeom prst="rect">
            <a:avLst/>
          </a:prstGeom>
          <a:solidFill>
            <a:srgbClr val="FD8D45"/>
          </a:solidFill>
          <a:ln>
            <a:solidFill>
              <a:srgbClr val="FD8D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t>业务逻辑降级</a:t>
            </a:r>
            <a:endParaRPr lang="zh-CN" altLang="en-US" b="1" dirty="0"/>
          </a:p>
        </p:txBody>
      </p:sp>
      <p:sp>
        <p:nvSpPr>
          <p:cNvPr id="10" name="矩形 9"/>
          <p:cNvSpPr/>
          <p:nvPr/>
        </p:nvSpPr>
        <p:spPr>
          <a:xfrm>
            <a:off x="6318250" y="1639570"/>
            <a:ext cx="2560955" cy="412115"/>
          </a:xfrm>
          <a:prstGeom prst="rect">
            <a:avLst/>
          </a:prstGeom>
          <a:solidFill>
            <a:srgbClr val="E34810"/>
          </a:solidFill>
          <a:ln>
            <a:solidFill>
              <a:srgbClr val="E348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t>数据访问降级</a:t>
            </a:r>
            <a:endParaRPr lang="zh-CN" altLang="en-US" b="1" dirty="0"/>
          </a:p>
        </p:txBody>
      </p:sp>
      <p:sp>
        <p:nvSpPr>
          <p:cNvPr id="29" name="文本框 28"/>
          <p:cNvSpPr txBox="1"/>
          <p:nvPr/>
        </p:nvSpPr>
        <p:spPr>
          <a:xfrm>
            <a:off x="6313170" y="2132330"/>
            <a:ext cx="2562225" cy="2861310"/>
          </a:xfrm>
          <a:prstGeom prst="rect">
            <a:avLst/>
          </a:prstGeom>
          <a:no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t" anchorCtr="0" forceAA="0" compatLnSpc="1">
            <a:spAutoFit/>
          </a:bodyPr>
          <a:p>
            <a:pPr indent="0" algn="just" fontAlgn="auto">
              <a:lnSpc>
                <a:spcPct val="150000"/>
              </a:lnSpc>
              <a:spcAft>
                <a:spcPts val="600"/>
              </a:spcAft>
              <a:buFont typeface="Wingdings" panose="05000000000000000000" charset="0"/>
              <a:buNone/>
            </a:pPr>
            <a:r>
              <a:rPr lang="zh-CN" sz="2000" dirty="0">
                <a:solidFill>
                  <a:schemeClr val="tx1"/>
                </a:solidFill>
                <a:latin typeface="华文楷体" panose="02010600040101010101" pitchFamily="2" charset="-122"/>
                <a:ea typeface="华文楷体" panose="02010600040101010101" pitchFamily="2" charset="-122"/>
              </a:rPr>
              <a:t>数据库或其他外部依赖出现故障或性能问题时，可以使用缓存、降低查询精确度或返回默认值等方式进行数据访问降级。</a:t>
            </a:r>
            <a:endParaRPr lang="zh-CN" sz="2000" dirty="0">
              <a:solidFill>
                <a:schemeClr val="tx1"/>
              </a:solidFill>
              <a:latin typeface="华文楷体" panose="02010600040101010101" pitchFamily="2" charset="-122"/>
              <a:ea typeface="华文楷体" panose="02010600040101010101" pitchFamily="2" charset="-122"/>
            </a:endParaRPr>
          </a:p>
        </p:txBody>
      </p:sp>
      <p:sp>
        <p:nvSpPr>
          <p:cNvPr id="2" name="矩形 1"/>
          <p:cNvSpPr/>
          <p:nvPr/>
        </p:nvSpPr>
        <p:spPr>
          <a:xfrm>
            <a:off x="3326765" y="2195195"/>
            <a:ext cx="2560955" cy="2399665"/>
          </a:xfrm>
          <a:prstGeom prst="rect">
            <a:avLst/>
          </a:prstGeom>
        </p:spPr>
        <p:txBody>
          <a:bodyPr wrap="square">
            <a:spAutoFit/>
          </a:bodyPr>
          <a:p>
            <a:pPr indent="0" algn="just" fontAlgn="auto">
              <a:lnSpc>
                <a:spcPct val="150000"/>
              </a:lnSpc>
              <a:spcAft>
                <a:spcPts val="600"/>
              </a:spcAft>
              <a:buFont typeface="Wingdings" panose="05000000000000000000" charset="0"/>
              <a:buNone/>
            </a:pPr>
            <a:r>
              <a:rPr lang="zh-CN" sz="2000" dirty="0">
                <a:solidFill>
                  <a:schemeClr val="tx1"/>
                </a:solidFill>
                <a:latin typeface="华文楷体" panose="02010600040101010101" pitchFamily="2" charset="-122"/>
                <a:ea typeface="华文楷体" panose="02010600040101010101" pitchFamily="2" charset="-122"/>
              </a:rPr>
              <a:t>业务逻辑中根据当前系统状态或用户需求进行判断，决定是否执行某些非关键的功能或采取替代性方案。</a:t>
            </a:r>
            <a:endParaRPr lang="zh-CN" sz="2000" dirty="0">
              <a:solidFill>
                <a:schemeClr val="tx1"/>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r>
              <a:rPr lang="zh-CN" altLang="en-US" sz="2100" dirty="0">
                <a:latin typeface="Arial" panose="020B0604020202020204" pitchFamily="34" charset="0"/>
                <a:sym typeface="+mn-ea"/>
              </a:rPr>
              <a:t>控制流量</a:t>
            </a:r>
            <a:r>
              <a:rPr lang="en-US" altLang="zh-CN" sz="2100" dirty="0">
                <a:sym typeface="+mn-ea"/>
              </a:rPr>
              <a:t>-hystrix</a:t>
            </a:r>
            <a:r>
              <a:rPr lang="zh-CN" altLang="en-US" sz="2100" dirty="0">
                <a:sym typeface="+mn-ea"/>
              </a:rPr>
              <a:t>服务降级</a:t>
            </a:r>
            <a:r>
              <a:rPr lang="zh-CN" altLang="en-US" sz="2100" dirty="0">
                <a:sym typeface="+mn-ea"/>
              </a:rPr>
              <a:t>在</a:t>
            </a:r>
            <a:r>
              <a:rPr lang="zh-CN" sz="2100" dirty="0">
                <a:sym typeface="+mn-ea"/>
              </a:rPr>
              <a:t>ARK中的应用</a:t>
            </a:r>
            <a:endParaRPr lang="zh-CN" sz="2100" dirty="0">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pic>
        <p:nvPicPr>
          <p:cNvPr id="114" name="图片 113"/>
          <p:cNvPicPr/>
          <p:nvPr/>
        </p:nvPicPr>
        <p:blipFill>
          <a:blip r:embed="rId2"/>
          <a:stretch>
            <a:fillRect/>
          </a:stretch>
        </p:blipFill>
        <p:spPr>
          <a:xfrm>
            <a:off x="222885" y="1149985"/>
            <a:ext cx="4128135" cy="1310640"/>
          </a:xfrm>
          <a:prstGeom prst="rect">
            <a:avLst/>
          </a:prstGeom>
          <a:noFill/>
          <a:ln w="9525">
            <a:noFill/>
          </a:ln>
        </p:spPr>
      </p:pic>
      <p:sp>
        <p:nvSpPr>
          <p:cNvPr id="6" name="文本框 5"/>
          <p:cNvSpPr txBox="1"/>
          <p:nvPr/>
        </p:nvSpPr>
        <p:spPr>
          <a:xfrm>
            <a:off x="222250" y="685165"/>
            <a:ext cx="4340860" cy="521970"/>
          </a:xfrm>
          <a:prstGeom prst="rect">
            <a:avLst/>
          </a:prstGeom>
        </p:spPr>
        <p:txBody>
          <a:bodyPr vert="horz" wrap="square" lIns="91440" tIns="45720" rIns="91440" bIns="45720" rtlCol="0" anchor="t">
            <a:spAutoFit/>
          </a:bodyPr>
          <a:p>
            <a:pPr algn="l">
              <a:buNone/>
            </a:pPr>
            <a:r>
              <a:rPr lang="zh-CN" altLang="en-US" sz="1400" b="1" dirty="0" smtClean="0">
                <a:solidFill>
                  <a:schemeClr val="tx1"/>
                </a:solidFill>
                <a:sym typeface="+mn-ea"/>
              </a:rPr>
              <a:t> 适用场景:用于fallback逻辑涉及网络访问的情况,如缓存访问。</a:t>
            </a:r>
            <a:endParaRPr lang="zh-CN" altLang="en-US" sz="1400" b="1" dirty="0" smtClean="0">
              <a:solidFill>
                <a:schemeClr val="tx1"/>
              </a:solidFill>
              <a:sym typeface="+mn-ea"/>
            </a:endParaRPr>
          </a:p>
        </p:txBody>
      </p:sp>
      <p:sp>
        <p:nvSpPr>
          <p:cNvPr id="2" name="文本框 1"/>
          <p:cNvSpPr txBox="1"/>
          <p:nvPr/>
        </p:nvSpPr>
        <p:spPr>
          <a:xfrm>
            <a:off x="313690" y="2952115"/>
            <a:ext cx="3909060" cy="521970"/>
          </a:xfrm>
          <a:prstGeom prst="rect">
            <a:avLst/>
          </a:prstGeom>
        </p:spPr>
        <p:txBody>
          <a:bodyPr vert="horz" wrap="square" lIns="91440" tIns="45720" rIns="91440" bIns="45720" rtlCol="0" anchor="t">
            <a:spAutoFit/>
          </a:bodyPr>
          <a:p>
            <a:pPr algn="l">
              <a:buNone/>
            </a:pPr>
            <a:r>
              <a:rPr lang="zh-CN" altLang="en-US" sz="1400" b="1" dirty="0" smtClean="0">
                <a:solidFill>
                  <a:schemeClr val="tx1"/>
                </a:solidFill>
                <a:sym typeface="+mn-ea"/>
              </a:rPr>
              <a:t>  适用场景:显示调用降级适用于特殊需求的场景,fallback用于业务处理。</a:t>
            </a:r>
            <a:endParaRPr lang="zh-CN" altLang="en-US" sz="1400" b="1" dirty="0" smtClean="0">
              <a:solidFill>
                <a:schemeClr val="tx1"/>
              </a:solidFill>
              <a:sym typeface="+mn-ea"/>
            </a:endParaRPr>
          </a:p>
        </p:txBody>
      </p:sp>
      <p:pic>
        <p:nvPicPr>
          <p:cNvPr id="115" name="图片 114"/>
          <p:cNvPicPr/>
          <p:nvPr/>
        </p:nvPicPr>
        <p:blipFill>
          <a:blip r:embed="rId3"/>
          <a:stretch>
            <a:fillRect/>
          </a:stretch>
        </p:blipFill>
        <p:spPr>
          <a:xfrm>
            <a:off x="222250" y="3416935"/>
            <a:ext cx="4333875" cy="1311275"/>
          </a:xfrm>
          <a:prstGeom prst="rect">
            <a:avLst/>
          </a:prstGeom>
          <a:noFill/>
          <a:ln w="9525">
            <a:noFill/>
          </a:ln>
        </p:spPr>
      </p:pic>
      <p:cxnSp>
        <p:nvCxnSpPr>
          <p:cNvPr id="193" name="直接连接符 192"/>
          <p:cNvCxnSpPr/>
          <p:nvPr/>
        </p:nvCxnSpPr>
        <p:spPr>
          <a:xfrm>
            <a:off x="410823" y="2811774"/>
            <a:ext cx="3811905" cy="0"/>
          </a:xfrm>
          <a:prstGeom prst="line">
            <a:avLst/>
          </a:prstGeom>
          <a:noFill/>
          <a:ln w="12700" cap="flat" cmpd="sng" algn="ctr">
            <a:solidFill>
              <a:sysClr val="window" lastClr="FFFFFF">
                <a:lumMod val="75000"/>
              </a:sysClr>
            </a:solidFill>
            <a:prstDash val="dash"/>
          </a:ln>
          <a:effectLst/>
        </p:spPr>
      </p:cxnSp>
      <p:sp>
        <p:nvSpPr>
          <p:cNvPr id="4" name="文本框 3"/>
          <p:cNvSpPr txBox="1"/>
          <p:nvPr/>
        </p:nvSpPr>
        <p:spPr>
          <a:xfrm>
            <a:off x="313690" y="2372360"/>
            <a:ext cx="3947160" cy="39878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1000" b="1" dirty="0" smtClean="0"/>
              <a:t>注：依赖调用和降级调用使用不同的线程池做隔离，防止上层线程池跑满，影响二级降级逻辑调用</a:t>
            </a:r>
            <a:endParaRPr lang="zh-CN" altLang="en-US" sz="1000" b="1" dirty="0" smtClean="0"/>
          </a:p>
        </p:txBody>
      </p:sp>
      <p:sp>
        <p:nvSpPr>
          <p:cNvPr id="5" name="文本框 4"/>
          <p:cNvSpPr txBox="1"/>
          <p:nvPr/>
        </p:nvSpPr>
        <p:spPr>
          <a:xfrm>
            <a:off x="487045" y="4661535"/>
            <a:ext cx="3947160" cy="39878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1000" b="1" dirty="0" smtClean="0"/>
              <a:t>注：</a:t>
            </a:r>
            <a:r>
              <a:rPr lang="zh-CN" altLang="en-US" sz="1000" b="1">
                <a:sym typeface="+mn-ea"/>
              </a:rPr>
              <a:t>fallback不再承担降级职责，建议慎重使用，会造成监控统计换乱等问题.</a:t>
            </a:r>
            <a:endParaRPr lang="zh-CN" altLang="en-US" sz="1000" b="1" dirty="0" smtClean="0"/>
          </a:p>
        </p:txBody>
      </p:sp>
      <p:pic>
        <p:nvPicPr>
          <p:cNvPr id="7" name="图片 6"/>
          <p:cNvPicPr>
            <a:picLocks noChangeAspect="1"/>
          </p:cNvPicPr>
          <p:nvPr/>
        </p:nvPicPr>
        <p:blipFill>
          <a:blip r:embed="rId4"/>
          <a:stretch>
            <a:fillRect/>
          </a:stretch>
        </p:blipFill>
        <p:spPr>
          <a:xfrm>
            <a:off x="4801235" y="916305"/>
            <a:ext cx="3816985" cy="38119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p:cNvSpPr/>
          <p:nvPr/>
        </p:nvSpPr>
        <p:spPr>
          <a:xfrm>
            <a:off x="415925" y="699770"/>
            <a:ext cx="8411210" cy="611505"/>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endParaRPr lang="en-US" altLang="zh-CN" sz="1100" b="1" dirty="0">
              <a:solidFill>
                <a:schemeClr val="tx1"/>
              </a:solidFill>
              <a:latin typeface="华文楷体" panose="02010600040101010101" pitchFamily="2" charset="-122"/>
              <a:ea typeface="华文楷体" panose="02010600040101010101" pitchFamily="2" charset="-122"/>
            </a:endParaRPr>
          </a:p>
        </p:txBody>
      </p:sp>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r>
              <a:rPr lang="zh-CN" altLang="en-US" sz="2100" dirty="0">
                <a:latin typeface="Arial" panose="020B0604020202020204" pitchFamily="34" charset="0"/>
                <a:sym typeface="+mn-ea"/>
              </a:rPr>
              <a:t>控制流量</a:t>
            </a:r>
            <a:r>
              <a:rPr lang="en-US" altLang="zh-CN" sz="2100" dirty="0">
                <a:sym typeface="+mn-ea"/>
              </a:rPr>
              <a:t>-sentinel</a:t>
            </a:r>
            <a:r>
              <a:rPr lang="zh-CN" altLang="en-US" sz="2100" dirty="0">
                <a:sym typeface="+mn-ea"/>
              </a:rPr>
              <a:t>服务</a:t>
            </a:r>
            <a:r>
              <a:rPr lang="zh-CN" altLang="en-US" sz="2100" dirty="0">
                <a:sym typeface="+mn-ea"/>
              </a:rPr>
              <a:t>熔断</a:t>
            </a:r>
            <a:endParaRPr lang="en-US" altLang="zh-CN" sz="2100" dirty="0">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sp>
        <p:nvSpPr>
          <p:cNvPr id="3" name="文本框 2"/>
          <p:cNvSpPr txBox="1"/>
          <p:nvPr/>
        </p:nvSpPr>
        <p:spPr>
          <a:xfrm>
            <a:off x="410845" y="690245"/>
            <a:ext cx="8446770" cy="64516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en-US" altLang="zh-CN" sz="2000" b="1" dirty="0" smtClean="0">
                <a:solidFill>
                  <a:srgbClr val="FD663A"/>
                </a:solidFill>
              </a:rPr>
              <a:t>1</a:t>
            </a:r>
            <a:r>
              <a:rPr lang="zh-CN" altLang="en-US" sz="2000" b="1" dirty="0" smtClean="0">
                <a:solidFill>
                  <a:srgbClr val="FD663A"/>
                </a:solidFill>
              </a:rPr>
              <a:t>个</a:t>
            </a:r>
            <a:r>
              <a:rPr lang="zh-CN" altLang="en-US" sz="1600" b="1" dirty="0" smtClean="0"/>
              <a:t>定义：</a:t>
            </a:r>
            <a:r>
              <a:rPr lang="zh-CN" altLang="en-US" sz="1600" dirty="0" smtClean="0"/>
              <a:t>当服务A调用服务B时，服务B不可用出现异常，上游服务A为了保证自己不受影响，及时的切断与服务B的联系，以防止大规模的出现雪崩。</a:t>
            </a:r>
            <a:endParaRPr lang="zh-CN" altLang="en-US" sz="1600" dirty="0" smtClean="0"/>
          </a:p>
        </p:txBody>
      </p:sp>
      <p:graphicFrame>
        <p:nvGraphicFramePr>
          <p:cNvPr id="18" name="表格 17"/>
          <p:cNvGraphicFramePr/>
          <p:nvPr>
            <p:custDataLst>
              <p:tags r:id="rId2"/>
            </p:custDataLst>
          </p:nvPr>
        </p:nvGraphicFramePr>
        <p:xfrm>
          <a:off x="416560" y="1355725"/>
          <a:ext cx="8401050" cy="3623945"/>
        </p:xfrm>
        <a:graphic>
          <a:graphicData uri="http://schemas.openxmlformats.org/drawingml/2006/table">
            <a:tbl>
              <a:tblPr firstRow="1" bandRow="1">
                <a:tableStyleId>{5C22544A-7EE6-4342-B048-85BDC9FD1C3A}</a:tableStyleId>
              </a:tblPr>
              <a:tblGrid>
                <a:gridCol w="4200525"/>
                <a:gridCol w="4200525"/>
              </a:tblGrid>
              <a:tr h="462280">
                <a:tc gridSpan="2">
                  <a:txBody>
                    <a:bodyPr/>
                    <a:p>
                      <a:pPr algn="ctr">
                        <a:buNone/>
                      </a:pPr>
                      <a:r>
                        <a:rPr lang="en-US" altLang="zh-CN" sz="2000" dirty="0" smtClean="0">
                          <a:solidFill>
                            <a:schemeClr val="bg1"/>
                          </a:solidFill>
                          <a:sym typeface="+mn-ea"/>
                        </a:rPr>
                        <a:t>2</a:t>
                      </a:r>
                      <a:r>
                        <a:rPr lang="zh-CN" altLang="en-US" sz="2000" dirty="0" smtClean="0">
                          <a:solidFill>
                            <a:schemeClr val="bg1"/>
                          </a:solidFill>
                          <a:sym typeface="+mn-ea"/>
                        </a:rPr>
                        <a:t>个</a:t>
                      </a:r>
                      <a:r>
                        <a:rPr lang="zh-CN" altLang="en-US" sz="1600" dirty="0" smtClean="0">
                          <a:solidFill>
                            <a:schemeClr val="tx1"/>
                          </a:solidFill>
                          <a:sym typeface="+mn-ea"/>
                        </a:rPr>
                        <a:t>概念</a:t>
                      </a:r>
                      <a:endParaRPr lang="zh-CN" altLang="en-US" sz="2400"/>
                    </a:p>
                  </a:txBody>
                  <a:tcPr>
                    <a:lnL w="9525">
                      <a:solidFill>
                        <a:srgbClr val="FD663A"/>
                      </a:solidFill>
                      <a:prstDash val="solid"/>
                    </a:lnL>
                    <a:lnR w="9525">
                      <a:solidFill>
                        <a:srgbClr val="FD663A"/>
                      </a:solidFill>
                      <a:prstDash val="solid"/>
                    </a:lnR>
                    <a:lnT w="9525">
                      <a:solidFill>
                        <a:srgbClr val="FD663A"/>
                      </a:solidFill>
                      <a:prstDash val="solid"/>
                    </a:lnT>
                    <a:lnB w="9525">
                      <a:solidFill>
                        <a:srgbClr val="FD663A"/>
                      </a:solidFill>
                      <a:prstDash val="solid"/>
                    </a:lnB>
                    <a:lnTlToBr>
                      <a:noFill/>
                    </a:lnTlToBr>
                    <a:lnBlToTr>
                      <a:noFill/>
                    </a:lnBlToTr>
                    <a:solidFill>
                      <a:srgbClr val="FD8D45"/>
                    </a:solidFill>
                  </a:tcPr>
                </a:tc>
                <a:tc hMerge="1">
                  <a:tcPr>
                    <a:lnR w="9525">
                      <a:solidFill>
                        <a:srgbClr val="FD663A"/>
                      </a:solidFill>
                      <a:prstDash val="solid"/>
                    </a:lnR>
                    <a:lnT w="9525">
                      <a:solidFill>
                        <a:srgbClr val="FD663A"/>
                      </a:solidFill>
                      <a:prstDash val="solid"/>
                    </a:lnT>
                    <a:lnB w="9525">
                      <a:solidFill>
                        <a:srgbClr val="FD663A"/>
                      </a:solidFill>
                      <a:prstDash val="solid"/>
                    </a:lnB>
                  </a:tcPr>
                </a:tc>
              </a:tr>
              <a:tr h="714375">
                <a:tc>
                  <a:txBody>
                    <a:bodyPr/>
                    <a:p>
                      <a:pPr>
                        <a:buNone/>
                      </a:pPr>
                      <a:r>
                        <a:rPr lang="zh-CN" altLang="en-US" sz="1200" b="1"/>
                        <a:t>资源：</a:t>
                      </a:r>
                      <a:r>
                        <a:rPr lang="zh-CN" altLang="en-US" sz="1200"/>
                        <a:t>只要通过 Sentinel API 定义的代码，就是资源，能够被 Sentinel 保护起来。大部分情况下，可以使用方法签名，URL，甚至服务名称作为资源名来标示资源。</a:t>
                      </a:r>
                      <a:endParaRPr lang="zh-CN" altLang="en-US" sz="1200"/>
                    </a:p>
                  </a:txBody>
                  <a:tcPr>
                    <a:lnL w="9525">
                      <a:solidFill>
                        <a:srgbClr val="FD663A"/>
                      </a:solidFill>
                      <a:prstDash val="solid"/>
                    </a:lnL>
                    <a:lnR w="9525">
                      <a:solidFill>
                        <a:srgbClr val="FD663A"/>
                      </a:solidFill>
                      <a:prstDash val="solid"/>
                    </a:lnR>
                    <a:lnT w="9525">
                      <a:solidFill>
                        <a:srgbClr val="FD663A"/>
                      </a:solidFill>
                      <a:prstDash val="solid"/>
                    </a:lnT>
                    <a:lnB w="9525">
                      <a:solidFill>
                        <a:srgbClr val="FD663A"/>
                      </a:solidFill>
                      <a:prstDash val="solid"/>
                    </a:lnB>
                    <a:lnTlToBr>
                      <a:noFill/>
                    </a:lnTlToBr>
                    <a:lnBlToTr>
                      <a:noFill/>
                    </a:lnBlToTr>
                    <a:solidFill>
                      <a:schemeClr val="bg1">
                        <a:lumMod val="95000"/>
                      </a:schemeClr>
                    </a:solidFill>
                  </a:tcPr>
                </a:tc>
                <a:tc>
                  <a:txBody>
                    <a:bodyPr/>
                    <a:p>
                      <a:pPr>
                        <a:buNone/>
                      </a:pPr>
                      <a:r>
                        <a:rPr lang="zh-CN" altLang="en-US" sz="1200" b="1"/>
                        <a:t>规则：</a:t>
                      </a:r>
                      <a:r>
                        <a:rPr lang="zh-CN" altLang="en-US" sz="1200"/>
                        <a:t>围绕资源的实时状态设定的规则，可以包括流量控制规则、熔断降级规则以及系统保护规则。同一个资源可以同时有多个限流规则，检查规则时会依次检查。</a:t>
                      </a:r>
                      <a:endParaRPr lang="zh-CN" altLang="en-US" sz="1200"/>
                    </a:p>
                  </a:txBody>
                  <a:tcPr>
                    <a:lnL w="9525">
                      <a:solidFill>
                        <a:srgbClr val="FD663A"/>
                      </a:solidFill>
                      <a:prstDash val="solid"/>
                    </a:lnL>
                    <a:lnR w="9525">
                      <a:solidFill>
                        <a:srgbClr val="FD663A"/>
                      </a:solidFill>
                      <a:prstDash val="solid"/>
                    </a:lnR>
                    <a:lnT w="9525">
                      <a:solidFill>
                        <a:srgbClr val="FD663A"/>
                      </a:solidFill>
                      <a:prstDash val="solid"/>
                    </a:lnT>
                    <a:lnB w="9525">
                      <a:solidFill>
                        <a:srgbClr val="FD663A"/>
                      </a:solidFill>
                      <a:prstDash val="solid"/>
                    </a:lnB>
                    <a:lnTlToBr>
                      <a:noFill/>
                    </a:lnTlToBr>
                    <a:lnBlToTr>
                      <a:noFill/>
                    </a:lnBlToTr>
                    <a:solidFill>
                      <a:schemeClr val="bg1">
                        <a:lumMod val="95000"/>
                      </a:schemeClr>
                    </a:solidFill>
                  </a:tcPr>
                </a:tc>
              </a:tr>
              <a:tr h="2447290">
                <a:tc>
                  <a:txBody>
                    <a:bodyPr/>
                    <a:p>
                      <a:pPr>
                        <a:buNone/>
                      </a:pPr>
                      <a:endParaRPr lang="zh-CN" altLang="en-US"/>
                    </a:p>
                  </a:txBody>
                  <a:tcPr>
                    <a:lnL w="9525">
                      <a:solidFill>
                        <a:srgbClr val="FD663A"/>
                      </a:solidFill>
                      <a:prstDash val="solid"/>
                    </a:lnL>
                    <a:lnR w="9525">
                      <a:solidFill>
                        <a:srgbClr val="FD663A"/>
                      </a:solidFill>
                      <a:prstDash val="solid"/>
                    </a:lnR>
                    <a:lnT w="9525">
                      <a:solidFill>
                        <a:srgbClr val="FD663A"/>
                      </a:solidFill>
                      <a:prstDash val="solid"/>
                    </a:lnT>
                    <a:lnB w="9525">
                      <a:solidFill>
                        <a:srgbClr val="FD663A"/>
                      </a:solidFill>
                      <a:prstDash val="solid"/>
                    </a:lnB>
                    <a:lnTlToBr>
                      <a:noFill/>
                    </a:lnTlToBr>
                    <a:lnBlToTr>
                      <a:noFill/>
                    </a:lnBlToTr>
                    <a:noFill/>
                  </a:tcPr>
                </a:tc>
                <a:tc>
                  <a:txBody>
                    <a:bodyPr/>
                    <a:p>
                      <a:pPr>
                        <a:buNone/>
                      </a:pPr>
                      <a:endParaRPr lang="zh-CN" altLang="en-US"/>
                    </a:p>
                  </a:txBody>
                  <a:tcPr>
                    <a:lnL w="9525">
                      <a:solidFill>
                        <a:srgbClr val="FD663A"/>
                      </a:solidFill>
                      <a:prstDash val="solid"/>
                    </a:lnL>
                    <a:lnR w="9525">
                      <a:solidFill>
                        <a:srgbClr val="FD663A"/>
                      </a:solidFill>
                      <a:prstDash val="solid"/>
                    </a:lnR>
                    <a:lnT w="9525">
                      <a:solidFill>
                        <a:srgbClr val="FD663A"/>
                      </a:solidFill>
                      <a:prstDash val="solid"/>
                    </a:lnT>
                    <a:lnB w="9525">
                      <a:solidFill>
                        <a:srgbClr val="FD663A"/>
                      </a:solidFill>
                      <a:prstDash val="solid"/>
                    </a:lnB>
                    <a:lnTlToBr>
                      <a:noFill/>
                    </a:lnTlToBr>
                    <a:lnBlToTr>
                      <a:noFill/>
                    </a:lnBlToTr>
                    <a:noFill/>
                  </a:tcPr>
                </a:tc>
              </a:tr>
            </a:tbl>
          </a:graphicData>
        </a:graphic>
      </p:graphicFrame>
      <p:pic>
        <p:nvPicPr>
          <p:cNvPr id="19" name="图片 18"/>
          <p:cNvPicPr>
            <a:picLocks noChangeAspect="1"/>
          </p:cNvPicPr>
          <p:nvPr/>
        </p:nvPicPr>
        <p:blipFill>
          <a:blip r:embed="rId3"/>
          <a:stretch>
            <a:fillRect/>
          </a:stretch>
        </p:blipFill>
        <p:spPr>
          <a:xfrm>
            <a:off x="757555" y="2557145"/>
            <a:ext cx="3490595" cy="2290445"/>
          </a:xfrm>
          <a:prstGeom prst="rect">
            <a:avLst/>
          </a:prstGeom>
        </p:spPr>
      </p:pic>
      <p:pic>
        <p:nvPicPr>
          <p:cNvPr id="20" name="图片 19"/>
          <p:cNvPicPr>
            <a:picLocks noChangeAspect="1"/>
          </p:cNvPicPr>
          <p:nvPr/>
        </p:nvPicPr>
        <p:blipFill>
          <a:blip r:embed="rId4"/>
          <a:stretch>
            <a:fillRect/>
          </a:stretch>
        </p:blipFill>
        <p:spPr>
          <a:xfrm>
            <a:off x="4769485" y="2709545"/>
            <a:ext cx="3727450" cy="20758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r>
              <a:rPr lang="zh-CN" altLang="en-US" sz="2100" dirty="0">
                <a:latin typeface="Arial" panose="020B0604020202020204" pitchFamily="34" charset="0"/>
                <a:sym typeface="+mn-ea"/>
              </a:rPr>
              <a:t>控制流量</a:t>
            </a:r>
            <a:r>
              <a:rPr lang="en-US" altLang="zh-CN" sz="2100" dirty="0">
                <a:sym typeface="+mn-ea"/>
              </a:rPr>
              <a:t>-</a:t>
            </a:r>
            <a:r>
              <a:rPr lang="en-US" altLang="zh-CN" sz="2100" dirty="0">
                <a:sym typeface="+mn-ea"/>
              </a:rPr>
              <a:t>sentinel </a:t>
            </a:r>
            <a:r>
              <a:rPr lang="zh-CN" altLang="en-US" sz="2100" dirty="0">
                <a:sym typeface="+mn-ea"/>
              </a:rPr>
              <a:t>特性</a:t>
            </a:r>
            <a:endParaRPr lang="zh-CN" altLang="en-US" sz="2100" dirty="0">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graphicFrame>
        <p:nvGraphicFramePr>
          <p:cNvPr id="4" name="表格 3"/>
          <p:cNvGraphicFramePr/>
          <p:nvPr>
            <p:custDataLst>
              <p:tags r:id="rId2"/>
            </p:custDataLst>
          </p:nvPr>
        </p:nvGraphicFramePr>
        <p:xfrm>
          <a:off x="410845" y="658495"/>
          <a:ext cx="8496300" cy="4320540"/>
        </p:xfrm>
        <a:graphic>
          <a:graphicData uri="http://schemas.openxmlformats.org/drawingml/2006/table">
            <a:tbl>
              <a:tblPr firstRow="1" bandRow="1">
                <a:tableStyleId>{5C22544A-7EE6-4342-B048-85BDC9FD1C3A}</a:tableStyleId>
              </a:tblPr>
              <a:tblGrid>
                <a:gridCol w="872490"/>
                <a:gridCol w="1125855"/>
                <a:gridCol w="4853305"/>
                <a:gridCol w="1644650"/>
              </a:tblGrid>
              <a:tr h="297180">
                <a:tc>
                  <a:txBody>
                    <a:bodyPr/>
                    <a:p>
                      <a:pPr>
                        <a:buNone/>
                      </a:pPr>
                      <a:r>
                        <a:rPr lang="zh-CN" altLang="en-US"/>
                        <a:t>特性</a:t>
                      </a:r>
                      <a:endParaRPr lang="zh-CN" altLang="en-US"/>
                    </a:p>
                  </a:txBody>
                  <a:tcPr/>
                </a:tc>
                <a:tc>
                  <a:txBody>
                    <a:bodyPr/>
                    <a:p>
                      <a:pPr>
                        <a:buNone/>
                      </a:pPr>
                      <a:r>
                        <a:rPr lang="zh-CN" altLang="en-US"/>
                        <a:t>Field</a:t>
                      </a:r>
                      <a:endParaRPr lang="zh-CN" altLang="en-US"/>
                    </a:p>
                  </a:txBody>
                  <a:tcPr/>
                </a:tc>
                <a:tc>
                  <a:txBody>
                    <a:bodyPr/>
                    <a:p>
                      <a:pPr>
                        <a:buNone/>
                      </a:pPr>
                      <a:r>
                        <a:rPr lang="zh-CN" altLang="en-US"/>
                        <a:t>说明</a:t>
                      </a:r>
                      <a:endParaRPr lang="zh-CN" altLang="en-US"/>
                    </a:p>
                  </a:txBody>
                  <a:tcPr/>
                </a:tc>
                <a:tc>
                  <a:txBody>
                    <a:bodyPr/>
                    <a:p>
                      <a:pPr>
                        <a:buNone/>
                      </a:pPr>
                      <a:r>
                        <a:rPr lang="zh-CN" altLang="en-US"/>
                        <a:t>默认值</a:t>
                      </a:r>
                      <a:endParaRPr lang="zh-CN" altLang="en-US"/>
                    </a:p>
                  </a:txBody>
                  <a:tcPr/>
                </a:tc>
              </a:tr>
              <a:tr h="243840">
                <a:tc>
                  <a:txBody>
                    <a:bodyPr/>
                    <a:p>
                      <a:pPr>
                        <a:buNone/>
                      </a:pPr>
                      <a:r>
                        <a:rPr lang="zh-CN" altLang="en-US" sz="1000" b="1"/>
                        <a:t>公共</a:t>
                      </a:r>
                      <a:endParaRPr lang="zh-CN" altLang="en-US" sz="1000" b="1"/>
                    </a:p>
                  </a:txBody>
                  <a:tcPr/>
                </a:tc>
                <a:tc>
                  <a:txBody>
                    <a:bodyPr/>
                    <a:p>
                      <a:pPr>
                        <a:buNone/>
                      </a:pPr>
                      <a:r>
                        <a:rPr lang="zh-CN" altLang="en-US" sz="800"/>
                        <a:t>resource</a:t>
                      </a:r>
                      <a:endParaRPr lang="zh-CN" altLang="en-US" sz="800"/>
                    </a:p>
                  </a:txBody>
                  <a:tcPr/>
                </a:tc>
                <a:tc>
                  <a:txBody>
                    <a:bodyPr/>
                    <a:p>
                      <a:pPr>
                        <a:buNone/>
                      </a:pPr>
                      <a:r>
                        <a:rPr lang="zh-CN" altLang="en-US" sz="900"/>
                        <a:t>资源名，资源名是限流规则的作用对象</a:t>
                      </a:r>
                      <a:endParaRPr lang="zh-CN" altLang="en-US" sz="900"/>
                    </a:p>
                  </a:txBody>
                  <a:tcPr/>
                </a:tc>
                <a:tc>
                  <a:txBody>
                    <a:bodyPr/>
                    <a:p>
                      <a:pPr>
                        <a:buNone/>
                      </a:pPr>
                      <a:endParaRPr lang="zh-CN" altLang="en-US" sz="900"/>
                    </a:p>
                  </a:txBody>
                  <a:tcPr/>
                </a:tc>
              </a:tr>
              <a:tr h="243840">
                <a:tc rowSpan="6">
                  <a:txBody>
                    <a:bodyPr/>
                    <a:p>
                      <a:pPr>
                        <a:buNone/>
                      </a:pPr>
                      <a:r>
                        <a:rPr lang="zh-CN" altLang="en-US" sz="1000" b="1">
                          <a:sym typeface="+mn-ea"/>
                        </a:rPr>
                        <a:t>流量控制</a:t>
                      </a:r>
                      <a:endParaRPr lang="zh-CN" altLang="en-US" sz="1000"/>
                    </a:p>
                  </a:txBody>
                  <a:tcPr/>
                </a:tc>
                <a:tc>
                  <a:txBody>
                    <a:bodyPr/>
                    <a:p>
                      <a:pPr>
                        <a:buNone/>
                      </a:pPr>
                      <a:r>
                        <a:rPr lang="zh-CN" altLang="en-US" sz="800"/>
                        <a:t>count</a:t>
                      </a:r>
                      <a:endParaRPr lang="zh-CN" altLang="en-US" sz="800"/>
                    </a:p>
                  </a:txBody>
                  <a:tcPr/>
                </a:tc>
                <a:tc>
                  <a:txBody>
                    <a:bodyPr/>
                    <a:p>
                      <a:pPr>
                        <a:buNone/>
                      </a:pPr>
                      <a:r>
                        <a:rPr lang="zh-CN" altLang="en-US" sz="900"/>
                        <a:t>限流阈值</a:t>
                      </a:r>
                      <a:endParaRPr lang="zh-CN" altLang="en-US" sz="900"/>
                    </a:p>
                  </a:txBody>
                  <a:tcPr/>
                </a:tc>
                <a:tc>
                  <a:txBody>
                    <a:bodyPr/>
                    <a:p>
                      <a:pPr>
                        <a:buNone/>
                      </a:pPr>
                      <a:endParaRPr lang="zh-CN" altLang="en-US" sz="900"/>
                    </a:p>
                  </a:txBody>
                  <a:tcPr/>
                </a:tc>
              </a:tr>
              <a:tr h="243840">
                <a:tc vMerge="1">
                  <a:tcPr/>
                </a:tc>
                <a:tc>
                  <a:txBody>
                    <a:bodyPr/>
                    <a:p>
                      <a:pPr>
                        <a:buNone/>
                      </a:pPr>
                      <a:r>
                        <a:rPr lang="zh-CN" altLang="en-US" sz="800"/>
                        <a:t>grade</a:t>
                      </a:r>
                      <a:endParaRPr lang="zh-CN" altLang="en-US" sz="800"/>
                    </a:p>
                  </a:txBody>
                  <a:tcPr/>
                </a:tc>
                <a:tc>
                  <a:txBody>
                    <a:bodyPr/>
                    <a:p>
                      <a:pPr>
                        <a:buNone/>
                      </a:pPr>
                      <a:r>
                        <a:rPr lang="zh-CN" altLang="en-US" sz="900"/>
                        <a:t>限流阈值类型，QPS 模式（1）或并发线程数模式（0）</a:t>
                      </a:r>
                      <a:endParaRPr lang="zh-CN" altLang="en-US" sz="900"/>
                    </a:p>
                  </a:txBody>
                  <a:tcPr/>
                </a:tc>
                <a:tc>
                  <a:txBody>
                    <a:bodyPr/>
                    <a:p>
                      <a:pPr>
                        <a:buNone/>
                      </a:pPr>
                      <a:r>
                        <a:rPr lang="zh-CN" altLang="en-US" sz="900"/>
                        <a:t>QPS 模式</a:t>
                      </a:r>
                      <a:endParaRPr lang="zh-CN" altLang="en-US" sz="900"/>
                    </a:p>
                  </a:txBody>
                  <a:tcPr/>
                </a:tc>
              </a:tr>
              <a:tr h="365760">
                <a:tc vMerge="1">
                  <a:tcPr/>
                </a:tc>
                <a:tc>
                  <a:txBody>
                    <a:bodyPr/>
                    <a:p>
                      <a:pPr>
                        <a:buNone/>
                      </a:pPr>
                      <a:r>
                        <a:rPr lang="zh-CN" altLang="en-US" sz="800"/>
                        <a:t>limitApp</a:t>
                      </a:r>
                      <a:endParaRPr lang="zh-CN" altLang="en-US" sz="800"/>
                    </a:p>
                  </a:txBody>
                  <a:tcPr/>
                </a:tc>
                <a:tc>
                  <a:txBody>
                    <a:bodyPr/>
                    <a:p>
                      <a:pPr>
                        <a:buNone/>
                      </a:pPr>
                      <a:r>
                        <a:rPr lang="zh-CN" altLang="en-US" sz="900"/>
                        <a:t>流控针对的调用来源</a:t>
                      </a:r>
                      <a:endParaRPr lang="zh-CN" altLang="en-US" sz="900"/>
                    </a:p>
                  </a:txBody>
                  <a:tcPr/>
                </a:tc>
                <a:tc>
                  <a:txBody>
                    <a:bodyPr/>
                    <a:p>
                      <a:pPr>
                        <a:buNone/>
                      </a:pPr>
                      <a:r>
                        <a:rPr lang="zh-CN" altLang="en-US" sz="900"/>
                        <a:t>default，代表不区分调用来源</a:t>
                      </a:r>
                      <a:endParaRPr lang="zh-CN" altLang="en-US" sz="900"/>
                    </a:p>
                  </a:txBody>
                  <a:tcPr/>
                </a:tc>
              </a:tr>
              <a:tr h="243840">
                <a:tc vMerge="1">
                  <a:tcPr/>
                </a:tc>
                <a:tc>
                  <a:txBody>
                    <a:bodyPr/>
                    <a:p>
                      <a:pPr>
                        <a:buNone/>
                      </a:pPr>
                      <a:r>
                        <a:rPr lang="zh-CN" altLang="en-US" sz="800"/>
                        <a:t>strategy</a:t>
                      </a:r>
                      <a:endParaRPr lang="zh-CN" altLang="en-US" sz="800"/>
                    </a:p>
                  </a:txBody>
                  <a:tcPr/>
                </a:tc>
                <a:tc>
                  <a:txBody>
                    <a:bodyPr/>
                    <a:p>
                      <a:pPr>
                        <a:buNone/>
                      </a:pPr>
                      <a:r>
                        <a:rPr lang="zh-CN" altLang="en-US" sz="900"/>
                        <a:t>调用关系限流策略：直接、链路、关联</a:t>
                      </a:r>
                      <a:endParaRPr lang="zh-CN" altLang="en-US" sz="900"/>
                    </a:p>
                  </a:txBody>
                  <a:tcPr/>
                </a:tc>
                <a:tc>
                  <a:txBody>
                    <a:bodyPr/>
                    <a:p>
                      <a:pPr>
                        <a:buNone/>
                      </a:pPr>
                      <a:r>
                        <a:rPr lang="zh-CN" altLang="en-US" sz="900"/>
                        <a:t>根据资源本身（直接）</a:t>
                      </a:r>
                      <a:endParaRPr lang="zh-CN" altLang="en-US" sz="900"/>
                    </a:p>
                  </a:txBody>
                  <a:tcPr/>
                </a:tc>
              </a:tr>
              <a:tr h="243840">
                <a:tc vMerge="1">
                  <a:tcPr/>
                </a:tc>
                <a:tc>
                  <a:txBody>
                    <a:bodyPr/>
                    <a:p>
                      <a:pPr>
                        <a:buNone/>
                      </a:pPr>
                      <a:r>
                        <a:rPr lang="zh-CN" altLang="en-US" sz="800"/>
                        <a:t>controlBehavior</a:t>
                      </a:r>
                      <a:endParaRPr lang="zh-CN" altLang="en-US" sz="800"/>
                    </a:p>
                  </a:txBody>
                  <a:tcPr/>
                </a:tc>
                <a:tc>
                  <a:txBody>
                    <a:bodyPr/>
                    <a:p>
                      <a:pPr>
                        <a:buNone/>
                      </a:pPr>
                      <a:r>
                        <a:rPr lang="zh-CN" altLang="en-US" sz="900"/>
                        <a:t>流控效果（直接拒绝/WarmUp/匀速+排队等待），不支持按调用关系限流</a:t>
                      </a:r>
                      <a:endParaRPr lang="zh-CN" altLang="en-US" sz="900"/>
                    </a:p>
                  </a:txBody>
                  <a:tcPr/>
                </a:tc>
                <a:tc>
                  <a:txBody>
                    <a:bodyPr/>
                    <a:p>
                      <a:pPr>
                        <a:buNone/>
                      </a:pPr>
                      <a:r>
                        <a:rPr lang="zh-CN" altLang="en-US" sz="900"/>
                        <a:t>直接拒绝</a:t>
                      </a:r>
                      <a:endParaRPr lang="zh-CN" altLang="en-US" sz="900"/>
                    </a:p>
                  </a:txBody>
                  <a:tcPr/>
                </a:tc>
              </a:tr>
              <a:tr h="243840">
                <a:tc vMerge="1">
                  <a:tcPr/>
                </a:tc>
                <a:tc>
                  <a:txBody>
                    <a:bodyPr/>
                    <a:p>
                      <a:pPr>
                        <a:buNone/>
                      </a:pPr>
                      <a:r>
                        <a:rPr lang="zh-CN" altLang="en-US" sz="800"/>
                        <a:t>clusterMode</a:t>
                      </a:r>
                      <a:endParaRPr lang="zh-CN" altLang="en-US" sz="800"/>
                    </a:p>
                  </a:txBody>
                  <a:tcPr/>
                </a:tc>
                <a:tc>
                  <a:txBody>
                    <a:bodyPr/>
                    <a:p>
                      <a:pPr>
                        <a:buNone/>
                      </a:pPr>
                      <a:r>
                        <a:rPr lang="zh-CN" altLang="en-US" sz="900"/>
                        <a:t>是否集群限流</a:t>
                      </a:r>
                      <a:endParaRPr lang="zh-CN" altLang="en-US" sz="900"/>
                    </a:p>
                  </a:txBody>
                  <a:tcPr/>
                </a:tc>
                <a:tc>
                  <a:txBody>
                    <a:bodyPr/>
                    <a:p>
                      <a:pPr>
                        <a:buNone/>
                      </a:pPr>
                      <a:r>
                        <a:rPr lang="zh-CN" altLang="en-US" sz="900"/>
                        <a:t>否</a:t>
                      </a:r>
                      <a:endParaRPr lang="zh-CN" altLang="en-US" sz="900"/>
                    </a:p>
                  </a:txBody>
                  <a:tcPr/>
                </a:tc>
              </a:tr>
              <a:tr h="243840">
                <a:tc rowSpan="6">
                  <a:txBody>
                    <a:bodyPr/>
                    <a:p>
                      <a:pPr>
                        <a:buNone/>
                      </a:pPr>
                      <a:r>
                        <a:rPr lang="zh-CN" altLang="en-US" sz="1000" b="1">
                          <a:sym typeface="+mn-ea"/>
                        </a:rPr>
                        <a:t>熔断降级</a:t>
                      </a:r>
                      <a:endParaRPr lang="zh-CN" altLang="en-US" sz="1000"/>
                    </a:p>
                  </a:txBody>
                  <a:tcPr/>
                </a:tc>
                <a:tc>
                  <a:txBody>
                    <a:bodyPr/>
                    <a:p>
                      <a:pPr>
                        <a:buNone/>
                      </a:pPr>
                      <a:r>
                        <a:rPr lang="zh-CN" altLang="en-US" sz="800"/>
                        <a:t>grade</a:t>
                      </a:r>
                      <a:endParaRPr lang="zh-CN" altLang="en-US" sz="800"/>
                    </a:p>
                  </a:txBody>
                  <a:tcPr/>
                </a:tc>
                <a:tc>
                  <a:txBody>
                    <a:bodyPr/>
                    <a:p>
                      <a:pPr>
                        <a:buNone/>
                      </a:pPr>
                      <a:r>
                        <a:rPr lang="zh-CN" altLang="en-US" sz="900"/>
                        <a:t>熔断策略，支持慢调用比例/异常比例/异常数策略</a:t>
                      </a:r>
                      <a:endParaRPr lang="zh-CN" altLang="en-US" sz="900"/>
                    </a:p>
                  </a:txBody>
                  <a:tcPr/>
                </a:tc>
                <a:tc>
                  <a:txBody>
                    <a:bodyPr/>
                    <a:p>
                      <a:pPr>
                        <a:buNone/>
                      </a:pPr>
                      <a:endParaRPr lang="zh-CN" altLang="en-US" sz="800"/>
                    </a:p>
                  </a:txBody>
                  <a:tcPr/>
                </a:tc>
              </a:tr>
              <a:tr h="243840">
                <a:tc vMerge="1">
                  <a:tcPr/>
                </a:tc>
                <a:tc>
                  <a:txBody>
                    <a:bodyPr/>
                    <a:p>
                      <a:pPr>
                        <a:buNone/>
                      </a:pPr>
                      <a:r>
                        <a:rPr lang="zh-CN" altLang="en-US" sz="800"/>
                        <a:t>count</a:t>
                      </a:r>
                      <a:endParaRPr lang="zh-CN" altLang="en-US" sz="800"/>
                    </a:p>
                  </a:txBody>
                  <a:tcPr/>
                </a:tc>
                <a:tc>
                  <a:txBody>
                    <a:bodyPr/>
                    <a:p>
                      <a:pPr>
                        <a:buNone/>
                      </a:pPr>
                      <a:r>
                        <a:rPr lang="zh-CN" altLang="en-US" sz="900"/>
                        <a:t>慢调用比例模式下为慢调用临界 RT（超出该值计为慢调用）；异常比例/异常数模式下为对应的阈值</a:t>
                      </a:r>
                      <a:endParaRPr lang="zh-CN" altLang="en-US" sz="900"/>
                    </a:p>
                  </a:txBody>
                  <a:tcPr/>
                </a:tc>
                <a:tc>
                  <a:txBody>
                    <a:bodyPr/>
                    <a:p>
                      <a:pPr>
                        <a:buNone/>
                      </a:pPr>
                      <a:endParaRPr lang="zh-CN" altLang="en-US" sz="800"/>
                    </a:p>
                  </a:txBody>
                  <a:tcPr/>
                </a:tc>
              </a:tr>
              <a:tr h="243840">
                <a:tc vMerge="1">
                  <a:tcPr/>
                </a:tc>
                <a:tc>
                  <a:txBody>
                    <a:bodyPr/>
                    <a:p>
                      <a:pPr>
                        <a:buNone/>
                      </a:pPr>
                      <a:r>
                        <a:rPr lang="zh-CN" altLang="en-US" sz="800"/>
                        <a:t>timeWindow</a:t>
                      </a:r>
                      <a:endParaRPr lang="zh-CN" altLang="en-US" sz="800"/>
                    </a:p>
                  </a:txBody>
                  <a:tcPr/>
                </a:tc>
                <a:tc>
                  <a:txBody>
                    <a:bodyPr/>
                    <a:p>
                      <a:pPr>
                        <a:buNone/>
                      </a:pPr>
                      <a:r>
                        <a:rPr lang="zh-CN" altLang="en-US" sz="900"/>
                        <a:t>熔断时长，单位为 s</a:t>
                      </a:r>
                      <a:endParaRPr lang="zh-CN" altLang="en-US" sz="900"/>
                    </a:p>
                  </a:txBody>
                  <a:tcPr/>
                </a:tc>
                <a:tc>
                  <a:txBody>
                    <a:bodyPr/>
                    <a:p>
                      <a:pPr>
                        <a:buNone/>
                      </a:pPr>
                      <a:endParaRPr lang="zh-CN" altLang="en-US" sz="800"/>
                    </a:p>
                  </a:txBody>
                  <a:tcPr/>
                </a:tc>
              </a:tr>
              <a:tr h="243840">
                <a:tc vMerge="1">
                  <a:tcPr/>
                </a:tc>
                <a:tc>
                  <a:txBody>
                    <a:bodyPr/>
                    <a:p>
                      <a:pPr>
                        <a:buNone/>
                      </a:pPr>
                      <a:r>
                        <a:rPr lang="zh-CN" altLang="en-US" sz="800"/>
                        <a:t>minRequestAmount</a:t>
                      </a:r>
                      <a:endParaRPr lang="zh-CN" altLang="en-US" sz="800"/>
                    </a:p>
                  </a:txBody>
                  <a:tcPr/>
                </a:tc>
                <a:tc>
                  <a:txBody>
                    <a:bodyPr/>
                    <a:p>
                      <a:pPr>
                        <a:buNone/>
                      </a:pPr>
                      <a:r>
                        <a:rPr lang="zh-CN" altLang="en-US" sz="900"/>
                        <a:t>熔断触发的最小请求数，请求数小于该值时即使异常比率超出阈值也不会熔断</a:t>
                      </a:r>
                      <a:endParaRPr lang="zh-CN" altLang="en-US" sz="900"/>
                    </a:p>
                  </a:txBody>
                  <a:tcPr/>
                </a:tc>
                <a:tc>
                  <a:txBody>
                    <a:bodyPr/>
                    <a:p>
                      <a:pPr>
                        <a:buNone/>
                      </a:pPr>
                      <a:r>
                        <a:rPr lang="en-US" altLang="zh-CN" sz="1000"/>
                        <a:t>5</a:t>
                      </a:r>
                      <a:endParaRPr lang="en-US" altLang="zh-CN" sz="1000"/>
                    </a:p>
                  </a:txBody>
                  <a:tcPr/>
                </a:tc>
              </a:tr>
              <a:tr h="243840">
                <a:tc vMerge="1">
                  <a:tcPr/>
                </a:tc>
                <a:tc>
                  <a:txBody>
                    <a:bodyPr/>
                    <a:p>
                      <a:pPr>
                        <a:buNone/>
                      </a:pPr>
                      <a:r>
                        <a:rPr lang="zh-CN" altLang="en-US" sz="800"/>
                        <a:t>statIntervalMs</a:t>
                      </a:r>
                      <a:endParaRPr lang="zh-CN" altLang="en-US" sz="800"/>
                    </a:p>
                  </a:txBody>
                  <a:tcPr/>
                </a:tc>
                <a:tc>
                  <a:txBody>
                    <a:bodyPr/>
                    <a:p>
                      <a:pPr>
                        <a:buNone/>
                      </a:pPr>
                      <a:r>
                        <a:rPr lang="zh-CN" altLang="en-US" sz="900"/>
                        <a:t>统计时长（单位为 ms），如 60*1000 代表分钟级（1.8.0 引入）</a:t>
                      </a:r>
                      <a:endParaRPr lang="zh-CN" altLang="en-US" sz="900"/>
                    </a:p>
                  </a:txBody>
                  <a:tcPr/>
                </a:tc>
                <a:tc>
                  <a:txBody>
                    <a:bodyPr/>
                    <a:p>
                      <a:pPr>
                        <a:buNone/>
                      </a:pPr>
                      <a:r>
                        <a:rPr lang="zh-CN" altLang="en-US" sz="1000"/>
                        <a:t>1000 ms</a:t>
                      </a:r>
                      <a:endParaRPr lang="zh-CN" altLang="en-US" sz="1000"/>
                    </a:p>
                  </a:txBody>
                  <a:tcPr/>
                </a:tc>
              </a:tr>
              <a:tr h="243840">
                <a:tc vMerge="1">
                  <a:tcPr/>
                </a:tc>
                <a:tc>
                  <a:txBody>
                    <a:bodyPr/>
                    <a:p>
                      <a:pPr>
                        <a:buNone/>
                      </a:pPr>
                      <a:r>
                        <a:rPr lang="zh-CN" altLang="en-US" sz="800"/>
                        <a:t>slowRatioThreshold</a:t>
                      </a:r>
                      <a:endParaRPr lang="zh-CN" altLang="en-US" sz="800"/>
                    </a:p>
                  </a:txBody>
                  <a:tcPr/>
                </a:tc>
                <a:tc>
                  <a:txBody>
                    <a:bodyPr/>
                    <a:p>
                      <a:pPr>
                        <a:buNone/>
                      </a:pPr>
                      <a:r>
                        <a:rPr lang="zh-CN" altLang="en-US" sz="900"/>
                        <a:t>慢调用比例阈值，仅慢调用比例模式有效（1.8.0 引入）</a:t>
                      </a:r>
                      <a:endParaRPr lang="zh-CN" altLang="en-US" sz="900"/>
                    </a:p>
                  </a:txBody>
                  <a:tcPr/>
                </a:tc>
                <a:tc>
                  <a:txBody>
                    <a:bodyPr/>
                    <a:p>
                      <a:pPr>
                        <a:buNone/>
                      </a:pPr>
                      <a:endParaRPr lang="zh-CN" altLang="en-US" sz="1000"/>
                    </a:p>
                  </a:txBody>
                  <a:tcPr/>
                </a:tc>
              </a:tr>
              <a:tr h="243840">
                <a:tc>
                  <a:txBody>
                    <a:bodyPr/>
                    <a:p>
                      <a:pPr>
                        <a:buNone/>
                      </a:pPr>
                      <a:r>
                        <a:rPr lang="zh-CN" altLang="en-US" sz="1000" b="1"/>
                        <a:t>系统保护</a:t>
                      </a:r>
                      <a:endParaRPr lang="zh-CN" altLang="en-US" sz="1000" b="1"/>
                    </a:p>
                  </a:txBody>
                  <a:tcPr/>
                </a:tc>
                <a:tc>
                  <a:txBody>
                    <a:bodyPr/>
                    <a:p>
                      <a:pPr>
                        <a:buNone/>
                      </a:pPr>
                      <a:r>
                        <a:rPr lang="zh-CN" altLang="en-US" sz="800"/>
                        <a:t>highestSystemLoad</a:t>
                      </a:r>
                      <a:endParaRPr lang="zh-CN" altLang="en-US" sz="800"/>
                    </a:p>
                  </a:txBody>
                  <a:tcPr/>
                </a:tc>
                <a:tc>
                  <a:txBody>
                    <a:bodyPr/>
                    <a:p>
                      <a:pPr>
                        <a:buNone/>
                      </a:pPr>
                      <a:r>
                        <a:rPr lang="zh-CN" altLang="en-US" sz="900"/>
                        <a:t>触发值，用于触发自适应控制阶段</a:t>
                      </a:r>
                      <a:endParaRPr lang="zh-CN" altLang="en-US" sz="900"/>
                    </a:p>
                  </a:txBody>
                  <a:tcPr/>
                </a:tc>
                <a:tc>
                  <a:txBody>
                    <a:bodyPr/>
                    <a:p>
                      <a:pPr>
                        <a:buNone/>
                      </a:pPr>
                      <a:r>
                        <a:rPr lang="zh-CN" altLang="en-US" sz="1000"/>
                        <a:t>-1 (不生效)</a:t>
                      </a:r>
                      <a:endParaRPr lang="zh-CN" altLang="en-US" sz="1000"/>
                    </a:p>
                  </a:txBody>
                  <a:tcPr/>
                </a:tc>
              </a:tr>
              <a:tr h="243840">
                <a:tc>
                  <a:txBody>
                    <a:bodyPr/>
                    <a:p>
                      <a:pPr>
                        <a:buNone/>
                      </a:pPr>
                      <a:r>
                        <a:rPr lang="zh-CN" altLang="en-US" sz="1000" b="1">
                          <a:sym typeface="+mn-ea"/>
                        </a:rPr>
                        <a:t>热点规则</a:t>
                      </a:r>
                      <a:endParaRPr lang="zh-CN" altLang="en-US" sz="1000" b="1">
                        <a:sym typeface="+mn-ea"/>
                      </a:endParaRPr>
                    </a:p>
                  </a:txBody>
                  <a:tcPr/>
                </a:tc>
                <a:tc>
                  <a:txBody>
                    <a:bodyPr/>
                    <a:p>
                      <a:pPr>
                        <a:buNone/>
                      </a:pPr>
                      <a:r>
                        <a:rPr lang="en-US" altLang="zh-CN" sz="800"/>
                        <a:t>controlBehavior</a:t>
                      </a:r>
                      <a:endParaRPr lang="en-US" altLang="zh-CN" sz="800"/>
                    </a:p>
                  </a:txBody>
                  <a:tcPr/>
                </a:tc>
                <a:tc>
                  <a:txBody>
                    <a:bodyPr/>
                    <a:p>
                      <a:pPr>
                        <a:buNone/>
                      </a:pPr>
                      <a:r>
                        <a:rPr lang="zh-CN" altLang="en-US" sz="900"/>
                        <a:t>流控效果（支持快速失败和匀速排队模式），1.6.0 版本开始支持</a:t>
                      </a:r>
                      <a:endParaRPr lang="zh-CN" altLang="en-US" sz="900"/>
                    </a:p>
                  </a:txBody>
                  <a:tcPr/>
                </a:tc>
                <a:tc>
                  <a:txBody>
                    <a:bodyPr/>
                    <a:p>
                      <a:pPr>
                        <a:buNone/>
                      </a:pPr>
                      <a:r>
                        <a:rPr lang="zh-CN" altLang="en-US" sz="1000"/>
                        <a:t>快速失败</a:t>
                      </a:r>
                      <a:endParaRPr lang="zh-CN" altLang="en-US" sz="1000"/>
                    </a:p>
                  </a:txBody>
                  <a:tcPr/>
                </a:tc>
              </a:tr>
              <a:tr h="243840">
                <a:tc gridSpan="4">
                  <a:txBody>
                    <a:bodyPr/>
                    <a:p>
                      <a:pPr>
                        <a:buNone/>
                      </a:pPr>
                      <a:r>
                        <a:rPr lang="zh-CN" altLang="en-US" sz="1000" b="1" dirty="0">
                          <a:solidFill>
                            <a:srgbClr val="FD663A"/>
                          </a:solidFill>
                          <a:sym typeface="Arial" panose="020B0604020202020204" pitchFamily="34" charset="0"/>
                        </a:rPr>
                        <a:t>注：详细特性，见</a:t>
                      </a:r>
                      <a:r>
                        <a:rPr lang="en-US" altLang="zh-CN" sz="1000" b="1" dirty="0">
                          <a:solidFill>
                            <a:srgbClr val="FD663A"/>
                          </a:solidFill>
                          <a:sym typeface="Arial" panose="020B0604020202020204" pitchFamily="34" charset="0"/>
                        </a:rPr>
                        <a:t> http://docs.paic.com.cn/#/post/61207579</a:t>
                      </a:r>
                      <a:endParaRPr lang="en-US" altLang="zh-CN" sz="1000" b="1">
                        <a:sym typeface="+mn-ea"/>
                      </a:endParaRPr>
                    </a:p>
                  </a:txBody>
                  <a:tcPr/>
                </a:tc>
                <a:tc hMerge="1">
                  <a:tcPr/>
                </a:tc>
                <a:tc hMerge="1">
                  <a:tcPr/>
                </a:tc>
                <a:tc hMerge="1">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74" y="140705"/>
            <a:ext cx="4161126" cy="346249"/>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r>
              <a:rPr lang="zh-CN" altLang="en-US" sz="2100" dirty="0"/>
              <a:t>你眼中的架构师</a:t>
            </a:r>
            <a:endParaRPr lang="zh-CN" altLang="en-US" sz="2100" dirty="0"/>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sp>
        <p:nvSpPr>
          <p:cNvPr id="2" name="文本框 8"/>
          <p:cNvSpPr txBox="1"/>
          <p:nvPr/>
        </p:nvSpPr>
        <p:spPr>
          <a:xfrm>
            <a:off x="3580130" y="1430655"/>
            <a:ext cx="4935855" cy="5219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800" b="1" dirty="0" smtClean="0">
                <a:solidFill>
                  <a:schemeClr val="tx1"/>
                </a:solidFill>
                <a:latin typeface="华文楷体" panose="02010600040101010101" pitchFamily="2" charset="-122"/>
                <a:ea typeface="华文楷体" panose="02010600040101010101" pitchFamily="2" charset="-122"/>
                <a:cs typeface="+mn-ea"/>
                <a:sym typeface="+mn-lt"/>
              </a:rPr>
              <a:t>设计一个高并发架构需要多久？</a:t>
            </a:r>
            <a:endParaRPr lang="zh-CN" altLang="en-US" sz="2800" b="1" dirty="0" smtClean="0">
              <a:solidFill>
                <a:schemeClr val="tx1"/>
              </a:solidFill>
              <a:latin typeface="华文楷体" panose="02010600040101010101" pitchFamily="2" charset="-122"/>
              <a:ea typeface="华文楷体" panose="02010600040101010101" pitchFamily="2" charset="-122"/>
              <a:cs typeface="+mn-ea"/>
              <a:sym typeface="+mn-lt"/>
            </a:endParaRPr>
          </a:p>
        </p:txBody>
      </p:sp>
      <p:pic>
        <p:nvPicPr>
          <p:cNvPr id="3" name="图片 2" descr="7e46675f-d7c0-4e27-89a2-49783dc95cc2"/>
          <p:cNvPicPr>
            <a:picLocks noChangeAspect="1"/>
          </p:cNvPicPr>
          <p:nvPr/>
        </p:nvPicPr>
        <p:blipFill>
          <a:blip r:embed="rId2"/>
          <a:stretch>
            <a:fillRect/>
          </a:stretch>
        </p:blipFill>
        <p:spPr>
          <a:xfrm>
            <a:off x="662940" y="979805"/>
            <a:ext cx="2477770" cy="3711575"/>
          </a:xfrm>
          <a:prstGeom prst="rect">
            <a:avLst/>
          </a:prstGeom>
        </p:spPr>
      </p:pic>
      <p:sp>
        <p:nvSpPr>
          <p:cNvPr id="4" name="文本框 8"/>
          <p:cNvSpPr txBox="1"/>
          <p:nvPr/>
        </p:nvSpPr>
        <p:spPr>
          <a:xfrm>
            <a:off x="3744595" y="2051050"/>
            <a:ext cx="4607560" cy="15684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0" fontAlgn="auto">
              <a:lnSpc>
                <a:spcPct val="200000"/>
              </a:lnSpc>
            </a:pPr>
            <a:r>
              <a:rPr lang="en-US" altLang="zh-CN" sz="2400" b="1" dirty="0" smtClean="0">
                <a:solidFill>
                  <a:schemeClr val="tx1"/>
                </a:solidFill>
                <a:latin typeface="华文楷体" panose="02010600040101010101" pitchFamily="2" charset="-122"/>
                <a:ea typeface="华文楷体" panose="02010600040101010101" pitchFamily="2" charset="-122"/>
                <a:cs typeface="+mn-ea"/>
                <a:sym typeface="+mn-lt"/>
              </a:rPr>
              <a:t>A. </a:t>
            </a:r>
            <a:r>
              <a:rPr lang="zh-CN" altLang="en-US" sz="2400" b="1" dirty="0" smtClean="0">
                <a:solidFill>
                  <a:schemeClr val="tx1"/>
                </a:solidFill>
                <a:latin typeface="华文楷体" panose="02010600040101010101" pitchFamily="2" charset="-122"/>
                <a:ea typeface="华文楷体" panose="02010600040101010101" pitchFamily="2" charset="-122"/>
                <a:cs typeface="+mn-ea"/>
                <a:sym typeface="+mn-lt"/>
              </a:rPr>
              <a:t>一周内</a:t>
            </a:r>
            <a:r>
              <a:rPr lang="en-US" altLang="zh-CN" sz="2400" b="1" dirty="0" smtClean="0">
                <a:solidFill>
                  <a:schemeClr val="tx1"/>
                </a:solidFill>
                <a:latin typeface="华文楷体" panose="02010600040101010101" pitchFamily="2" charset="-122"/>
                <a:ea typeface="华文楷体" panose="02010600040101010101" pitchFamily="2" charset="-122"/>
                <a:cs typeface="+mn-ea"/>
                <a:sym typeface="+mn-lt"/>
              </a:rPr>
              <a:t>                   B. </a:t>
            </a:r>
            <a:r>
              <a:rPr lang="zh-CN" altLang="en-US" sz="2400" b="1" dirty="0" smtClean="0">
                <a:solidFill>
                  <a:schemeClr val="tx1"/>
                </a:solidFill>
                <a:latin typeface="华文楷体" panose="02010600040101010101" pitchFamily="2" charset="-122"/>
                <a:ea typeface="华文楷体" panose="02010600040101010101" pitchFamily="2" charset="-122"/>
                <a:cs typeface="+mn-ea"/>
                <a:sym typeface="+mn-lt"/>
              </a:rPr>
              <a:t>数周</a:t>
            </a:r>
            <a:endParaRPr lang="zh-CN" altLang="en-US" sz="2400" b="1" dirty="0" smtClean="0">
              <a:solidFill>
                <a:schemeClr val="tx1"/>
              </a:solidFill>
              <a:latin typeface="华文楷体" panose="02010600040101010101" pitchFamily="2" charset="-122"/>
              <a:ea typeface="华文楷体" panose="02010600040101010101" pitchFamily="2" charset="-122"/>
              <a:cs typeface="+mn-ea"/>
              <a:sym typeface="+mn-lt"/>
            </a:endParaRPr>
          </a:p>
          <a:p>
            <a:pPr indent="0" fontAlgn="auto">
              <a:lnSpc>
                <a:spcPct val="200000"/>
              </a:lnSpc>
            </a:pPr>
            <a:r>
              <a:rPr lang="en-US" altLang="zh-CN" sz="2400" b="1" dirty="0" smtClean="0">
                <a:solidFill>
                  <a:schemeClr val="tx1"/>
                </a:solidFill>
                <a:latin typeface="华文楷体" panose="02010600040101010101" pitchFamily="2" charset="-122"/>
                <a:ea typeface="华文楷体" panose="02010600040101010101" pitchFamily="2" charset="-122"/>
                <a:cs typeface="+mn-ea"/>
                <a:sym typeface="+mn-lt"/>
              </a:rPr>
              <a:t>C. </a:t>
            </a:r>
            <a:r>
              <a:rPr lang="zh-CN" altLang="en-US" sz="2400" b="1" dirty="0" smtClean="0">
                <a:solidFill>
                  <a:schemeClr val="tx1"/>
                </a:solidFill>
                <a:latin typeface="华文楷体" panose="02010600040101010101" pitchFamily="2" charset="-122"/>
                <a:ea typeface="华文楷体" panose="02010600040101010101" pitchFamily="2" charset="-122"/>
                <a:cs typeface="+mn-ea"/>
                <a:sym typeface="+mn-lt"/>
              </a:rPr>
              <a:t>数月</a:t>
            </a:r>
            <a:r>
              <a:rPr lang="en-US" altLang="zh-CN" sz="2400" b="1" dirty="0" smtClean="0">
                <a:solidFill>
                  <a:schemeClr val="tx1"/>
                </a:solidFill>
                <a:latin typeface="华文楷体" panose="02010600040101010101" pitchFamily="2" charset="-122"/>
                <a:ea typeface="华文楷体" panose="02010600040101010101" pitchFamily="2" charset="-122"/>
                <a:cs typeface="+mn-ea"/>
                <a:sym typeface="+mn-lt"/>
              </a:rPr>
              <a:t>                       D. </a:t>
            </a:r>
            <a:r>
              <a:rPr lang="zh-CN" altLang="en-US" sz="2400" b="1" dirty="0" smtClean="0">
                <a:solidFill>
                  <a:schemeClr val="tx1"/>
                </a:solidFill>
                <a:latin typeface="华文楷体" panose="02010600040101010101" pitchFamily="2" charset="-122"/>
                <a:ea typeface="华文楷体" panose="02010600040101010101" pitchFamily="2" charset="-122"/>
                <a:cs typeface="+mn-ea"/>
                <a:sym typeface="+mn-lt"/>
              </a:rPr>
              <a:t>无法确定</a:t>
            </a:r>
            <a:endParaRPr lang="zh-CN" altLang="en-US" sz="2400" b="1" dirty="0" smtClean="0">
              <a:solidFill>
                <a:schemeClr val="tx1"/>
              </a:solidFill>
              <a:latin typeface="华文楷体" panose="02010600040101010101" pitchFamily="2" charset="-122"/>
              <a:ea typeface="华文楷体" panose="02010600040101010101" pitchFamily="2" charset="-122"/>
              <a:cs typeface="+mn-ea"/>
              <a:sym typeface="+mn-lt"/>
            </a:endParaRPr>
          </a:p>
        </p:txBody>
      </p:sp>
      <p:sp>
        <p:nvSpPr>
          <p:cNvPr id="43" name="文本框 42"/>
          <p:cNvSpPr txBox="1"/>
          <p:nvPr/>
        </p:nvSpPr>
        <p:spPr>
          <a:xfrm>
            <a:off x="3580130" y="3863340"/>
            <a:ext cx="5253990" cy="922020"/>
          </a:xfrm>
          <a:prstGeom prst="rect">
            <a:avLst/>
          </a:prstGeom>
          <a:noFill/>
        </p:spPr>
        <p:txBody>
          <a:bodyPr wrap="square" rtlCol="0">
            <a:spAutoFit/>
          </a:bodyPr>
          <a:p>
            <a:pPr indent="0" fontAlgn="auto">
              <a:lnSpc>
                <a:spcPct val="150000"/>
              </a:lnSpc>
            </a:pPr>
            <a:r>
              <a:rPr lang="zh-CN" altLang="en-US" dirty="0" smtClean="0">
                <a:solidFill>
                  <a:schemeClr val="tx1"/>
                </a:solidFill>
                <a:latin typeface="华文楷体" panose="02010600040101010101" pitchFamily="2" charset="-122"/>
                <a:ea typeface="华文楷体" panose="02010600040101010101" pitchFamily="2" charset="-122"/>
              </a:rPr>
              <a:t>答案：</a:t>
            </a:r>
            <a:r>
              <a:rPr lang="zh-CN" altLang="en-US" b="1" dirty="0" smtClean="0">
                <a:solidFill>
                  <a:schemeClr val="tx1"/>
                </a:solidFill>
                <a:latin typeface="华文楷体" panose="02010600040101010101" pitchFamily="2" charset="-122"/>
                <a:ea typeface="华文楷体" panose="02010600040101010101" pitchFamily="2" charset="-122"/>
              </a:rPr>
              <a:t>无法确定</a:t>
            </a:r>
            <a:endParaRPr lang="zh-CN" altLang="en-US" b="1" dirty="0" smtClean="0">
              <a:solidFill>
                <a:schemeClr val="tx1"/>
              </a:solidFill>
              <a:latin typeface="华文楷体" panose="02010600040101010101" pitchFamily="2" charset="-122"/>
              <a:ea typeface="华文楷体" panose="02010600040101010101" pitchFamily="2" charset="-122"/>
            </a:endParaRPr>
          </a:p>
          <a:p>
            <a:pPr indent="0" fontAlgn="auto">
              <a:lnSpc>
                <a:spcPct val="150000"/>
              </a:lnSpc>
            </a:pPr>
            <a:r>
              <a:rPr lang="zh-CN" altLang="en-US" dirty="0" smtClean="0">
                <a:solidFill>
                  <a:schemeClr val="tx1"/>
                </a:solidFill>
                <a:latin typeface="华文楷体" panose="02010600040101010101" pitchFamily="2" charset="-122"/>
                <a:ea typeface="华文楷体" panose="02010600040101010101" pitchFamily="2" charset="-122"/>
              </a:rPr>
              <a:t>因为缺少环境和指标，过早的优化是</a:t>
            </a:r>
            <a:r>
              <a:rPr lang="en-US" altLang="zh-CN" dirty="0" smtClean="0">
                <a:solidFill>
                  <a:schemeClr val="tx1"/>
                </a:solidFill>
                <a:latin typeface="华文楷体" panose="02010600040101010101" pitchFamily="2" charset="-122"/>
                <a:ea typeface="华文楷体" panose="02010600040101010101" pitchFamily="2" charset="-122"/>
              </a:rPr>
              <a:t>”</a:t>
            </a:r>
            <a:r>
              <a:rPr lang="zh-CN" altLang="en-US" b="1" dirty="0" smtClean="0">
                <a:solidFill>
                  <a:schemeClr val="tx1"/>
                </a:solidFill>
                <a:latin typeface="华文楷体" panose="02010600040101010101" pitchFamily="2" charset="-122"/>
                <a:ea typeface="华文楷体" panose="02010600040101010101" pitchFamily="2" charset="-122"/>
              </a:rPr>
              <a:t>万恶之源</a:t>
            </a:r>
            <a:r>
              <a:rPr lang="en-US" altLang="zh-CN" dirty="0" smtClean="0">
                <a:solidFill>
                  <a:schemeClr val="tx1"/>
                </a:solidFill>
                <a:latin typeface="华文楷体" panose="02010600040101010101" pitchFamily="2" charset="-122"/>
                <a:ea typeface="华文楷体" panose="02010600040101010101" pitchFamily="2" charset="-122"/>
              </a:rPr>
              <a:t>”</a:t>
            </a:r>
            <a:r>
              <a:rPr lang="zh-CN" altLang="en-US" dirty="0" smtClean="0">
                <a:solidFill>
                  <a:schemeClr val="tx1"/>
                </a:solidFill>
                <a:latin typeface="华文楷体" panose="02010600040101010101" pitchFamily="2" charset="-122"/>
                <a:ea typeface="华文楷体" panose="02010600040101010101" pitchFamily="2" charset="-122"/>
              </a:rPr>
              <a:t>。</a:t>
            </a:r>
            <a:endParaRPr lang="zh-CN" altLang="en-US" dirty="0" smtClean="0">
              <a:solidFill>
                <a:schemeClr val="tx1"/>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r>
              <a:rPr lang="zh-CN" altLang="en-US" sz="2100" dirty="0">
                <a:latin typeface="Arial" panose="020B0604020202020204" pitchFamily="34" charset="0"/>
                <a:sym typeface="+mn-ea"/>
              </a:rPr>
              <a:t>控制流量</a:t>
            </a:r>
            <a:r>
              <a:rPr lang="en-US" altLang="zh-CN" sz="2100" dirty="0">
                <a:sym typeface="+mn-ea"/>
              </a:rPr>
              <a:t>-</a:t>
            </a:r>
            <a:r>
              <a:rPr lang="en-US" altLang="zh-CN" sz="2100" dirty="0">
                <a:sym typeface="+mn-ea"/>
              </a:rPr>
              <a:t>sentinel</a:t>
            </a:r>
            <a:r>
              <a:rPr lang="zh-CN" altLang="en-US" sz="2100" dirty="0">
                <a:sym typeface="+mn-ea"/>
              </a:rPr>
              <a:t>在</a:t>
            </a:r>
            <a:r>
              <a:rPr lang="zh-CN" sz="2100" dirty="0">
                <a:sym typeface="+mn-ea"/>
              </a:rPr>
              <a:t>ARK中的应用</a:t>
            </a:r>
            <a:endParaRPr lang="zh-CN" sz="2100" dirty="0">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sp>
        <p:nvSpPr>
          <p:cNvPr id="6" name="文本框 5"/>
          <p:cNvSpPr txBox="1"/>
          <p:nvPr/>
        </p:nvSpPr>
        <p:spPr>
          <a:xfrm>
            <a:off x="338455" y="1329690"/>
            <a:ext cx="3881755" cy="398780"/>
          </a:xfrm>
          <a:prstGeom prst="rect">
            <a:avLst/>
          </a:prstGeom>
        </p:spPr>
        <p:txBody>
          <a:bodyPr vert="horz" wrap="square" lIns="91440" tIns="45720" rIns="91440" bIns="45720" rtlCol="0" anchor="t">
            <a:spAutoFit/>
          </a:bodyPr>
          <a:p>
            <a:pPr algn="ctr">
              <a:buNone/>
            </a:pPr>
            <a:r>
              <a:rPr lang="zh-CN" altLang="en-US" sz="2000" b="1" dirty="0" smtClean="0">
                <a:solidFill>
                  <a:srgbClr val="FD663A"/>
                </a:solidFill>
                <a:sym typeface="+mn-ea"/>
              </a:rPr>
              <a:t>与openfegin结合使用</a:t>
            </a:r>
            <a:endParaRPr lang="zh-CN" altLang="en-US" sz="2000" b="1" dirty="0" smtClean="0">
              <a:solidFill>
                <a:srgbClr val="FD663A"/>
              </a:solidFill>
              <a:sym typeface="+mn-ea"/>
            </a:endParaRPr>
          </a:p>
        </p:txBody>
      </p:sp>
      <p:sp>
        <p:nvSpPr>
          <p:cNvPr id="5" name="文本框 4"/>
          <p:cNvSpPr txBox="1"/>
          <p:nvPr/>
        </p:nvSpPr>
        <p:spPr>
          <a:xfrm>
            <a:off x="4742815" y="1329690"/>
            <a:ext cx="3881755" cy="398780"/>
          </a:xfrm>
          <a:prstGeom prst="rect">
            <a:avLst/>
          </a:prstGeom>
        </p:spPr>
        <p:txBody>
          <a:bodyPr vert="horz" wrap="square" lIns="91440" tIns="45720" rIns="91440" bIns="45720" rtlCol="0" anchor="t">
            <a:spAutoFit/>
          </a:bodyPr>
          <a:p>
            <a:pPr algn="ctr">
              <a:buNone/>
            </a:pPr>
            <a:r>
              <a:rPr lang="zh-CN" altLang="en-US" sz="2000" b="1" dirty="0" smtClean="0">
                <a:solidFill>
                  <a:srgbClr val="FD663A"/>
                </a:solidFill>
                <a:sym typeface="+mn-ea"/>
              </a:rPr>
              <a:t>与RestTemplate 整合 </a:t>
            </a:r>
            <a:endParaRPr lang="zh-CN" altLang="en-US" sz="2000" b="1" dirty="0" smtClean="0">
              <a:solidFill>
                <a:srgbClr val="FD663A"/>
              </a:solidFill>
              <a:sym typeface="+mn-ea"/>
            </a:endParaRPr>
          </a:p>
        </p:txBody>
      </p:sp>
      <p:pic>
        <p:nvPicPr>
          <p:cNvPr id="7" name="图片 6"/>
          <p:cNvPicPr>
            <a:picLocks noChangeAspect="1"/>
          </p:cNvPicPr>
          <p:nvPr/>
        </p:nvPicPr>
        <p:blipFill>
          <a:blip r:embed="rId2"/>
          <a:stretch>
            <a:fillRect/>
          </a:stretch>
        </p:blipFill>
        <p:spPr>
          <a:xfrm>
            <a:off x="4489450" y="1872615"/>
            <a:ext cx="4444365" cy="857885"/>
          </a:xfrm>
          <a:prstGeom prst="rect">
            <a:avLst/>
          </a:prstGeom>
        </p:spPr>
      </p:pic>
      <p:pic>
        <p:nvPicPr>
          <p:cNvPr id="8" name="图片 7"/>
          <p:cNvPicPr>
            <a:picLocks noChangeAspect="1"/>
          </p:cNvPicPr>
          <p:nvPr/>
        </p:nvPicPr>
        <p:blipFill>
          <a:blip r:embed="rId3"/>
          <a:stretch>
            <a:fillRect/>
          </a:stretch>
        </p:blipFill>
        <p:spPr>
          <a:xfrm>
            <a:off x="4489450" y="3104515"/>
            <a:ext cx="4443730" cy="955675"/>
          </a:xfrm>
          <a:prstGeom prst="rect">
            <a:avLst/>
          </a:prstGeom>
        </p:spPr>
      </p:pic>
      <p:pic>
        <p:nvPicPr>
          <p:cNvPr id="11" name="图片 10"/>
          <p:cNvPicPr>
            <a:picLocks noChangeAspect="1"/>
          </p:cNvPicPr>
          <p:nvPr/>
        </p:nvPicPr>
        <p:blipFill>
          <a:blip r:embed="rId4"/>
          <a:stretch>
            <a:fillRect/>
          </a:stretch>
        </p:blipFill>
        <p:spPr>
          <a:xfrm>
            <a:off x="244475" y="1728470"/>
            <a:ext cx="4069080" cy="24911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r>
              <a:rPr lang="zh-CN" sz="2100" dirty="0">
                <a:sym typeface="+mn-ea"/>
              </a:rPr>
              <a:t>在精算</a:t>
            </a:r>
            <a:r>
              <a:rPr lang="zh-CN" sz="2100" dirty="0">
                <a:sym typeface="+mn-ea"/>
              </a:rPr>
              <a:t>千万级流量下控制</a:t>
            </a:r>
            <a:r>
              <a:rPr lang="zh-CN" sz="2100" dirty="0">
                <a:sym typeface="+mn-ea"/>
              </a:rPr>
              <a:t>成效</a:t>
            </a:r>
            <a:endParaRPr lang="zh-CN" sz="2100" dirty="0">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sp>
        <p:nvSpPr>
          <p:cNvPr id="6" name="文本框 5"/>
          <p:cNvSpPr txBox="1"/>
          <p:nvPr/>
        </p:nvSpPr>
        <p:spPr>
          <a:xfrm>
            <a:off x="-57150" y="447675"/>
            <a:ext cx="9201150" cy="1106805"/>
          </a:xfrm>
          <a:prstGeom prst="rect">
            <a:avLst/>
          </a:prstGeom>
        </p:spPr>
        <p:txBody>
          <a:bodyPr vert="horz" wrap="square" lIns="91440" tIns="45720" rIns="91440" bIns="45720" rtlCol="0" anchor="t">
            <a:spAutoFit/>
          </a:bodyPr>
          <a:p>
            <a:pPr marL="106045" indent="0" algn="ctr" fontAlgn="auto">
              <a:lnSpc>
                <a:spcPct val="150000"/>
              </a:lnSpc>
              <a:buFont typeface="Arial" panose="020B0604020202020204" pitchFamily="34" charset="0"/>
              <a:buNone/>
            </a:pPr>
            <a:r>
              <a:rPr lang="zh-CN" altLang="en-US" sz="2400" b="1" dirty="0" smtClean="0">
                <a:solidFill>
                  <a:schemeClr val="tx1"/>
                </a:solidFill>
                <a:sym typeface="+mn-ea"/>
              </a:rPr>
              <a:t>控制请求三驾马：</a:t>
            </a:r>
            <a:r>
              <a:rPr lang="zh-CN" altLang="en-US" sz="2400" b="1" dirty="0" smtClean="0">
                <a:solidFill>
                  <a:srgbClr val="FD663A"/>
                </a:solidFill>
                <a:sym typeface="+mn-ea"/>
              </a:rPr>
              <a:t>限流</a:t>
            </a:r>
            <a:r>
              <a:rPr lang="en-US" altLang="zh-CN" sz="2400" b="1" dirty="0" smtClean="0">
                <a:solidFill>
                  <a:srgbClr val="FD663A"/>
                </a:solidFill>
                <a:sym typeface="+mn-ea"/>
              </a:rPr>
              <a:t> </a:t>
            </a:r>
            <a:r>
              <a:rPr lang="en-US" altLang="zh-CN" sz="2400" b="1" dirty="0" smtClean="0">
                <a:solidFill>
                  <a:schemeClr val="tx1"/>
                </a:solidFill>
                <a:sym typeface="+mn-ea"/>
              </a:rPr>
              <a:t>+</a:t>
            </a:r>
            <a:r>
              <a:rPr lang="en-US" altLang="zh-CN" sz="2400" b="1" dirty="0" smtClean="0">
                <a:solidFill>
                  <a:srgbClr val="FD663A"/>
                </a:solidFill>
                <a:sym typeface="+mn-ea"/>
              </a:rPr>
              <a:t> </a:t>
            </a:r>
            <a:r>
              <a:rPr lang="zh-CN" altLang="en-US" sz="2400" b="1" dirty="0" smtClean="0">
                <a:solidFill>
                  <a:srgbClr val="FD663A"/>
                </a:solidFill>
                <a:sym typeface="+mn-ea"/>
              </a:rPr>
              <a:t>降级</a:t>
            </a:r>
            <a:r>
              <a:rPr lang="en-US" altLang="zh-CN" sz="2400" b="1" dirty="0" smtClean="0">
                <a:solidFill>
                  <a:srgbClr val="FD663A"/>
                </a:solidFill>
                <a:sym typeface="+mn-ea"/>
              </a:rPr>
              <a:t> </a:t>
            </a:r>
            <a:r>
              <a:rPr lang="en-US" altLang="zh-CN" sz="2400" b="1" dirty="0" smtClean="0">
                <a:solidFill>
                  <a:schemeClr val="tx1"/>
                </a:solidFill>
                <a:sym typeface="+mn-ea"/>
              </a:rPr>
              <a:t>+</a:t>
            </a:r>
            <a:r>
              <a:rPr lang="en-US" altLang="zh-CN" sz="2400" b="1" dirty="0" smtClean="0">
                <a:solidFill>
                  <a:srgbClr val="FD663A"/>
                </a:solidFill>
                <a:sym typeface="+mn-ea"/>
              </a:rPr>
              <a:t> </a:t>
            </a:r>
            <a:r>
              <a:rPr lang="zh-CN" altLang="en-US" sz="2400" b="1" dirty="0" smtClean="0">
                <a:solidFill>
                  <a:srgbClr val="FD663A"/>
                </a:solidFill>
                <a:sym typeface="+mn-ea"/>
              </a:rPr>
              <a:t>熔断</a:t>
            </a:r>
            <a:endParaRPr lang="zh-CN" altLang="en-US" sz="1800" b="1" dirty="0" smtClean="0">
              <a:solidFill>
                <a:schemeClr val="tx1"/>
              </a:solidFill>
              <a:sym typeface="+mn-ea"/>
            </a:endParaRPr>
          </a:p>
          <a:p>
            <a:pPr marL="106045" indent="0" fontAlgn="auto">
              <a:lnSpc>
                <a:spcPct val="150000"/>
              </a:lnSpc>
              <a:buFont typeface="Arial" panose="020B0604020202020204" pitchFamily="34" charset="0"/>
              <a:buNone/>
            </a:pPr>
            <a:r>
              <a:rPr lang="zh-CN" altLang="en-US" sz="2000" b="1" dirty="0" smtClean="0">
                <a:solidFill>
                  <a:schemeClr val="tx1"/>
                </a:solidFill>
                <a:sym typeface="+mn-ea"/>
              </a:rPr>
              <a:t>成效：</a:t>
            </a:r>
            <a:r>
              <a:rPr lang="en-US" altLang="zh-CN" sz="2000" b="1" dirty="0" smtClean="0">
                <a:solidFill>
                  <a:srgbClr val="FD663A"/>
                </a:solidFill>
                <a:sym typeface="+mn-ea"/>
              </a:rPr>
              <a:t>单个</a:t>
            </a:r>
            <a:r>
              <a:rPr lang="zh-CN" altLang="en-US" sz="2000" b="1" dirty="0" smtClean="0">
                <a:sym typeface="+mn-ea"/>
              </a:rPr>
              <a:t>接口日均</a:t>
            </a:r>
            <a:r>
              <a:rPr lang="en-US" altLang="zh-CN" sz="2000" b="1" dirty="0" smtClean="0">
                <a:solidFill>
                  <a:srgbClr val="FD663A"/>
                </a:solidFill>
                <a:sym typeface="+mn-ea"/>
              </a:rPr>
              <a:t>千万</a:t>
            </a:r>
            <a:r>
              <a:rPr lang="zh-CN" altLang="en-US" sz="2000" b="1" dirty="0" smtClean="0">
                <a:sym typeface="+mn-ea"/>
              </a:rPr>
              <a:t>次调用，</a:t>
            </a:r>
            <a:r>
              <a:rPr lang="en-US" altLang="zh-CN" sz="2000" b="1" dirty="0" smtClean="0">
                <a:solidFill>
                  <a:srgbClr val="FD663A"/>
                </a:solidFill>
                <a:sym typeface="+mn-ea"/>
              </a:rPr>
              <a:t>0</a:t>
            </a:r>
            <a:r>
              <a:rPr lang="zh-CN" altLang="en-US" sz="2000" b="1" dirty="0" smtClean="0">
                <a:sym typeface="+mn-ea"/>
              </a:rPr>
              <a:t>错误率，平均响应</a:t>
            </a:r>
            <a:r>
              <a:rPr lang="en-US" altLang="zh-CN" sz="2000" b="1" dirty="0" smtClean="0">
                <a:solidFill>
                  <a:srgbClr val="FD663A"/>
                </a:solidFill>
                <a:sym typeface="+mn-ea"/>
              </a:rPr>
              <a:t>9ms</a:t>
            </a:r>
            <a:r>
              <a:rPr lang="zh-CN" altLang="en-US" sz="2000" dirty="0" smtClean="0">
                <a:sym typeface="+mn-ea"/>
              </a:rPr>
              <a:t>，支持系统稳定运营。</a:t>
            </a:r>
            <a:endParaRPr lang="zh-CN" altLang="en-US" sz="2000" dirty="0" smtClean="0">
              <a:sym typeface="+mn-ea"/>
            </a:endParaRPr>
          </a:p>
        </p:txBody>
      </p:sp>
      <p:pic>
        <p:nvPicPr>
          <p:cNvPr id="7" name="图片 6"/>
          <p:cNvPicPr>
            <a:picLocks noChangeAspect="1"/>
          </p:cNvPicPr>
          <p:nvPr/>
        </p:nvPicPr>
        <p:blipFill>
          <a:blip r:embed="rId2"/>
          <a:stretch>
            <a:fillRect/>
          </a:stretch>
        </p:blipFill>
        <p:spPr>
          <a:xfrm>
            <a:off x="130810" y="1532890"/>
            <a:ext cx="4286885" cy="3197860"/>
          </a:xfrm>
          <a:prstGeom prst="rect">
            <a:avLst/>
          </a:prstGeom>
        </p:spPr>
      </p:pic>
      <p:pic>
        <p:nvPicPr>
          <p:cNvPr id="8" name="图片 7"/>
          <p:cNvPicPr>
            <a:picLocks noChangeAspect="1"/>
          </p:cNvPicPr>
          <p:nvPr/>
        </p:nvPicPr>
        <p:blipFill>
          <a:blip r:embed="rId3"/>
          <a:stretch>
            <a:fillRect/>
          </a:stretch>
        </p:blipFill>
        <p:spPr>
          <a:xfrm>
            <a:off x="4521200" y="1532890"/>
            <a:ext cx="4496435" cy="3269615"/>
          </a:xfrm>
          <a:prstGeom prst="rect">
            <a:avLst/>
          </a:prstGeom>
        </p:spPr>
      </p:pic>
      <p:sp>
        <p:nvSpPr>
          <p:cNvPr id="108" name="椭圆 107"/>
          <p:cNvSpPr/>
          <p:nvPr/>
        </p:nvSpPr>
        <p:spPr bwMode="auto">
          <a:xfrm>
            <a:off x="340360" y="656590"/>
            <a:ext cx="513080" cy="490855"/>
          </a:xfrm>
          <a:prstGeom prst="ellipse">
            <a:avLst/>
          </a:prstGeom>
          <a:solidFill>
            <a:srgbClr val="FFFFFF"/>
          </a:solidFill>
          <a:ln w="38100" cap="flat" cmpd="sng" algn="ctr">
            <a:solidFill>
              <a:srgbClr val="E34810"/>
            </a:solidFill>
            <a:prstDash val="solid"/>
            <a:miter lim="800000"/>
            <a:tailEnd type="triangle" w="med" len="med"/>
          </a:ln>
          <a:effectLst>
            <a:outerShdw blurRad="50800" dist="38100" dir="2700000" algn="tl" rotWithShape="0">
              <a:prstClr val="black">
                <a:alpha val="40000"/>
              </a:prstClr>
            </a:outerShdw>
          </a:effectLst>
        </p:spPr>
        <p:txBody>
          <a:bodyPr lIns="0" tIns="0" rIns="0" bIns="0" rtlCol="0" anchor="ctr"/>
          <a:p>
            <a:pPr lvl="0" algn="ctr">
              <a:defRPr/>
            </a:pPr>
            <a:r>
              <a:rPr lang="zh-CN" altLang="en-US" sz="2800" b="1" kern="0" dirty="0">
                <a:solidFill>
                  <a:schemeClr val="accent1">
                    <a:lumMod val="75000"/>
                  </a:schemeClr>
                </a:solidFill>
                <a:latin typeface="+mn-ea"/>
                <a:cs typeface="+mn-ea"/>
                <a:sym typeface="+mn-lt"/>
              </a:rPr>
              <a:t>稳</a:t>
            </a:r>
            <a:endParaRPr lang="zh-CN" altLang="en-US" sz="2800" b="1" kern="0" dirty="0">
              <a:solidFill>
                <a:schemeClr val="accent1">
                  <a:lumMod val="75000"/>
                </a:schemeClr>
              </a:solidFill>
              <a:latin typeface="+mn-ea"/>
              <a:cs typeface="+mn-ea"/>
              <a:sym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r>
              <a:rPr lang="zh-CN" sz="2100" dirty="0" smtClean="0">
                <a:solidFill>
                  <a:schemeClr val="accent1"/>
                </a:solidFill>
                <a:sym typeface="+mn-ea"/>
              </a:rPr>
              <a:t>什么时候需要关注性能</a:t>
            </a:r>
            <a:endParaRPr lang="zh-CN" sz="2100" dirty="0" smtClean="0">
              <a:solidFill>
                <a:schemeClr val="accent1"/>
              </a:solidFill>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sp>
        <p:nvSpPr>
          <p:cNvPr id="9" name="文本框 8"/>
          <p:cNvSpPr txBox="1"/>
          <p:nvPr/>
        </p:nvSpPr>
        <p:spPr>
          <a:xfrm>
            <a:off x="165100" y="4019550"/>
            <a:ext cx="2170430" cy="36830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b="1" dirty="0" smtClean="0"/>
              <a:t>业务场景数据增长</a:t>
            </a:r>
            <a:endParaRPr lang="zh-CN" altLang="en-US" b="1" dirty="0" smtClean="0"/>
          </a:p>
        </p:txBody>
      </p:sp>
      <p:sp>
        <p:nvSpPr>
          <p:cNvPr id="10" name="文本框 9"/>
          <p:cNvSpPr txBox="1"/>
          <p:nvPr/>
        </p:nvSpPr>
        <p:spPr>
          <a:xfrm>
            <a:off x="2449195" y="4019550"/>
            <a:ext cx="2049780" cy="36830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b="1" dirty="0" smtClean="0"/>
              <a:t>资源利用率提高</a:t>
            </a:r>
            <a:endParaRPr lang="zh-CN" altLang="en-US" b="1" dirty="0" smtClean="0"/>
          </a:p>
        </p:txBody>
      </p:sp>
      <p:sp>
        <p:nvSpPr>
          <p:cNvPr id="13" name="文本框 12"/>
          <p:cNvSpPr txBox="1"/>
          <p:nvPr/>
        </p:nvSpPr>
        <p:spPr>
          <a:xfrm>
            <a:off x="4753610" y="4019550"/>
            <a:ext cx="1967230" cy="36830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b="1" dirty="0" smtClean="0"/>
              <a:t>系统稳定性降低</a:t>
            </a:r>
            <a:endParaRPr lang="zh-CN" altLang="en-US" b="1" dirty="0" smtClean="0"/>
          </a:p>
        </p:txBody>
      </p:sp>
      <p:sp>
        <p:nvSpPr>
          <p:cNvPr id="14" name="文本框 13"/>
          <p:cNvSpPr txBox="1"/>
          <p:nvPr/>
        </p:nvSpPr>
        <p:spPr>
          <a:xfrm>
            <a:off x="6975475" y="4019550"/>
            <a:ext cx="1967230" cy="36830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b="1" dirty="0" smtClean="0"/>
              <a:t>新业务上线</a:t>
            </a:r>
            <a:endParaRPr lang="zh-CN" altLang="en-US" b="1" dirty="0" smtClean="0"/>
          </a:p>
        </p:txBody>
      </p:sp>
      <p:pic>
        <p:nvPicPr>
          <p:cNvPr id="121" name="图片 120"/>
          <p:cNvPicPr/>
          <p:nvPr/>
        </p:nvPicPr>
        <p:blipFill>
          <a:blip r:embed="rId2"/>
          <a:stretch>
            <a:fillRect/>
          </a:stretch>
        </p:blipFill>
        <p:spPr>
          <a:xfrm>
            <a:off x="410845" y="1056005"/>
            <a:ext cx="1924685" cy="2719070"/>
          </a:xfrm>
          <a:prstGeom prst="rect">
            <a:avLst/>
          </a:prstGeom>
          <a:noFill/>
          <a:ln w="9525">
            <a:noFill/>
          </a:ln>
        </p:spPr>
      </p:pic>
      <p:pic>
        <p:nvPicPr>
          <p:cNvPr id="16" name="图片 15"/>
          <p:cNvPicPr>
            <a:picLocks noChangeAspect="1"/>
          </p:cNvPicPr>
          <p:nvPr/>
        </p:nvPicPr>
        <p:blipFill>
          <a:blip r:embed="rId3"/>
          <a:stretch>
            <a:fillRect/>
          </a:stretch>
        </p:blipFill>
        <p:spPr>
          <a:xfrm>
            <a:off x="2564130" y="1056005"/>
            <a:ext cx="1934845" cy="2716530"/>
          </a:xfrm>
          <a:prstGeom prst="rect">
            <a:avLst/>
          </a:prstGeom>
        </p:spPr>
      </p:pic>
      <p:pic>
        <p:nvPicPr>
          <p:cNvPr id="17" name="图片 16" descr="1cf2d7f9-983a-413f-a6b3-12477210a09a"/>
          <p:cNvPicPr>
            <a:picLocks noChangeAspect="1"/>
          </p:cNvPicPr>
          <p:nvPr/>
        </p:nvPicPr>
        <p:blipFill>
          <a:blip r:embed="rId4"/>
          <a:stretch>
            <a:fillRect/>
          </a:stretch>
        </p:blipFill>
        <p:spPr>
          <a:xfrm>
            <a:off x="4745990" y="1056005"/>
            <a:ext cx="1906270" cy="2726055"/>
          </a:xfrm>
          <a:prstGeom prst="rect">
            <a:avLst/>
          </a:prstGeom>
        </p:spPr>
      </p:pic>
      <p:pic>
        <p:nvPicPr>
          <p:cNvPr id="123" name="图片 122"/>
          <p:cNvPicPr/>
          <p:nvPr/>
        </p:nvPicPr>
        <p:blipFill>
          <a:blip r:embed="rId5"/>
          <a:stretch>
            <a:fillRect/>
          </a:stretch>
        </p:blipFill>
        <p:spPr>
          <a:xfrm>
            <a:off x="6899275" y="1056005"/>
            <a:ext cx="2005330" cy="2726055"/>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pPr algn="l"/>
            <a:r>
              <a:rPr lang="zh-CN" altLang="en-US" sz="2100" dirty="0">
                <a:latin typeface="Arial" panose="020B0604020202020204" pitchFamily="34" charset="0"/>
                <a:sym typeface="+mn-ea"/>
              </a:rPr>
              <a:t>控制流量</a:t>
            </a:r>
            <a:endParaRPr sz="2100" dirty="0" smtClean="0">
              <a:solidFill>
                <a:schemeClr val="accent1"/>
              </a:solidFill>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sp>
        <p:nvSpPr>
          <p:cNvPr id="74" name="左大括号 73"/>
          <p:cNvSpPr/>
          <p:nvPr/>
        </p:nvSpPr>
        <p:spPr>
          <a:xfrm rot="10800000" flipH="1">
            <a:off x="2407920" y="1118870"/>
            <a:ext cx="300355" cy="33083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 name="文本框 9"/>
          <p:cNvSpPr txBox="1"/>
          <p:nvPr/>
        </p:nvSpPr>
        <p:spPr>
          <a:xfrm>
            <a:off x="1609725" y="1819910"/>
            <a:ext cx="527685" cy="193802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2400" b="1" dirty="0" smtClean="0">
                <a:solidFill>
                  <a:schemeClr val="accent1"/>
                </a:solidFill>
                <a:sym typeface="+mn-ea"/>
              </a:rPr>
              <a:t>架构三板斧</a:t>
            </a:r>
            <a:endParaRPr lang="zh-CN" altLang="en-US" sz="2400" b="1" dirty="0" smtClean="0">
              <a:solidFill>
                <a:schemeClr val="accent1"/>
              </a:solidFill>
              <a:sym typeface="+mn-ea"/>
            </a:endParaRPr>
          </a:p>
        </p:txBody>
      </p:sp>
      <p:sp>
        <p:nvSpPr>
          <p:cNvPr id="14" name="左大括号 13"/>
          <p:cNvSpPr/>
          <p:nvPr/>
        </p:nvSpPr>
        <p:spPr>
          <a:xfrm rot="10800000" flipH="1">
            <a:off x="5010785" y="723900"/>
            <a:ext cx="300355" cy="10363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9" name="矩形 28"/>
          <p:cNvSpPr/>
          <p:nvPr/>
        </p:nvSpPr>
        <p:spPr>
          <a:xfrm>
            <a:off x="5544820" y="723900"/>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限流</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30" name="矩形 29"/>
          <p:cNvSpPr/>
          <p:nvPr/>
        </p:nvSpPr>
        <p:spPr>
          <a:xfrm>
            <a:off x="5544820" y="1118870"/>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降级</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47" name="矩形 46"/>
          <p:cNvSpPr/>
          <p:nvPr/>
        </p:nvSpPr>
        <p:spPr>
          <a:xfrm>
            <a:off x="5544820" y="1513840"/>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熔断</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84" name="左大括号 83"/>
          <p:cNvSpPr/>
          <p:nvPr/>
        </p:nvSpPr>
        <p:spPr>
          <a:xfrm rot="10800000" flipH="1">
            <a:off x="5010785" y="2157095"/>
            <a:ext cx="300355" cy="14751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5" name="矩形 84"/>
          <p:cNvSpPr/>
          <p:nvPr/>
        </p:nvSpPr>
        <p:spPr>
          <a:xfrm>
            <a:off x="5544820" y="2157095"/>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缓存</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86" name="矩形 85"/>
          <p:cNvSpPr/>
          <p:nvPr/>
        </p:nvSpPr>
        <p:spPr>
          <a:xfrm>
            <a:off x="5544820" y="2552065"/>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消息</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87" name="矩形 86"/>
          <p:cNvSpPr/>
          <p:nvPr/>
        </p:nvSpPr>
        <p:spPr>
          <a:xfrm>
            <a:off x="5544820" y="2947035"/>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池化</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88" name="左大括号 87"/>
          <p:cNvSpPr/>
          <p:nvPr/>
        </p:nvSpPr>
        <p:spPr>
          <a:xfrm rot="10800000" flipH="1">
            <a:off x="5010785" y="3985260"/>
            <a:ext cx="300355" cy="10363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9" name="矩形 88"/>
          <p:cNvSpPr/>
          <p:nvPr/>
        </p:nvSpPr>
        <p:spPr>
          <a:xfrm>
            <a:off x="5544820" y="3985260"/>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混沌工程</a:t>
            </a:r>
            <a:endParaRPr lang="zh-CN" sz="1600" kern="600" dirty="0">
              <a:solidFill>
                <a:schemeClr val="tx1"/>
              </a:solidFill>
              <a:latin typeface="华文楷体" panose="02010600040101010101" pitchFamily="2" charset="-122"/>
              <a:ea typeface="华文楷体" panose="02010600040101010101" pitchFamily="2" charset="-122"/>
            </a:endParaRPr>
          </a:p>
        </p:txBody>
      </p:sp>
      <p:sp>
        <p:nvSpPr>
          <p:cNvPr id="90" name="矩形 89"/>
          <p:cNvSpPr/>
          <p:nvPr/>
        </p:nvSpPr>
        <p:spPr>
          <a:xfrm>
            <a:off x="5544820" y="4380230"/>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灰度</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91" name="矩形 90"/>
          <p:cNvSpPr/>
          <p:nvPr/>
        </p:nvSpPr>
        <p:spPr>
          <a:xfrm>
            <a:off x="5544820" y="4775200"/>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双活</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92" name="矩形 91"/>
          <p:cNvSpPr/>
          <p:nvPr/>
        </p:nvSpPr>
        <p:spPr>
          <a:xfrm>
            <a:off x="5544820" y="3382010"/>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数据湖</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97" name="矩形: 圆角 6"/>
          <p:cNvSpPr/>
          <p:nvPr/>
        </p:nvSpPr>
        <p:spPr>
          <a:xfrm>
            <a:off x="3110230" y="971550"/>
            <a:ext cx="1616710" cy="401955"/>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r>
              <a:rPr lang="en-US" altLang="zh-CN" b="1" dirty="0">
                <a:latin typeface="Arial" panose="020B0604020202020204" pitchFamily="34" charset="0"/>
                <a:ea typeface="华文楷体" panose="02010600040101010101" pitchFamily="2" charset="-122"/>
              </a:rPr>
              <a:t>1</a:t>
            </a:r>
            <a:r>
              <a:rPr lang="zh-CN" altLang="en-US" b="1" dirty="0">
                <a:latin typeface="Arial" panose="020B0604020202020204" pitchFamily="34" charset="0"/>
                <a:ea typeface="华文楷体" panose="02010600040101010101" pitchFamily="2" charset="-122"/>
              </a:rPr>
              <a:t>、控制流量</a:t>
            </a:r>
            <a:endParaRPr lang="zh-CN" altLang="en-US" b="1" dirty="0">
              <a:latin typeface="Arial" panose="020B0604020202020204" pitchFamily="34" charset="0"/>
              <a:ea typeface="华文楷体" panose="02010600040101010101" pitchFamily="2" charset="-122"/>
            </a:endParaRPr>
          </a:p>
        </p:txBody>
      </p:sp>
      <p:sp>
        <p:nvSpPr>
          <p:cNvPr id="98" name="矩形: 圆角 6"/>
          <p:cNvSpPr/>
          <p:nvPr/>
        </p:nvSpPr>
        <p:spPr>
          <a:xfrm>
            <a:off x="3110230" y="2679065"/>
            <a:ext cx="1616710" cy="401955"/>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marL="106045" indent="0">
              <a:buFont typeface="Arial" panose="020B0604020202020204" pitchFamily="34" charset="0"/>
              <a:buNone/>
            </a:pPr>
            <a:r>
              <a:rPr lang="en-US" altLang="zh-CN" b="1" dirty="0" smtClean="0">
                <a:solidFill>
                  <a:schemeClr val="bg1"/>
                </a:solidFill>
                <a:sym typeface="+mn-ea"/>
              </a:rPr>
              <a:t>2</a:t>
            </a:r>
            <a:r>
              <a:rPr lang="zh-CN" altLang="en-US" b="1" dirty="0" smtClean="0">
                <a:solidFill>
                  <a:schemeClr val="bg1"/>
                </a:solidFill>
                <a:sym typeface="+mn-ea"/>
              </a:rPr>
              <a:t>、</a:t>
            </a:r>
            <a:r>
              <a:rPr lang="zh-CN" altLang="en-US" b="1" dirty="0" smtClean="0">
                <a:solidFill>
                  <a:schemeClr val="bg1"/>
                </a:solidFill>
                <a:sym typeface="+mn-ea"/>
              </a:rPr>
              <a:t>提升</a:t>
            </a:r>
            <a:r>
              <a:rPr lang="zh-CN" altLang="en-US" b="1" dirty="0" smtClean="0">
                <a:solidFill>
                  <a:schemeClr val="bg1"/>
                </a:solidFill>
                <a:sym typeface="+mn-ea"/>
              </a:rPr>
              <a:t>性能</a:t>
            </a:r>
            <a:endParaRPr lang="zh-CN" altLang="en-US" b="1" dirty="0" smtClean="0">
              <a:solidFill>
                <a:schemeClr val="bg1"/>
              </a:solidFill>
              <a:latin typeface="Arial" panose="020B0604020202020204" pitchFamily="34" charset="0"/>
              <a:ea typeface="华文楷体" panose="02010600040101010101" pitchFamily="2" charset="-122"/>
              <a:sym typeface="+mn-ea"/>
            </a:endParaRPr>
          </a:p>
        </p:txBody>
      </p:sp>
      <p:sp>
        <p:nvSpPr>
          <p:cNvPr id="99" name="矩形: 圆角 6"/>
          <p:cNvSpPr/>
          <p:nvPr/>
        </p:nvSpPr>
        <p:spPr>
          <a:xfrm>
            <a:off x="3109595" y="4228465"/>
            <a:ext cx="1595755" cy="401955"/>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r>
              <a:rPr lang="zh-CN" b="1" dirty="0">
                <a:latin typeface="Arial" panose="020B0604020202020204" pitchFamily="34" charset="0"/>
                <a:ea typeface="华文楷体" panose="02010600040101010101" pitchFamily="2" charset="-122"/>
              </a:rPr>
              <a:t>3、维稳部署</a:t>
            </a:r>
            <a:endParaRPr lang="zh-CN" b="1" dirty="0">
              <a:latin typeface="Arial" panose="020B0604020202020204" pitchFamily="34" charset="0"/>
              <a:ea typeface="华文楷体" panose="02010600040101010101" pitchFamily="2" charset="-122"/>
            </a:endParaRPr>
          </a:p>
        </p:txBody>
      </p:sp>
      <p:sp>
        <p:nvSpPr>
          <p:cNvPr id="3" name="矩形 2"/>
          <p:cNvSpPr/>
          <p:nvPr/>
        </p:nvSpPr>
        <p:spPr bwMode="gray">
          <a:xfrm>
            <a:off x="2978785" y="2067560"/>
            <a:ext cx="3898265" cy="1624965"/>
          </a:xfrm>
          <a:prstGeom prst="rect">
            <a:avLst/>
          </a:prstGeom>
          <a:noFill/>
          <a:ln w="25400" cap="rnd">
            <a:solidFill>
              <a:srgbClr val="FF0000"/>
            </a:soli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83474" rIns="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cs typeface="+mn-cs"/>
              <a:sym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r>
              <a:rPr lang="zh-CN" altLang="en-US" sz="2100" dirty="0" smtClean="0">
                <a:solidFill>
                  <a:schemeClr val="accent1"/>
                </a:solidFill>
                <a:sym typeface="+mn-ea"/>
              </a:rPr>
              <a:t>提升性能</a:t>
            </a:r>
            <a:r>
              <a:rPr lang="en-US" altLang="zh-CN" sz="2100" dirty="0" smtClean="0">
                <a:solidFill>
                  <a:schemeClr val="accent1"/>
                </a:solidFill>
                <a:sym typeface="+mn-ea"/>
              </a:rPr>
              <a:t>-</a:t>
            </a:r>
            <a:r>
              <a:rPr lang="zh-CN" altLang="en-US" sz="2100" dirty="0" smtClean="0">
                <a:solidFill>
                  <a:schemeClr val="accent1"/>
                </a:solidFill>
                <a:sym typeface="+mn-ea"/>
              </a:rPr>
              <a:t>分布式缓存</a:t>
            </a:r>
            <a:r>
              <a:rPr lang="en-US" altLang="zh-CN" sz="2100" dirty="0" smtClean="0">
                <a:solidFill>
                  <a:schemeClr val="accent1"/>
                </a:solidFill>
                <a:sym typeface="+mn-ea"/>
              </a:rPr>
              <a:t>3</a:t>
            </a:r>
            <a:r>
              <a:rPr lang="zh-CN" altLang="en-US" sz="2100" dirty="0" smtClean="0">
                <a:solidFill>
                  <a:schemeClr val="accent1"/>
                </a:solidFill>
                <a:sym typeface="+mn-ea"/>
              </a:rPr>
              <a:t>剑客</a:t>
            </a:r>
            <a:endParaRPr lang="zh-CN" altLang="en-US" sz="2100" dirty="0" smtClean="0">
              <a:solidFill>
                <a:schemeClr val="accent1"/>
              </a:solidFill>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sp>
        <p:nvSpPr>
          <p:cNvPr id="18" name="矩形 17"/>
          <p:cNvSpPr/>
          <p:nvPr/>
        </p:nvSpPr>
        <p:spPr>
          <a:xfrm>
            <a:off x="322580" y="3705225"/>
            <a:ext cx="2560955" cy="1091565"/>
          </a:xfrm>
          <a:prstGeom prst="rect">
            <a:avLst/>
          </a:prstGeom>
        </p:spPr>
        <p:txBody>
          <a:bodyPr wrap="square">
            <a:spAutoFit/>
          </a:bodyPr>
          <a:p>
            <a:pPr marL="342900" indent="-342900" algn="just" fontAlgn="auto">
              <a:lnSpc>
                <a:spcPct val="150000"/>
              </a:lnSpc>
              <a:spcAft>
                <a:spcPts val="600"/>
              </a:spcAft>
              <a:buFont typeface="Wingdings" panose="05000000000000000000" charset="0"/>
              <a:buChar char="Ø"/>
            </a:pPr>
            <a:r>
              <a:rPr lang="zh-CN" sz="2000" dirty="0">
                <a:solidFill>
                  <a:schemeClr val="tx1"/>
                </a:solidFill>
                <a:latin typeface="华文楷体" panose="02010600040101010101" pitchFamily="2" charset="-122"/>
                <a:ea typeface="华文楷体" panose="02010600040101010101" pitchFamily="2" charset="-122"/>
              </a:rPr>
              <a:t>提</a:t>
            </a:r>
            <a:r>
              <a:rPr lang="zh-CN" sz="2000" dirty="0">
                <a:latin typeface="华文楷体" panose="02010600040101010101" pitchFamily="2" charset="-122"/>
                <a:ea typeface="华文楷体" panose="02010600040101010101" pitchFamily="2" charset="-122"/>
                <a:sym typeface="+mn-ea"/>
              </a:rPr>
              <a:t>高</a:t>
            </a:r>
            <a:r>
              <a:rPr lang="zh-CN" sz="2000" dirty="0">
                <a:solidFill>
                  <a:schemeClr val="tx1"/>
                </a:solidFill>
                <a:latin typeface="华文楷体" panose="02010600040101010101" pitchFamily="2" charset="-122"/>
                <a:ea typeface="华文楷体" panose="02010600040101010101" pitchFamily="2" charset="-122"/>
              </a:rPr>
              <a:t>响应速度</a:t>
            </a:r>
            <a:endParaRPr lang="zh-CN" sz="2000" dirty="0">
              <a:solidFill>
                <a:schemeClr val="tx1"/>
              </a:solidFill>
              <a:latin typeface="华文楷体" panose="02010600040101010101" pitchFamily="2" charset="-122"/>
              <a:ea typeface="华文楷体" panose="02010600040101010101" pitchFamily="2" charset="-122"/>
            </a:endParaRPr>
          </a:p>
          <a:p>
            <a:pPr marL="342900" indent="-342900" algn="just" fontAlgn="auto">
              <a:lnSpc>
                <a:spcPct val="150000"/>
              </a:lnSpc>
              <a:spcAft>
                <a:spcPts val="600"/>
              </a:spcAft>
              <a:buFont typeface="Wingdings" panose="05000000000000000000" charset="0"/>
              <a:buChar char="Ø"/>
            </a:pPr>
            <a:r>
              <a:rPr lang="zh-CN" sz="2000" dirty="0">
                <a:solidFill>
                  <a:schemeClr val="tx1"/>
                </a:solidFill>
                <a:latin typeface="华文楷体" panose="02010600040101010101" pitchFamily="2" charset="-122"/>
                <a:ea typeface="华文楷体" panose="02010600040101010101" pitchFamily="2" charset="-122"/>
              </a:rPr>
              <a:t>节约带宽和资源</a:t>
            </a:r>
            <a:endParaRPr lang="zh-CN" sz="2000" dirty="0">
              <a:solidFill>
                <a:schemeClr val="tx1"/>
              </a:solidFill>
              <a:latin typeface="华文楷体" panose="02010600040101010101" pitchFamily="2" charset="-122"/>
              <a:ea typeface="华文楷体" panose="02010600040101010101" pitchFamily="2" charset="-122"/>
            </a:endParaRPr>
          </a:p>
        </p:txBody>
      </p:sp>
      <p:sp>
        <p:nvSpPr>
          <p:cNvPr id="19" name="矩形 18"/>
          <p:cNvSpPr/>
          <p:nvPr/>
        </p:nvSpPr>
        <p:spPr>
          <a:xfrm>
            <a:off x="322580" y="3169920"/>
            <a:ext cx="2560955" cy="412115"/>
          </a:xfrm>
          <a:prstGeom prst="rect">
            <a:avLst/>
          </a:prstGeom>
          <a:solidFill>
            <a:srgbClr val="F25822"/>
          </a:solidFill>
          <a:ln>
            <a:solidFill>
              <a:srgbClr val="F258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106045" indent="0">
              <a:buFont typeface="Arial" panose="020B0604020202020204" pitchFamily="34" charset="0"/>
              <a:buNone/>
            </a:pPr>
            <a:r>
              <a:rPr lang="zh-CN" altLang="en-US" b="1" dirty="0" smtClean="0">
                <a:sym typeface="+mn-ea"/>
              </a:rPr>
              <a:t>CDN（内容分发网络）</a:t>
            </a:r>
            <a:endParaRPr lang="zh-CN" altLang="en-US" b="1" dirty="0"/>
          </a:p>
        </p:txBody>
      </p:sp>
      <p:sp>
        <p:nvSpPr>
          <p:cNvPr id="20" name="矩形 19"/>
          <p:cNvSpPr/>
          <p:nvPr/>
        </p:nvSpPr>
        <p:spPr>
          <a:xfrm>
            <a:off x="3288030" y="3173730"/>
            <a:ext cx="2560955" cy="412115"/>
          </a:xfrm>
          <a:prstGeom prst="rect">
            <a:avLst/>
          </a:prstGeom>
          <a:solidFill>
            <a:srgbClr val="FD8D45"/>
          </a:solidFill>
          <a:ln>
            <a:solidFill>
              <a:srgbClr val="FD8D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t>反向代理缓存</a:t>
            </a:r>
            <a:endParaRPr lang="zh-CN" altLang="en-US" b="1" dirty="0"/>
          </a:p>
        </p:txBody>
      </p:sp>
      <p:sp>
        <p:nvSpPr>
          <p:cNvPr id="21" name="矩形 20"/>
          <p:cNvSpPr/>
          <p:nvPr/>
        </p:nvSpPr>
        <p:spPr>
          <a:xfrm>
            <a:off x="6278880" y="3169920"/>
            <a:ext cx="2560955" cy="412115"/>
          </a:xfrm>
          <a:prstGeom prst="rect">
            <a:avLst/>
          </a:prstGeom>
          <a:solidFill>
            <a:srgbClr val="E34810"/>
          </a:solidFill>
          <a:ln>
            <a:solidFill>
              <a:srgbClr val="E348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t>分布式对象缓存</a:t>
            </a:r>
            <a:endParaRPr lang="zh-CN" altLang="en-US" b="1" dirty="0"/>
          </a:p>
        </p:txBody>
      </p:sp>
      <p:sp>
        <p:nvSpPr>
          <p:cNvPr id="29" name="文本框 28"/>
          <p:cNvSpPr txBox="1"/>
          <p:nvPr/>
        </p:nvSpPr>
        <p:spPr>
          <a:xfrm>
            <a:off x="6273800" y="3662680"/>
            <a:ext cx="2562225" cy="1091565"/>
          </a:xfrm>
          <a:prstGeom prst="rect">
            <a:avLst/>
          </a:prstGeom>
          <a:no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t" anchorCtr="0" forceAA="0" compatLnSpc="1">
            <a:spAutoFit/>
          </a:bodyPr>
          <a:p>
            <a:pPr marL="342900" indent="-342900" algn="just" fontAlgn="auto">
              <a:lnSpc>
                <a:spcPct val="150000"/>
              </a:lnSpc>
              <a:spcAft>
                <a:spcPts val="600"/>
              </a:spcAft>
              <a:buFont typeface="Wingdings" panose="05000000000000000000" charset="0"/>
              <a:buChar char="Ø"/>
            </a:pPr>
            <a:r>
              <a:rPr lang="zh-CN" sz="2000" dirty="0">
                <a:solidFill>
                  <a:schemeClr val="tx1"/>
                </a:solidFill>
                <a:latin typeface="华文楷体" panose="02010600040101010101" pitchFamily="2" charset="-122"/>
                <a:ea typeface="华文楷体" panose="02010600040101010101" pitchFamily="2" charset="-122"/>
                <a:sym typeface="+mn-ea"/>
              </a:rPr>
              <a:t>降低数据压力</a:t>
            </a:r>
            <a:endParaRPr lang="zh-CN" sz="2000" dirty="0">
              <a:solidFill>
                <a:schemeClr val="tx1"/>
              </a:solidFill>
              <a:latin typeface="华文楷体" panose="02010600040101010101" pitchFamily="2" charset="-122"/>
              <a:ea typeface="华文楷体" panose="02010600040101010101" pitchFamily="2" charset="-122"/>
              <a:sym typeface="+mn-ea"/>
            </a:endParaRPr>
          </a:p>
          <a:p>
            <a:pPr marL="342900" indent="-342900" algn="just" fontAlgn="auto">
              <a:lnSpc>
                <a:spcPct val="150000"/>
              </a:lnSpc>
              <a:spcAft>
                <a:spcPts val="600"/>
              </a:spcAft>
              <a:buFont typeface="Wingdings" panose="05000000000000000000" charset="0"/>
              <a:buChar char="Ø"/>
            </a:pPr>
            <a:r>
              <a:rPr lang="zh-CN" altLang="en-US" sz="2000" dirty="0">
                <a:solidFill>
                  <a:schemeClr val="tx1"/>
                </a:solidFill>
                <a:latin typeface="华文楷体" panose="02010600040101010101" pitchFamily="2" charset="-122"/>
                <a:ea typeface="华文楷体" panose="02010600040101010101" pitchFamily="2" charset="-122"/>
              </a:rPr>
              <a:t>提升处理性能</a:t>
            </a:r>
            <a:endParaRPr lang="zh-CN" altLang="en-US" sz="2000" dirty="0">
              <a:solidFill>
                <a:schemeClr val="tx1"/>
              </a:solidFill>
              <a:latin typeface="华文楷体" panose="02010600040101010101" pitchFamily="2" charset="-122"/>
              <a:ea typeface="华文楷体" panose="02010600040101010101" pitchFamily="2" charset="-122"/>
            </a:endParaRPr>
          </a:p>
        </p:txBody>
      </p:sp>
      <p:sp>
        <p:nvSpPr>
          <p:cNvPr id="22" name="矩形 21"/>
          <p:cNvSpPr/>
          <p:nvPr/>
        </p:nvSpPr>
        <p:spPr>
          <a:xfrm>
            <a:off x="3287395" y="3725545"/>
            <a:ext cx="2560955" cy="1014730"/>
          </a:xfrm>
          <a:prstGeom prst="rect">
            <a:avLst/>
          </a:prstGeom>
        </p:spPr>
        <p:txBody>
          <a:bodyPr wrap="square">
            <a:spAutoFit/>
          </a:bodyPr>
          <a:p>
            <a:pPr marL="342900" indent="-342900" algn="just" fontAlgn="auto">
              <a:lnSpc>
                <a:spcPct val="150000"/>
              </a:lnSpc>
              <a:spcAft>
                <a:spcPts val="600"/>
              </a:spcAft>
              <a:buFont typeface="Wingdings" panose="05000000000000000000" charset="0"/>
              <a:buChar char="Ø"/>
            </a:pPr>
            <a:r>
              <a:rPr lang="zh-CN" sz="2000" dirty="0">
                <a:solidFill>
                  <a:schemeClr val="tx1"/>
                </a:solidFill>
                <a:latin typeface="华文楷体" panose="02010600040101010101" pitchFamily="2" charset="-122"/>
                <a:ea typeface="华文楷体" panose="02010600040101010101" pitchFamily="2" charset="-122"/>
              </a:rPr>
              <a:t>降低了WEB服务器的负载</a:t>
            </a:r>
            <a:endParaRPr lang="zh-CN" sz="2000" dirty="0">
              <a:solidFill>
                <a:schemeClr val="tx1"/>
              </a:solidFill>
              <a:latin typeface="华文楷体" panose="02010600040101010101" pitchFamily="2" charset="-122"/>
              <a:ea typeface="华文楷体" panose="02010600040101010101" pitchFamily="2" charset="-122"/>
            </a:endParaRPr>
          </a:p>
        </p:txBody>
      </p:sp>
      <p:pic>
        <p:nvPicPr>
          <p:cNvPr id="23" name="图片 22" descr="a766cdfeee2540824a3961ac88d82e20"/>
          <p:cNvPicPr>
            <a:picLocks noChangeAspect="1"/>
          </p:cNvPicPr>
          <p:nvPr/>
        </p:nvPicPr>
        <p:blipFill>
          <a:blip r:embed="rId2"/>
          <a:stretch>
            <a:fillRect/>
          </a:stretch>
        </p:blipFill>
        <p:spPr>
          <a:xfrm>
            <a:off x="275590" y="1264920"/>
            <a:ext cx="2714625" cy="1707515"/>
          </a:xfrm>
          <a:prstGeom prst="rect">
            <a:avLst/>
          </a:prstGeom>
        </p:spPr>
      </p:pic>
      <p:pic>
        <p:nvPicPr>
          <p:cNvPr id="24" name="图片 23"/>
          <p:cNvPicPr>
            <a:picLocks noChangeAspect="1"/>
          </p:cNvPicPr>
          <p:nvPr/>
        </p:nvPicPr>
        <p:blipFill>
          <a:blip r:embed="rId3"/>
          <a:stretch>
            <a:fillRect/>
          </a:stretch>
        </p:blipFill>
        <p:spPr>
          <a:xfrm>
            <a:off x="3287395" y="1283335"/>
            <a:ext cx="2560955" cy="1689100"/>
          </a:xfrm>
          <a:prstGeom prst="rect">
            <a:avLst/>
          </a:prstGeom>
        </p:spPr>
      </p:pic>
      <p:pic>
        <p:nvPicPr>
          <p:cNvPr id="25" name="图片 24" descr="e2ce7198e19de0e11c9c805b0e76f7b1"/>
          <p:cNvPicPr>
            <a:picLocks noChangeAspect="1"/>
          </p:cNvPicPr>
          <p:nvPr/>
        </p:nvPicPr>
        <p:blipFill>
          <a:blip r:embed="rId4"/>
          <a:stretch>
            <a:fillRect/>
          </a:stretch>
        </p:blipFill>
        <p:spPr>
          <a:xfrm>
            <a:off x="6278880" y="1296035"/>
            <a:ext cx="2570480" cy="1676400"/>
          </a:xfrm>
          <a:prstGeom prst="rect">
            <a:avLst/>
          </a:prstGeom>
        </p:spPr>
      </p:pic>
      <p:sp>
        <p:nvSpPr>
          <p:cNvPr id="26" name="文本框 25"/>
          <p:cNvSpPr txBox="1"/>
          <p:nvPr/>
        </p:nvSpPr>
        <p:spPr>
          <a:xfrm>
            <a:off x="1175385" y="659765"/>
            <a:ext cx="915035" cy="39878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2000" b="1" dirty="0" smtClean="0">
                <a:solidFill>
                  <a:srgbClr val="FD663A"/>
                </a:solidFill>
                <a:latin typeface="华文楷体" panose="02010600040101010101" pitchFamily="2" charset="-122"/>
                <a:ea typeface="华文楷体" panose="02010600040101010101" pitchFamily="2" charset="-122"/>
                <a:sym typeface="+mn-ea"/>
              </a:rPr>
              <a:t>前端</a:t>
            </a:r>
            <a:endParaRPr lang="zh-CN" altLang="en-US" sz="2000" b="1" dirty="0" smtClean="0">
              <a:solidFill>
                <a:srgbClr val="FD663A"/>
              </a:solidFill>
              <a:latin typeface="华文楷体" panose="02010600040101010101" pitchFamily="2" charset="-122"/>
              <a:ea typeface="华文楷体" panose="02010600040101010101" pitchFamily="2" charset="-122"/>
              <a:sym typeface="+mn-ea"/>
            </a:endParaRPr>
          </a:p>
        </p:txBody>
      </p:sp>
      <p:sp>
        <p:nvSpPr>
          <p:cNvPr id="27" name="文本框 26"/>
          <p:cNvSpPr txBox="1"/>
          <p:nvPr/>
        </p:nvSpPr>
        <p:spPr>
          <a:xfrm>
            <a:off x="4110355" y="659765"/>
            <a:ext cx="915035" cy="39878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2000" b="1" dirty="0" smtClean="0">
                <a:solidFill>
                  <a:srgbClr val="FD663A"/>
                </a:solidFill>
                <a:latin typeface="华文楷体" panose="02010600040101010101" pitchFamily="2" charset="-122"/>
                <a:ea typeface="华文楷体" panose="02010600040101010101" pitchFamily="2" charset="-122"/>
                <a:sym typeface="+mn-ea"/>
              </a:rPr>
              <a:t>代理</a:t>
            </a:r>
            <a:endParaRPr lang="zh-CN" altLang="en-US" sz="2000" b="1" dirty="0" smtClean="0">
              <a:solidFill>
                <a:srgbClr val="FD663A"/>
              </a:solidFill>
              <a:latin typeface="华文楷体" panose="02010600040101010101" pitchFamily="2" charset="-122"/>
              <a:ea typeface="华文楷体" panose="02010600040101010101" pitchFamily="2" charset="-122"/>
              <a:sym typeface="+mn-ea"/>
            </a:endParaRPr>
          </a:p>
        </p:txBody>
      </p:sp>
      <p:sp>
        <p:nvSpPr>
          <p:cNvPr id="28" name="文本框 27"/>
          <p:cNvSpPr txBox="1"/>
          <p:nvPr/>
        </p:nvSpPr>
        <p:spPr>
          <a:xfrm>
            <a:off x="7106920" y="678180"/>
            <a:ext cx="915035" cy="39878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2000" b="1" dirty="0" smtClean="0">
                <a:solidFill>
                  <a:srgbClr val="FD663A"/>
                </a:solidFill>
                <a:latin typeface="华文楷体" panose="02010600040101010101" pitchFamily="2" charset="-122"/>
                <a:ea typeface="华文楷体" panose="02010600040101010101" pitchFamily="2" charset="-122"/>
                <a:sym typeface="+mn-ea"/>
              </a:rPr>
              <a:t>后端</a:t>
            </a:r>
            <a:endParaRPr lang="zh-CN" altLang="en-US" sz="2000" b="1" dirty="0" smtClean="0">
              <a:solidFill>
                <a:srgbClr val="FD663A"/>
              </a:solidFill>
              <a:latin typeface="华文楷体" panose="02010600040101010101" pitchFamily="2" charset="-122"/>
              <a:ea typeface="华文楷体" panose="02010600040101010101" pitchFamily="2" charset="-122"/>
              <a:sym typeface="+mn-ea"/>
            </a:endParaRPr>
          </a:p>
        </p:txBody>
      </p:sp>
      <p:cxnSp>
        <p:nvCxnSpPr>
          <p:cNvPr id="31" name="Straight Connector 122"/>
          <p:cNvCxnSpPr/>
          <p:nvPr/>
        </p:nvCxnSpPr>
        <p:spPr>
          <a:xfrm>
            <a:off x="1917483" y="1129267"/>
            <a:ext cx="2396490" cy="0"/>
          </a:xfrm>
          <a:prstGeom prst="line">
            <a:avLst/>
          </a:prstGeom>
          <a:noFill/>
          <a:ln w="6350" cap="flat" cmpd="sng" algn="ctr">
            <a:solidFill>
              <a:srgbClr val="775F55"/>
            </a:solidFill>
            <a:prstDash val="dash"/>
            <a:miter lim="800000"/>
            <a:headEnd type="oval" w="med" len="med"/>
            <a:tailEnd type="triangle" w="med" len="med"/>
          </a:ln>
          <a:effectLst/>
        </p:spPr>
      </p:cxnSp>
      <p:grpSp>
        <p:nvGrpSpPr>
          <p:cNvPr id="77" name="Group 94"/>
          <p:cNvGrpSpPr/>
          <p:nvPr/>
        </p:nvGrpSpPr>
        <p:grpSpPr>
          <a:xfrm>
            <a:off x="1548130" y="1043940"/>
            <a:ext cx="170180" cy="169545"/>
            <a:chOff x="2138511" y="2464802"/>
            <a:chExt cx="354012" cy="352956"/>
          </a:xfrm>
          <a:solidFill>
            <a:srgbClr val="775F55"/>
          </a:solidFill>
        </p:grpSpPr>
        <p:sp>
          <p:nvSpPr>
            <p:cNvPr id="78" name="Oval 95"/>
            <p:cNvSpPr>
              <a:spLocks noChangeArrowheads="1"/>
            </p:cNvSpPr>
            <p:nvPr/>
          </p:nvSpPr>
          <p:spPr bwMode="auto">
            <a:xfrm>
              <a:off x="2229830" y="2555417"/>
              <a:ext cx="171376" cy="171727"/>
            </a:xfrm>
            <a:prstGeom prst="ellipse">
              <a:avLst/>
            </a:prstGeom>
            <a:grp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79" name="Freeform 96"/>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Calibri" panose="020F0502020204030204"/>
                <a:sym typeface="+mn-lt"/>
              </a:endParaRPr>
            </a:p>
          </p:txBody>
        </p:sp>
      </p:grpSp>
      <p:grpSp>
        <p:nvGrpSpPr>
          <p:cNvPr id="32" name="Group 94"/>
          <p:cNvGrpSpPr/>
          <p:nvPr/>
        </p:nvGrpSpPr>
        <p:grpSpPr>
          <a:xfrm>
            <a:off x="4482465" y="1058545"/>
            <a:ext cx="170180" cy="169545"/>
            <a:chOff x="2138511" y="2464802"/>
            <a:chExt cx="354012" cy="352956"/>
          </a:xfrm>
          <a:solidFill>
            <a:srgbClr val="775F55"/>
          </a:solidFill>
        </p:grpSpPr>
        <p:sp>
          <p:nvSpPr>
            <p:cNvPr id="33" name="Oval 95"/>
            <p:cNvSpPr>
              <a:spLocks noChangeArrowheads="1"/>
            </p:cNvSpPr>
            <p:nvPr/>
          </p:nvSpPr>
          <p:spPr bwMode="auto">
            <a:xfrm>
              <a:off x="2229830" y="2555417"/>
              <a:ext cx="171376" cy="171727"/>
            </a:xfrm>
            <a:prstGeom prst="ellipse">
              <a:avLst/>
            </a:prstGeom>
            <a:grp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34" name="Freeform 96"/>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Calibri" panose="020F0502020204030204"/>
                <a:sym typeface="+mn-lt"/>
              </a:endParaRPr>
            </a:p>
          </p:txBody>
        </p:sp>
      </p:grpSp>
      <p:cxnSp>
        <p:nvCxnSpPr>
          <p:cNvPr id="36" name="Straight Connector 122"/>
          <p:cNvCxnSpPr/>
          <p:nvPr/>
        </p:nvCxnSpPr>
        <p:spPr>
          <a:xfrm>
            <a:off x="4864518" y="1129267"/>
            <a:ext cx="2396490" cy="0"/>
          </a:xfrm>
          <a:prstGeom prst="line">
            <a:avLst/>
          </a:prstGeom>
          <a:noFill/>
          <a:ln w="6350" cap="flat" cmpd="sng" algn="ctr">
            <a:solidFill>
              <a:srgbClr val="775F55"/>
            </a:solidFill>
            <a:prstDash val="dash"/>
            <a:miter lim="800000"/>
            <a:headEnd type="oval" w="med" len="med"/>
            <a:tailEnd type="triangle" w="med" len="med"/>
          </a:ln>
          <a:effectLst/>
        </p:spPr>
      </p:cxnSp>
      <p:grpSp>
        <p:nvGrpSpPr>
          <p:cNvPr id="37" name="Group 94"/>
          <p:cNvGrpSpPr/>
          <p:nvPr/>
        </p:nvGrpSpPr>
        <p:grpSpPr>
          <a:xfrm>
            <a:off x="7473315" y="1058545"/>
            <a:ext cx="170180" cy="169545"/>
            <a:chOff x="2138511" y="2464802"/>
            <a:chExt cx="354012" cy="352956"/>
          </a:xfrm>
          <a:solidFill>
            <a:srgbClr val="775F55"/>
          </a:solidFill>
        </p:grpSpPr>
        <p:sp>
          <p:nvSpPr>
            <p:cNvPr id="38" name="Oval 95"/>
            <p:cNvSpPr>
              <a:spLocks noChangeArrowheads="1"/>
            </p:cNvSpPr>
            <p:nvPr/>
          </p:nvSpPr>
          <p:spPr bwMode="auto">
            <a:xfrm>
              <a:off x="2229830" y="2555417"/>
              <a:ext cx="171376" cy="171727"/>
            </a:xfrm>
            <a:prstGeom prst="ellipse">
              <a:avLst/>
            </a:prstGeom>
            <a:grp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Calibri" panose="020F0502020204030204"/>
                <a:sym typeface="+mn-lt"/>
              </a:endParaRPr>
            </a:p>
          </p:txBody>
        </p:sp>
        <p:sp>
          <p:nvSpPr>
            <p:cNvPr id="39" name="Freeform 96"/>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Calibri" panose="020F0502020204030204"/>
                <a:sym typeface="+mn-lt"/>
              </a:endParaRPr>
            </a:p>
          </p:txBody>
        </p:sp>
      </p:grpSp>
      <p:cxnSp>
        <p:nvCxnSpPr>
          <p:cNvPr id="42" name="Straight Connector 122"/>
          <p:cNvCxnSpPr/>
          <p:nvPr/>
        </p:nvCxnSpPr>
        <p:spPr>
          <a:xfrm>
            <a:off x="404278" y="1128632"/>
            <a:ext cx="965200" cy="635"/>
          </a:xfrm>
          <a:prstGeom prst="line">
            <a:avLst/>
          </a:prstGeom>
          <a:noFill/>
          <a:ln w="6350" cap="flat" cmpd="sng" algn="ctr">
            <a:solidFill>
              <a:srgbClr val="775F55"/>
            </a:solidFill>
            <a:prstDash val="dash"/>
            <a:miter lim="800000"/>
            <a:headEnd type="oval" w="med" len="med"/>
            <a:tailEnd type="triangle" w="med" len="med"/>
          </a:ln>
          <a:effectLst/>
        </p:spPr>
      </p:cxnSp>
      <p:cxnSp>
        <p:nvCxnSpPr>
          <p:cNvPr id="43" name="Straight Connector 122"/>
          <p:cNvCxnSpPr/>
          <p:nvPr/>
        </p:nvCxnSpPr>
        <p:spPr>
          <a:xfrm>
            <a:off x="7878863" y="1129267"/>
            <a:ext cx="965200" cy="635"/>
          </a:xfrm>
          <a:prstGeom prst="line">
            <a:avLst/>
          </a:prstGeom>
          <a:noFill/>
          <a:ln w="6350" cap="flat" cmpd="sng" algn="ctr">
            <a:solidFill>
              <a:srgbClr val="775F55"/>
            </a:solidFill>
            <a:prstDash val="dash"/>
            <a:miter lim="800000"/>
            <a:headEnd type="oval" w="med" len="med"/>
            <a:tailEnd type="triangle" w="med" len="med"/>
          </a:ln>
          <a:effectLst/>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r>
              <a:rPr lang="zh-CN" altLang="en-US" sz="2100" dirty="0" smtClean="0">
                <a:solidFill>
                  <a:schemeClr val="accent1"/>
                </a:solidFill>
                <a:sym typeface="+mn-ea"/>
              </a:rPr>
              <a:t>提升性能</a:t>
            </a:r>
            <a:r>
              <a:rPr lang="en-US" altLang="zh-CN" sz="2100" dirty="0" smtClean="0">
                <a:solidFill>
                  <a:schemeClr val="accent1"/>
                </a:solidFill>
                <a:sym typeface="+mn-ea"/>
              </a:rPr>
              <a:t>-</a:t>
            </a:r>
            <a:r>
              <a:rPr lang="zh-CN" altLang="en-US" sz="2100" dirty="0" smtClean="0">
                <a:sym typeface="+mn-ea"/>
              </a:rPr>
              <a:t>CDN（内容分发网络）</a:t>
            </a:r>
            <a:endParaRPr lang="zh-CN" altLang="en-US" sz="2100" dirty="0" smtClean="0">
              <a:solidFill>
                <a:schemeClr val="accent1"/>
              </a:solidFill>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sp>
        <p:nvSpPr>
          <p:cNvPr id="2" name="文本框 1"/>
          <p:cNvSpPr txBox="1"/>
          <p:nvPr/>
        </p:nvSpPr>
        <p:spPr>
          <a:xfrm>
            <a:off x="4692015" y="810260"/>
            <a:ext cx="4283710" cy="3601085"/>
          </a:xfrm>
          <a:prstGeom prst="rect">
            <a:avLst/>
          </a:prstGeom>
        </p:spPr>
        <p:txBody>
          <a:bodyPr vert="horz" wrap="square" lIns="91440" tIns="45720" rIns="91440" bIns="45720" rtlCol="0" anchor="t">
            <a:noAutofit/>
          </a:bodyPr>
          <a:p>
            <a:pPr marL="106045" indent="0" fontAlgn="auto">
              <a:lnSpc>
                <a:spcPct val="100000"/>
              </a:lnSpc>
              <a:buFont typeface="Arial" panose="020B0604020202020204" pitchFamily="34" charset="0"/>
              <a:buNone/>
            </a:pPr>
            <a:r>
              <a:rPr lang="zh-CN" altLang="en-US" sz="1600" b="1" dirty="0" smtClean="0">
                <a:solidFill>
                  <a:srgbClr val="FD663A"/>
                </a:solidFill>
              </a:rPr>
              <a:t>三个</a:t>
            </a:r>
            <a:r>
              <a:rPr lang="zh-CN" altLang="en-US" sz="1600" b="1" dirty="0" smtClean="0"/>
              <a:t>步骤（</a:t>
            </a:r>
            <a:r>
              <a:rPr lang="zh-CN" altLang="en-US" sz="1600" b="1" dirty="0" smtClean="0">
                <a:sym typeface="+mn-ea"/>
              </a:rPr>
              <a:t>动静分离</a:t>
            </a:r>
            <a:r>
              <a:rPr lang="zh-CN" altLang="en-US" sz="1600" b="1" dirty="0" smtClean="0"/>
              <a:t>）：</a:t>
            </a:r>
            <a:endParaRPr lang="zh-CN" altLang="en-US" sz="1600" b="1" dirty="0" smtClean="0"/>
          </a:p>
          <a:p>
            <a:pPr marL="106045" indent="0" fontAlgn="auto">
              <a:lnSpc>
                <a:spcPct val="100000"/>
              </a:lnSpc>
              <a:buFont typeface="Arial" panose="020B0604020202020204" pitchFamily="34" charset="0"/>
              <a:buNone/>
            </a:pPr>
            <a:endParaRPr lang="zh-CN" altLang="en-US" sz="1200" dirty="0" smtClean="0"/>
          </a:p>
          <a:p>
            <a:pPr marL="334645" indent="-228600" fontAlgn="auto">
              <a:lnSpc>
                <a:spcPct val="150000"/>
              </a:lnSpc>
              <a:buFont typeface="Arial" panose="020B0604020202020204" pitchFamily="34" charset="0"/>
              <a:buAutoNum type="arabicPeriod"/>
            </a:pPr>
            <a:r>
              <a:rPr lang="zh-CN" altLang="en-US" sz="1200" b="1" dirty="0" smtClean="0"/>
              <a:t>数据拆分：</a:t>
            </a:r>
            <a:r>
              <a:rPr lang="zh-CN" altLang="en-US" sz="1200" dirty="0" smtClean="0"/>
              <a:t>动静分离的首要目的是将动态页面改造成适合缓存的静态页面。通过</a:t>
            </a:r>
            <a:r>
              <a:rPr lang="zh-CN" altLang="en-US" sz="1200" b="1" dirty="0" smtClean="0"/>
              <a:t>用户</a:t>
            </a:r>
            <a:r>
              <a:rPr lang="zh-CN" altLang="en-US" sz="1200" dirty="0" smtClean="0"/>
              <a:t>和</a:t>
            </a:r>
            <a:r>
              <a:rPr lang="zh-CN" altLang="en-US" sz="1200" b="1" dirty="0" smtClean="0"/>
              <a:t>时间</a:t>
            </a:r>
            <a:r>
              <a:rPr lang="zh-CN" altLang="en-US" sz="1200" dirty="0" smtClean="0"/>
              <a:t>两个方面。</a:t>
            </a:r>
            <a:endParaRPr lang="zh-CN" altLang="en-US" sz="1200" dirty="0" smtClean="0"/>
          </a:p>
          <a:p>
            <a:pPr marL="334645" indent="-228600" fontAlgn="auto">
              <a:lnSpc>
                <a:spcPct val="150000"/>
              </a:lnSpc>
              <a:buFont typeface="Arial" panose="020B0604020202020204" pitchFamily="34" charset="0"/>
              <a:buAutoNum type="arabicPeriod"/>
            </a:pPr>
            <a:r>
              <a:rPr lang="zh-CN" altLang="en-US" sz="1200" b="1" dirty="0" smtClean="0"/>
              <a:t>静态缓存：</a:t>
            </a:r>
            <a:r>
              <a:rPr lang="zh-CN" altLang="en-US" sz="1200" dirty="0" smtClean="0"/>
              <a:t>将静态数据进行合理的缓存，由此衍生出</a:t>
            </a:r>
            <a:endParaRPr lang="zh-CN" altLang="en-US" sz="1200" dirty="0" smtClean="0"/>
          </a:p>
          <a:p>
            <a:pPr marL="106045" indent="0" fontAlgn="auto">
              <a:lnSpc>
                <a:spcPct val="150000"/>
              </a:lnSpc>
              <a:buFont typeface="Arial" panose="020B0604020202020204" pitchFamily="34" charset="0"/>
              <a:buNone/>
            </a:pPr>
            <a:r>
              <a:rPr lang="en-US" altLang="zh-CN" sz="1200" dirty="0" smtClean="0"/>
              <a:t>     2.1 </a:t>
            </a:r>
            <a:r>
              <a:rPr lang="zh-CN" altLang="en-US" sz="1200" dirty="0" smtClean="0"/>
              <a:t>怎么缓存？</a:t>
            </a:r>
            <a:endParaRPr lang="zh-CN" altLang="en-US" sz="1200" dirty="0" smtClean="0"/>
          </a:p>
          <a:p>
            <a:pPr marL="106045" indent="0" fontAlgn="auto">
              <a:lnSpc>
                <a:spcPct val="150000"/>
              </a:lnSpc>
              <a:buFont typeface="Arial" panose="020B0604020202020204" pitchFamily="34" charset="0"/>
              <a:buNone/>
            </a:pPr>
            <a:r>
              <a:rPr lang="en-US" altLang="zh-CN" sz="1200" dirty="0" smtClean="0"/>
              <a:t>     </a:t>
            </a:r>
            <a:r>
              <a:rPr lang="zh-CN" altLang="en-US" sz="1200" dirty="0" smtClean="0"/>
              <a:t>2</a:t>
            </a:r>
            <a:r>
              <a:rPr lang="en-US" altLang="zh-CN" sz="1200" dirty="0" smtClean="0"/>
              <a:t>.2 </a:t>
            </a:r>
            <a:r>
              <a:rPr lang="zh-CN" altLang="en-US" sz="1200" dirty="0" smtClean="0"/>
              <a:t>哪里缓存（浏览器、CDN 、服务端）</a:t>
            </a:r>
            <a:r>
              <a:rPr lang="zh-CN" altLang="en-US" sz="1200" dirty="0" smtClean="0">
                <a:sym typeface="+mn-ea"/>
              </a:rPr>
              <a:t>？</a:t>
            </a:r>
            <a:endParaRPr lang="zh-CN" altLang="en-US" sz="1200" dirty="0" smtClean="0">
              <a:sym typeface="+mn-ea"/>
            </a:endParaRPr>
          </a:p>
          <a:p>
            <a:pPr marL="106045" indent="0" fontAlgn="auto">
              <a:lnSpc>
                <a:spcPct val="150000"/>
              </a:lnSpc>
              <a:buFont typeface="Arial" panose="020B0604020202020204" pitchFamily="34" charset="0"/>
              <a:buNone/>
            </a:pPr>
            <a:r>
              <a:rPr lang="en-US" altLang="zh-CN" sz="1200" dirty="0" smtClean="0">
                <a:sym typeface="+mn-ea"/>
              </a:rPr>
              <a:t>     2.3 </a:t>
            </a:r>
            <a:r>
              <a:rPr lang="zh-CN" altLang="en-US" sz="1200" dirty="0" smtClean="0">
                <a:sym typeface="+mn-ea"/>
              </a:rPr>
              <a:t>失效问题、命中率问题？</a:t>
            </a:r>
            <a:endParaRPr lang="zh-CN" altLang="en-US" sz="1200" dirty="0" smtClean="0">
              <a:sym typeface="+mn-ea"/>
            </a:endParaRPr>
          </a:p>
          <a:p>
            <a:pPr marL="106045" indent="0" fontAlgn="auto">
              <a:lnSpc>
                <a:spcPct val="150000"/>
              </a:lnSpc>
              <a:buFont typeface="Arial" panose="020B0604020202020204" pitchFamily="34" charset="0"/>
              <a:buNone/>
            </a:pPr>
            <a:r>
              <a:rPr lang="en-US" altLang="zh-CN" sz="1200" b="1" dirty="0" smtClean="0"/>
              <a:t>3.  </a:t>
            </a:r>
            <a:r>
              <a:rPr lang="zh-CN" altLang="en-US" sz="1200" b="1" dirty="0" smtClean="0"/>
              <a:t>数据整合：</a:t>
            </a:r>
            <a:endParaRPr lang="zh-CN" altLang="en-US" sz="1200" b="1" dirty="0" smtClean="0"/>
          </a:p>
          <a:p>
            <a:pPr marL="277495" indent="-171450" fontAlgn="auto">
              <a:lnSpc>
                <a:spcPct val="150000"/>
              </a:lnSpc>
              <a:buFont typeface="Wingdings" panose="05000000000000000000" charset="0"/>
              <a:buChar char="l"/>
            </a:pPr>
            <a:r>
              <a:rPr lang="zh-CN" altLang="en-US" sz="1200" b="1" dirty="0" smtClean="0"/>
              <a:t> </a:t>
            </a:r>
            <a:r>
              <a:rPr lang="en-US" altLang="zh-CN" sz="1200" b="1" dirty="0" smtClean="0"/>
              <a:t>     </a:t>
            </a:r>
            <a:r>
              <a:rPr lang="zh-CN" altLang="en-US" sz="1200" dirty="0" smtClean="0"/>
              <a:t>ESI 方案：实时请求动态数据，整合静态资源。</a:t>
            </a:r>
            <a:r>
              <a:rPr lang="zh-CN" altLang="en-US" sz="1200">
                <a:sym typeface="+mn-ea"/>
              </a:rPr>
              <a:t>对服务端性能要求高，但用户体验较好</a:t>
            </a:r>
            <a:endParaRPr lang="zh-CN" altLang="en-US" sz="1200">
              <a:sym typeface="+mn-ea"/>
            </a:endParaRPr>
          </a:p>
          <a:p>
            <a:pPr marL="277495" indent="-171450" fontAlgn="auto">
              <a:lnSpc>
                <a:spcPct val="150000"/>
              </a:lnSpc>
              <a:buFont typeface="Wingdings" panose="05000000000000000000" charset="0"/>
              <a:buChar char="l"/>
            </a:pPr>
            <a:r>
              <a:rPr lang="zh-CN" altLang="en-US" sz="1200">
                <a:sym typeface="+mn-ea"/>
              </a:rPr>
              <a:t> </a:t>
            </a:r>
            <a:r>
              <a:rPr lang="en-US" altLang="zh-CN" sz="1200">
                <a:sym typeface="+mn-ea"/>
              </a:rPr>
              <a:t>     </a:t>
            </a:r>
            <a:r>
              <a:rPr lang="zh-CN" altLang="en-US" sz="1200" dirty="0" smtClean="0"/>
              <a:t>CSI 方案</a:t>
            </a:r>
            <a:r>
              <a:rPr lang="zh-CN" altLang="en-US" sz="1200" dirty="0" smtClean="0">
                <a:sym typeface="+mn-ea"/>
              </a:rPr>
              <a:t>：返回静态资源，异步</a:t>
            </a:r>
            <a:r>
              <a:rPr lang="en-US" altLang="zh-CN" sz="1200" dirty="0" smtClean="0">
                <a:sym typeface="+mn-ea"/>
              </a:rPr>
              <a:t>JS</a:t>
            </a:r>
            <a:r>
              <a:rPr lang="zh-CN" altLang="en-US" sz="1200" dirty="0" smtClean="0">
                <a:sym typeface="+mn-ea"/>
              </a:rPr>
              <a:t>请求动态数据。</a:t>
            </a:r>
            <a:r>
              <a:rPr lang="zh-CN" altLang="en-US" sz="1200">
                <a:sym typeface="+mn-ea"/>
              </a:rPr>
              <a:t>对服务端性能友好，但用户体验稍差</a:t>
            </a:r>
            <a:endParaRPr lang="zh-CN" altLang="en-US" sz="1200" dirty="0" smtClean="0"/>
          </a:p>
          <a:p>
            <a:pPr marL="106045" indent="0" fontAlgn="auto">
              <a:lnSpc>
                <a:spcPct val="100000"/>
              </a:lnSpc>
              <a:buFont typeface="Arial" panose="020B0604020202020204" pitchFamily="34" charset="0"/>
              <a:buNone/>
            </a:pPr>
            <a:endParaRPr lang="zh-CN" altLang="en-US" sz="1200" dirty="0" smtClean="0"/>
          </a:p>
          <a:p>
            <a:pPr marL="106045" indent="0" fontAlgn="auto">
              <a:lnSpc>
                <a:spcPct val="150000"/>
              </a:lnSpc>
              <a:buFont typeface="Arial" panose="020B0604020202020204" pitchFamily="34" charset="0"/>
              <a:buNone/>
            </a:pPr>
            <a:endParaRPr lang="zh-CN" altLang="en-US" sz="1200" dirty="0" smtClean="0"/>
          </a:p>
        </p:txBody>
      </p:sp>
      <p:sp>
        <p:nvSpPr>
          <p:cNvPr id="5" name="文本框 4"/>
          <p:cNvSpPr txBox="1"/>
          <p:nvPr/>
        </p:nvSpPr>
        <p:spPr>
          <a:xfrm>
            <a:off x="1780540" y="4655820"/>
            <a:ext cx="5583555" cy="27559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1200" b="1" dirty="0" smtClean="0">
                <a:solidFill>
                  <a:srgbClr val="FD663A"/>
                </a:solidFill>
              </a:rPr>
              <a:t>注：CDN 和反向代理缓存对应用程序是透明的，通常被当做系统前端的一部分。</a:t>
            </a:r>
            <a:endParaRPr lang="zh-CN" altLang="en-US" sz="1200" b="1" dirty="0" smtClean="0">
              <a:solidFill>
                <a:srgbClr val="FD663A"/>
              </a:solidFill>
            </a:endParaRPr>
          </a:p>
        </p:txBody>
      </p:sp>
      <p:pic>
        <p:nvPicPr>
          <p:cNvPr id="131" name="图片 130"/>
          <p:cNvPicPr/>
          <p:nvPr/>
        </p:nvPicPr>
        <p:blipFill>
          <a:blip r:embed="rId2"/>
          <a:stretch>
            <a:fillRect/>
          </a:stretch>
        </p:blipFill>
        <p:spPr>
          <a:xfrm>
            <a:off x="287655" y="2235200"/>
            <a:ext cx="4140835" cy="2176145"/>
          </a:xfrm>
          <a:prstGeom prst="rect">
            <a:avLst/>
          </a:prstGeom>
          <a:noFill/>
          <a:ln w="9525">
            <a:noFill/>
          </a:ln>
        </p:spPr>
      </p:pic>
      <p:sp>
        <p:nvSpPr>
          <p:cNvPr id="9" name="文本框 8"/>
          <p:cNvSpPr txBox="1"/>
          <p:nvPr/>
        </p:nvSpPr>
        <p:spPr>
          <a:xfrm>
            <a:off x="410845" y="805180"/>
            <a:ext cx="4038600" cy="1430020"/>
          </a:xfrm>
          <a:prstGeom prst="rect">
            <a:avLst/>
          </a:prstGeom>
        </p:spPr>
        <p:txBody>
          <a:bodyPr vert="horz" wrap="square" lIns="91440" tIns="45720" rIns="91440" bIns="45720" rtlCol="0" anchor="t">
            <a:spAutoFit/>
          </a:bodyPr>
          <a:p>
            <a:pPr marL="106045" indent="0" fontAlgn="auto">
              <a:lnSpc>
                <a:spcPct val="150000"/>
              </a:lnSpc>
              <a:buFont typeface="Arial" panose="020B0604020202020204" pitchFamily="34" charset="0"/>
              <a:buNone/>
            </a:pPr>
            <a:r>
              <a:rPr lang="zh-CN" altLang="en-US" sz="1600" b="1" dirty="0" smtClean="0">
                <a:solidFill>
                  <a:srgbClr val="FD663A"/>
                </a:solidFill>
                <a:sym typeface="+mn-ea"/>
              </a:rPr>
              <a:t>两个</a:t>
            </a:r>
            <a:r>
              <a:rPr lang="zh-CN" altLang="en-US" sz="1600" b="1" dirty="0" smtClean="0">
                <a:sym typeface="+mn-ea"/>
              </a:rPr>
              <a:t>核心：</a:t>
            </a:r>
            <a:endParaRPr lang="zh-CN" altLang="en-US" sz="1600" b="1" dirty="0" smtClean="0"/>
          </a:p>
          <a:p>
            <a:pPr marL="277495" indent="-171450" fontAlgn="auto">
              <a:lnSpc>
                <a:spcPct val="150000"/>
              </a:lnSpc>
              <a:buFont typeface="Arial" panose="020B0604020202020204" pitchFamily="34" charset="0"/>
              <a:buChar char="•"/>
            </a:pPr>
            <a:r>
              <a:rPr lang="zh-CN" altLang="en-US" sz="1200" dirty="0" smtClean="0">
                <a:sym typeface="+mn-ea"/>
              </a:rPr>
              <a:t>数据要</a:t>
            </a:r>
            <a:r>
              <a:rPr lang="zh-CN" altLang="en-US" sz="1400" dirty="0" smtClean="0">
                <a:sym typeface="+mn-ea"/>
              </a:rPr>
              <a:t>尽量少，以便减少没必要的请求</a:t>
            </a:r>
            <a:endParaRPr lang="zh-CN" altLang="en-US" sz="1400" dirty="0" smtClean="0"/>
          </a:p>
          <a:p>
            <a:pPr marL="277495" indent="-171450" fontAlgn="auto">
              <a:lnSpc>
                <a:spcPct val="150000"/>
              </a:lnSpc>
              <a:buFont typeface="Arial" panose="020B0604020202020204" pitchFamily="34" charset="0"/>
              <a:buChar char="•"/>
            </a:pPr>
            <a:r>
              <a:rPr lang="zh-CN" altLang="en-US" sz="1400" dirty="0" smtClean="0">
                <a:sym typeface="+mn-ea"/>
              </a:rPr>
              <a:t>路径要尽量短，以便提高单次请求的效率。</a:t>
            </a:r>
            <a:endParaRPr lang="zh-CN" altLang="en-US" sz="1400" dirty="0" smtClean="0">
              <a:sym typeface="+mn-ea"/>
            </a:endParaRPr>
          </a:p>
          <a:p>
            <a:pPr marL="277495" indent="-171450" fontAlgn="auto">
              <a:lnSpc>
                <a:spcPct val="150000"/>
              </a:lnSpc>
              <a:buFont typeface="Arial" panose="020B0604020202020204" pitchFamily="34" charset="0"/>
              <a:buChar char="•"/>
            </a:pPr>
            <a:endParaRPr lang="zh-CN" altLang="en-US" sz="1400" b="1" dirty="0" smtClean="0">
              <a:sym typeface="+mn-ea"/>
            </a:endParaRPr>
          </a:p>
        </p:txBody>
      </p:sp>
      <p:cxnSp>
        <p:nvCxnSpPr>
          <p:cNvPr id="110" name="Straight Connector 122"/>
          <p:cNvCxnSpPr/>
          <p:nvPr/>
        </p:nvCxnSpPr>
        <p:spPr>
          <a:xfrm>
            <a:off x="3614203" y="2408157"/>
            <a:ext cx="993286" cy="0"/>
          </a:xfrm>
          <a:prstGeom prst="line">
            <a:avLst/>
          </a:prstGeom>
          <a:noFill/>
          <a:ln w="6350" cap="flat" cmpd="sng" algn="ctr">
            <a:solidFill>
              <a:srgbClr val="775F55"/>
            </a:solidFill>
            <a:prstDash val="dash"/>
            <a:miter lim="800000"/>
            <a:headEnd type="oval" w="med" len="med"/>
            <a:tailEnd type="triangle" w="med" len="med"/>
          </a:ln>
          <a:effectLst/>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pPr algn="l"/>
            <a:r>
              <a:rPr lang="zh-CN" altLang="en-US" sz="2100" dirty="0" smtClean="0">
                <a:solidFill>
                  <a:schemeClr val="accent1"/>
                </a:solidFill>
                <a:sym typeface="+mn-ea"/>
              </a:rPr>
              <a:t>提升性能</a:t>
            </a:r>
            <a:r>
              <a:rPr lang="en-US" altLang="zh-CN" sz="2100" dirty="0" smtClean="0">
                <a:solidFill>
                  <a:schemeClr val="accent1"/>
                </a:solidFill>
                <a:sym typeface="+mn-ea"/>
              </a:rPr>
              <a:t>-</a:t>
            </a:r>
            <a:r>
              <a:rPr lang="zh-CN" altLang="en-US" sz="2100" dirty="0">
                <a:sym typeface="+mn-ea"/>
              </a:rPr>
              <a:t>反向代理缓存</a:t>
            </a:r>
            <a:endParaRPr lang="zh-CN" altLang="en-US" sz="2100" dirty="0" smtClean="0">
              <a:solidFill>
                <a:schemeClr val="accent1"/>
              </a:solidFill>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sp>
        <p:nvSpPr>
          <p:cNvPr id="5" name="文本框 4"/>
          <p:cNvSpPr txBox="1"/>
          <p:nvPr/>
        </p:nvSpPr>
        <p:spPr>
          <a:xfrm>
            <a:off x="1780540" y="4655820"/>
            <a:ext cx="5583555" cy="27559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1200" b="1" dirty="0" smtClean="0">
                <a:solidFill>
                  <a:srgbClr val="FD663A"/>
                </a:solidFill>
              </a:rPr>
              <a:t>注：CDN 和反向代理缓存对应用程序是透明的，通常被当做系统前端的一部分。</a:t>
            </a:r>
            <a:endParaRPr lang="zh-CN" altLang="en-US" sz="1200" b="1" dirty="0" smtClean="0">
              <a:solidFill>
                <a:srgbClr val="FD663A"/>
              </a:solidFill>
            </a:endParaRPr>
          </a:p>
        </p:txBody>
      </p:sp>
      <p:sp>
        <p:nvSpPr>
          <p:cNvPr id="3" name="文本框 2"/>
          <p:cNvSpPr txBox="1"/>
          <p:nvPr/>
        </p:nvSpPr>
        <p:spPr>
          <a:xfrm>
            <a:off x="408940" y="659765"/>
            <a:ext cx="4879975" cy="1402080"/>
          </a:xfrm>
          <a:prstGeom prst="rect">
            <a:avLst/>
          </a:prstGeom>
        </p:spPr>
        <p:txBody>
          <a:bodyPr vert="horz" wrap="square" lIns="91440" tIns="45720" rIns="91440" bIns="45720" rtlCol="0" anchor="t">
            <a:noAutofit/>
          </a:bodyPr>
          <a:p>
            <a:pPr marL="106045" indent="0" fontAlgn="auto">
              <a:lnSpc>
                <a:spcPct val="150000"/>
              </a:lnSpc>
              <a:buFont typeface="Arial" panose="020B0604020202020204" pitchFamily="34" charset="0"/>
              <a:buNone/>
            </a:pPr>
            <a:r>
              <a:rPr lang="zh-CN" altLang="en-US" sz="1200" dirty="0" smtClean="0"/>
              <a:t>反向代理位于应用服务器同一网络，处理所有对WEB服务器的请求。</a:t>
            </a:r>
            <a:endParaRPr lang="zh-CN" altLang="en-US" sz="1200" dirty="0" smtClean="0"/>
          </a:p>
          <a:p>
            <a:pPr marL="106045" indent="0" fontAlgn="auto">
              <a:lnSpc>
                <a:spcPct val="150000"/>
              </a:lnSpc>
              <a:buFont typeface="Arial" panose="020B0604020202020204" pitchFamily="34" charset="0"/>
              <a:buNone/>
            </a:pPr>
            <a:r>
              <a:rPr lang="zh-CN" altLang="en-US" sz="1200" b="1" dirty="0" smtClean="0"/>
              <a:t>反向代理缓存的原理</a:t>
            </a:r>
            <a:r>
              <a:rPr lang="zh-CN" altLang="en-US" sz="1200" dirty="0" smtClean="0"/>
              <a:t>：</a:t>
            </a:r>
            <a:endParaRPr lang="zh-CN" altLang="en-US" sz="1200" dirty="0" smtClean="0"/>
          </a:p>
          <a:p>
            <a:pPr marL="285750" indent="-179705">
              <a:buFont typeface="Arial" panose="020B0604020202020204" pitchFamily="34" charset="0"/>
              <a:buChar char="•"/>
            </a:pPr>
            <a:r>
              <a:rPr lang="zh-CN" altLang="en-US" sz="1200" dirty="0" smtClean="0"/>
              <a:t>如果用户请求的页面在代理服务器上有缓存的话，代理服务器直接将缓存内容发送给用户。</a:t>
            </a:r>
            <a:endParaRPr lang="zh-CN" altLang="en-US" sz="1200" dirty="0" smtClean="0"/>
          </a:p>
          <a:p>
            <a:pPr marL="285750" indent="-179705">
              <a:buFont typeface="Arial" panose="020B0604020202020204" pitchFamily="34" charset="0"/>
              <a:buChar char="•"/>
            </a:pPr>
            <a:r>
              <a:rPr lang="zh-CN" altLang="en-US" sz="1200" dirty="0" smtClean="0"/>
              <a:t>如果没有缓存则先向WEB服务器发出请求，取回数据，本地缓存后再发送给用户。</a:t>
            </a:r>
            <a:endParaRPr lang="zh-CN" altLang="en-US" sz="1200" dirty="0" smtClean="0"/>
          </a:p>
          <a:p>
            <a:pPr marL="106045" indent="0">
              <a:buFont typeface="Arial" panose="020B0604020202020204" pitchFamily="34" charset="0"/>
              <a:buNone/>
            </a:pPr>
            <a:endParaRPr lang="zh-CN" altLang="en-US" sz="1200" dirty="0" smtClean="0"/>
          </a:p>
          <a:p>
            <a:pPr marL="106045" indent="0">
              <a:buFont typeface="Arial" panose="020B0604020202020204" pitchFamily="34" charset="0"/>
              <a:buNone/>
            </a:pPr>
            <a:r>
              <a:rPr lang="zh-CN" altLang="en-US" sz="1200" dirty="0" smtClean="0"/>
              <a:t>这种方式通过降低向WEB服务器的请求数，从而降低了WEB服务器的负载。</a:t>
            </a:r>
            <a:endParaRPr lang="zh-CN" altLang="en-US" sz="1200" dirty="0" smtClean="0"/>
          </a:p>
        </p:txBody>
      </p:sp>
      <p:graphicFrame>
        <p:nvGraphicFramePr>
          <p:cNvPr id="4" name="表格 3"/>
          <p:cNvGraphicFramePr/>
          <p:nvPr>
            <p:custDataLst>
              <p:tags r:id="rId2"/>
            </p:custDataLst>
          </p:nvPr>
        </p:nvGraphicFramePr>
        <p:xfrm>
          <a:off x="410845" y="2705100"/>
          <a:ext cx="4918710" cy="1828800"/>
        </p:xfrm>
        <a:graphic>
          <a:graphicData uri="http://schemas.openxmlformats.org/drawingml/2006/table">
            <a:tbl>
              <a:tblPr firstRow="1" bandRow="1">
                <a:tableStyleId>{5C22544A-7EE6-4342-B048-85BDC9FD1C3A}</a:tableStyleId>
              </a:tblPr>
              <a:tblGrid>
                <a:gridCol w="988060"/>
                <a:gridCol w="3930650"/>
              </a:tblGrid>
              <a:tr h="0">
                <a:tc>
                  <a:txBody>
                    <a:bodyPr/>
                    <a:p>
                      <a:pPr>
                        <a:buNone/>
                      </a:pPr>
                      <a:r>
                        <a:rPr lang="zh-CN" altLang="en-US" sz="1000"/>
                        <a:t>代理类型</a:t>
                      </a:r>
                      <a:endParaRPr lang="zh-CN" altLang="en-US" sz="1000"/>
                    </a:p>
                  </a:txBody>
                  <a:tcPr/>
                </a:tc>
                <a:tc>
                  <a:txBody>
                    <a:bodyPr/>
                    <a:p>
                      <a:pPr>
                        <a:buNone/>
                      </a:pPr>
                      <a:r>
                        <a:rPr lang="zh-CN" altLang="en-US" sz="1000"/>
                        <a:t>缓存特性</a:t>
                      </a:r>
                      <a:endParaRPr lang="zh-CN" altLang="en-US" sz="1000"/>
                    </a:p>
                  </a:txBody>
                  <a:tcPr/>
                </a:tc>
              </a:tr>
              <a:tr h="640080">
                <a:tc>
                  <a:txBody>
                    <a:bodyPr/>
                    <a:p>
                      <a:pPr>
                        <a:buNone/>
                      </a:pPr>
                      <a:r>
                        <a:rPr lang="zh-CN" altLang="en-US" sz="1000"/>
                        <a:t>Varnish</a:t>
                      </a:r>
                      <a:endParaRPr lang="zh-CN" altLang="en-US" sz="1000"/>
                    </a:p>
                  </a:txBody>
                  <a:tcPr/>
                </a:tc>
                <a:tc>
                  <a:txBody>
                    <a:bodyPr/>
                    <a:p>
                      <a:pPr>
                        <a:buNone/>
                      </a:pPr>
                      <a:r>
                        <a:rPr lang="zh-CN" altLang="en-US" sz="1000">
                          <a:sym typeface="+mn-ea"/>
                        </a:rPr>
                        <a:t>采用内存型缓存，避免了频繁在内存、磁盘中交换文件，性能比Squid高;由于是内存cache，所以对小文件如css、js、小图片的支持度高，后端的持久化缓存可以采用的是Squid或ATS;</a:t>
                      </a:r>
                      <a:endParaRPr lang="zh-CN" altLang="en-US" sz="1000">
                        <a:sym typeface="+mn-ea"/>
                      </a:endParaRPr>
                    </a:p>
                  </a:txBody>
                  <a:tcPr/>
                </a:tc>
              </a:tr>
              <a:tr h="381000">
                <a:tc>
                  <a:txBody>
                    <a:bodyPr/>
                    <a:p>
                      <a:pPr>
                        <a:buNone/>
                      </a:pPr>
                      <a:r>
                        <a:rPr lang="zh-CN" altLang="en-US" sz="1000"/>
                        <a:t>Squid</a:t>
                      </a:r>
                      <a:endParaRPr lang="zh-CN" altLang="en-US" sz="1000"/>
                    </a:p>
                  </a:txBody>
                  <a:tcPr/>
                </a:tc>
                <a:tc>
                  <a:txBody>
                    <a:bodyPr/>
                    <a:p>
                      <a:pPr>
                        <a:buNone/>
                      </a:pPr>
                      <a:r>
                        <a:rPr lang="zh-CN" altLang="en-US" sz="1000"/>
                        <a:t>功能全而大，适合于各种静态的文件缓存，一般会在前端挂一个HAProxy或Ngnix做负载均衡跑多个实例;</a:t>
                      </a:r>
                      <a:endParaRPr lang="zh-CN" altLang="en-US" sz="1000"/>
                    </a:p>
                  </a:txBody>
                  <a:tcPr/>
                </a:tc>
              </a:tr>
              <a:tr h="381000">
                <a:tc>
                  <a:txBody>
                    <a:bodyPr/>
                    <a:p>
                      <a:pPr>
                        <a:buNone/>
                      </a:pPr>
                      <a:r>
                        <a:rPr lang="zh-CN" altLang="en-US" sz="1000"/>
                        <a:t>Nginx</a:t>
                      </a:r>
                      <a:endParaRPr lang="zh-CN" altLang="en-US" sz="1000"/>
                    </a:p>
                  </a:txBody>
                  <a:tcPr/>
                </a:tc>
                <a:tc>
                  <a:txBody>
                    <a:bodyPr/>
                    <a:p>
                      <a:pPr>
                        <a:buNone/>
                      </a:pPr>
                      <a:r>
                        <a:rPr lang="zh-CN" altLang="en-US" sz="1000"/>
                        <a:t>缓存稳定，运行速度与Squid相差无几（因为都使用硬盘缓存）;</a:t>
                      </a:r>
                      <a:endParaRPr lang="zh-CN" altLang="en-US" sz="1000"/>
                    </a:p>
                    <a:p>
                      <a:pPr>
                        <a:buNone/>
                      </a:pPr>
                      <a:r>
                        <a:rPr lang="zh-CN" altLang="en-US" sz="1000"/>
                        <a:t>对多核CPU的利用率比其他的开源软件好;</a:t>
                      </a:r>
                      <a:endParaRPr lang="zh-CN" altLang="en-US" sz="1000"/>
                    </a:p>
                    <a:p>
                      <a:pPr>
                        <a:buNone/>
                      </a:pPr>
                      <a:r>
                        <a:rPr lang="zh-CN" altLang="en-US" sz="1000"/>
                        <a:t>支持高并发请求数，能同时承受更多的访问请求</a:t>
                      </a:r>
                      <a:endParaRPr lang="zh-CN" altLang="en-US" sz="1000"/>
                    </a:p>
                  </a:txBody>
                  <a:tcPr/>
                </a:tc>
              </a:tr>
            </a:tbl>
          </a:graphicData>
        </a:graphic>
      </p:graphicFrame>
      <p:pic>
        <p:nvPicPr>
          <p:cNvPr id="7" name="图片 6"/>
          <p:cNvPicPr>
            <a:picLocks noChangeAspect="1"/>
          </p:cNvPicPr>
          <p:nvPr/>
        </p:nvPicPr>
        <p:blipFill>
          <a:blip r:embed="rId3"/>
          <a:stretch>
            <a:fillRect/>
          </a:stretch>
        </p:blipFill>
        <p:spPr>
          <a:xfrm>
            <a:off x="5742940" y="990600"/>
            <a:ext cx="2942590" cy="3615055"/>
          </a:xfrm>
          <a:prstGeom prst="rect">
            <a:avLst/>
          </a:prstGeom>
        </p:spPr>
      </p:pic>
      <p:sp>
        <p:nvSpPr>
          <p:cNvPr id="8" name="文本框 7"/>
          <p:cNvSpPr txBox="1"/>
          <p:nvPr/>
        </p:nvSpPr>
        <p:spPr>
          <a:xfrm>
            <a:off x="5692140" y="715010"/>
            <a:ext cx="2940685" cy="275590"/>
          </a:xfrm>
          <a:prstGeom prst="rect">
            <a:avLst/>
          </a:prstGeom>
        </p:spPr>
        <p:txBody>
          <a:bodyPr vert="horz" wrap="square" lIns="91440" tIns="45720" rIns="91440" bIns="45720" rtlCol="0" anchor="t">
            <a:spAutoFit/>
          </a:bodyPr>
          <a:p>
            <a:pPr>
              <a:buNone/>
            </a:pPr>
            <a:r>
              <a:rPr lang="zh-CN" altLang="en-US" sz="1200">
                <a:sym typeface="+mn-ea"/>
              </a:rPr>
              <a:t>Nginx</a:t>
            </a:r>
            <a:r>
              <a:rPr lang="en-US" altLang="zh-CN" sz="1200">
                <a:sym typeface="+mn-ea"/>
              </a:rPr>
              <a:t>  proxy_cache </a:t>
            </a:r>
            <a:r>
              <a:rPr lang="zh-CN" altLang="en-US" sz="1200">
                <a:sym typeface="+mn-ea"/>
              </a:rPr>
              <a:t>配置</a:t>
            </a:r>
            <a:endParaRPr lang="zh-CN" altLang="en-US" sz="1200">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pPr>
              <a:buNone/>
            </a:pPr>
            <a:r>
              <a:rPr lang="zh-CN" altLang="en-US" sz="2100" dirty="0" smtClean="0">
                <a:solidFill>
                  <a:schemeClr val="accent1"/>
                </a:solidFill>
                <a:sym typeface="+mn-ea"/>
              </a:rPr>
              <a:t>提升性能</a:t>
            </a:r>
            <a:r>
              <a:rPr lang="en-US" altLang="zh-CN" sz="2100" dirty="0" smtClean="0">
                <a:solidFill>
                  <a:schemeClr val="accent1"/>
                </a:solidFill>
                <a:sym typeface="+mn-ea"/>
              </a:rPr>
              <a:t>-</a:t>
            </a:r>
            <a:r>
              <a:rPr lang="zh-CN" altLang="en-US" sz="2100">
                <a:sym typeface="+mn-ea"/>
              </a:rPr>
              <a:t>Nginx</a:t>
            </a:r>
            <a:r>
              <a:rPr lang="en-US" altLang="zh-CN" sz="2100">
                <a:sym typeface="+mn-ea"/>
              </a:rPr>
              <a:t>  proxy_cache </a:t>
            </a:r>
            <a:r>
              <a:rPr lang="zh-CN" altLang="en-US" sz="2100">
                <a:sym typeface="+mn-ea"/>
              </a:rPr>
              <a:t>配置详解</a:t>
            </a:r>
            <a:endParaRPr lang="zh-CN" altLang="en-US" sz="2100" dirty="0" smtClean="0">
              <a:solidFill>
                <a:schemeClr val="accent1"/>
              </a:solidFill>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graphicFrame>
        <p:nvGraphicFramePr>
          <p:cNvPr id="2" name="表格 1"/>
          <p:cNvGraphicFramePr/>
          <p:nvPr>
            <p:custDataLst>
              <p:tags r:id="rId2"/>
            </p:custDataLst>
          </p:nvPr>
        </p:nvGraphicFramePr>
        <p:xfrm>
          <a:off x="400050" y="723900"/>
          <a:ext cx="8439785" cy="4060190"/>
        </p:xfrm>
        <a:graphic>
          <a:graphicData uri="http://schemas.openxmlformats.org/drawingml/2006/table">
            <a:tbl>
              <a:tblPr firstRow="1" bandRow="1">
                <a:tableStyleId>{5C22544A-7EE6-4342-B048-85BDC9FD1C3A}</a:tableStyleId>
              </a:tblPr>
              <a:tblGrid>
                <a:gridCol w="601345"/>
                <a:gridCol w="1320165"/>
                <a:gridCol w="5123815"/>
                <a:gridCol w="1394460"/>
              </a:tblGrid>
              <a:tr h="316865">
                <a:tc>
                  <a:txBody>
                    <a:bodyPr/>
                    <a:p>
                      <a:pPr>
                        <a:buNone/>
                      </a:pPr>
                      <a:r>
                        <a:rPr lang="zh-CN" altLang="en-US"/>
                        <a:t>层级</a:t>
                      </a:r>
                      <a:endParaRPr lang="zh-CN" altLang="en-US"/>
                    </a:p>
                  </a:txBody>
                  <a:tcPr/>
                </a:tc>
                <a:tc>
                  <a:txBody>
                    <a:bodyPr/>
                    <a:p>
                      <a:pPr>
                        <a:buNone/>
                      </a:pPr>
                      <a:r>
                        <a:rPr lang="zh-CN" altLang="en-US"/>
                        <a:t>Field</a:t>
                      </a:r>
                      <a:endParaRPr lang="zh-CN" altLang="en-US"/>
                    </a:p>
                  </a:txBody>
                  <a:tcPr/>
                </a:tc>
                <a:tc>
                  <a:txBody>
                    <a:bodyPr/>
                    <a:p>
                      <a:pPr>
                        <a:buNone/>
                      </a:pPr>
                      <a:r>
                        <a:rPr lang="zh-CN" altLang="en-US"/>
                        <a:t>说明</a:t>
                      </a:r>
                      <a:endParaRPr lang="zh-CN" altLang="en-US"/>
                    </a:p>
                  </a:txBody>
                  <a:tcPr/>
                </a:tc>
                <a:tc>
                  <a:txBody>
                    <a:bodyPr/>
                    <a:p>
                      <a:pPr>
                        <a:buNone/>
                      </a:pPr>
                      <a:r>
                        <a:rPr lang="zh-CN" altLang="en-US" sz="1350">
                          <a:sym typeface="+mn-ea"/>
                        </a:rPr>
                        <a:t>默认值</a:t>
                      </a:r>
                      <a:endParaRPr lang="zh-CN" altLang="en-US"/>
                    </a:p>
                  </a:txBody>
                  <a:tcPr/>
                </a:tc>
              </a:tr>
              <a:tr h="238125">
                <a:tc rowSpan="7">
                  <a:txBody>
                    <a:bodyPr/>
                    <a:p>
                      <a:pPr>
                        <a:buNone/>
                      </a:pPr>
                      <a:r>
                        <a:rPr lang="zh-CN" altLang="en-US" sz="1000" b="1"/>
                        <a:t>http</a:t>
                      </a:r>
                      <a:endParaRPr lang="zh-CN" altLang="en-US" sz="1000" b="1"/>
                    </a:p>
                  </a:txBody>
                  <a:tcPr/>
                </a:tc>
                <a:tc>
                  <a:txBody>
                    <a:bodyPr/>
                    <a:p>
                      <a:pPr>
                        <a:buNone/>
                      </a:pPr>
                      <a:r>
                        <a:rPr lang="zh-CN" altLang="en-US" sz="800"/>
                        <a:t>proxy_connect_timeout </a:t>
                      </a:r>
                      <a:endParaRPr lang="zh-CN" altLang="en-US" sz="800"/>
                    </a:p>
                  </a:txBody>
                  <a:tcPr/>
                </a:tc>
                <a:tc>
                  <a:txBody>
                    <a:bodyPr/>
                    <a:p>
                      <a:pPr>
                        <a:buNone/>
                      </a:pPr>
                      <a:r>
                        <a:rPr lang="zh-CN" altLang="en-US" sz="1000"/>
                        <a:t>服务器连接的超时时间</a:t>
                      </a:r>
                      <a:endParaRPr lang="zh-CN" altLang="en-US" sz="1000"/>
                    </a:p>
                  </a:txBody>
                  <a:tcPr/>
                </a:tc>
                <a:tc>
                  <a:txBody>
                    <a:bodyPr/>
                    <a:p>
                      <a:pPr>
                        <a:buNone/>
                      </a:pPr>
                      <a:endParaRPr lang="zh-CN" altLang="en-US" sz="900"/>
                    </a:p>
                  </a:txBody>
                  <a:tcPr/>
                </a:tc>
              </a:tr>
              <a:tr h="238125">
                <a:tc vMerge="1">
                  <a:tcPr/>
                </a:tc>
                <a:tc>
                  <a:txBody>
                    <a:bodyPr/>
                    <a:p>
                      <a:pPr>
                        <a:buNone/>
                      </a:pPr>
                      <a:r>
                        <a:rPr lang="zh-CN" altLang="en-US" sz="800"/>
                        <a:t>proxy_read_timeout </a:t>
                      </a:r>
                      <a:endParaRPr lang="zh-CN" altLang="en-US" sz="800"/>
                    </a:p>
                  </a:txBody>
                  <a:tcPr/>
                </a:tc>
                <a:tc>
                  <a:txBody>
                    <a:bodyPr/>
                    <a:p>
                      <a:pPr>
                        <a:buNone/>
                      </a:pPr>
                      <a:r>
                        <a:rPr lang="zh-CN" altLang="en-US" sz="1000"/>
                        <a:t>连接成功后,等候后端服务器响应时间</a:t>
                      </a:r>
                      <a:endParaRPr lang="zh-CN" altLang="en-US" sz="1000"/>
                    </a:p>
                  </a:txBody>
                  <a:tcPr/>
                </a:tc>
                <a:tc>
                  <a:txBody>
                    <a:bodyPr/>
                    <a:p>
                      <a:pPr>
                        <a:buNone/>
                      </a:pPr>
                      <a:endParaRPr lang="zh-CN" altLang="en-US" sz="900"/>
                    </a:p>
                  </a:txBody>
                  <a:tcPr/>
                </a:tc>
              </a:tr>
              <a:tr h="228600">
                <a:tc vMerge="1">
                  <a:tcPr/>
                </a:tc>
                <a:tc>
                  <a:txBody>
                    <a:bodyPr/>
                    <a:p>
                      <a:pPr>
                        <a:buNone/>
                      </a:pPr>
                      <a:r>
                        <a:rPr lang="zh-CN" altLang="en-US" sz="800"/>
                        <a:t>proxy_buffer_size </a:t>
                      </a:r>
                      <a:endParaRPr lang="zh-CN" altLang="en-US" sz="800"/>
                    </a:p>
                  </a:txBody>
                  <a:tcPr/>
                </a:tc>
                <a:tc>
                  <a:txBody>
                    <a:bodyPr/>
                    <a:p>
                      <a:pPr>
                        <a:buNone/>
                      </a:pPr>
                      <a:r>
                        <a:rPr lang="zh-CN" altLang="en-US" sz="1000"/>
                        <a:t>缓冲区的大小</a:t>
                      </a:r>
                      <a:endParaRPr lang="zh-CN" altLang="en-US" sz="1000"/>
                    </a:p>
                  </a:txBody>
                  <a:tcPr/>
                </a:tc>
                <a:tc>
                  <a:txBody>
                    <a:bodyPr/>
                    <a:p>
                      <a:pPr>
                        <a:buNone/>
                      </a:pPr>
                      <a:endParaRPr lang="zh-CN" altLang="en-US" sz="900"/>
                    </a:p>
                  </a:txBody>
                  <a:tcPr/>
                </a:tc>
              </a:tr>
              <a:tr h="238125">
                <a:tc vMerge="1">
                  <a:tcPr/>
                </a:tc>
                <a:tc>
                  <a:txBody>
                    <a:bodyPr/>
                    <a:p>
                      <a:pPr>
                        <a:buNone/>
                      </a:pPr>
                      <a:r>
                        <a:rPr lang="zh-CN" altLang="en-US" sz="800"/>
                        <a:t>proxy_busy_buffers_size </a:t>
                      </a:r>
                      <a:endParaRPr lang="zh-CN" altLang="en-US" sz="800"/>
                    </a:p>
                  </a:txBody>
                  <a:tcPr/>
                </a:tc>
                <a:tc>
                  <a:txBody>
                    <a:bodyPr/>
                    <a:p>
                      <a:pPr>
                        <a:buNone/>
                      </a:pPr>
                      <a:r>
                        <a:rPr lang="zh-CN" altLang="en-US" sz="1000"/>
                        <a:t>每个连接设置缓冲区的数量为number，每块缓冲区的大小为size</a:t>
                      </a:r>
                      <a:endParaRPr lang="zh-CN" altLang="en-US" sz="1000"/>
                    </a:p>
                  </a:txBody>
                  <a:tcPr/>
                </a:tc>
                <a:tc>
                  <a:txBody>
                    <a:bodyPr/>
                    <a:p>
                      <a:pPr>
                        <a:buNone/>
                      </a:pPr>
                      <a:endParaRPr lang="zh-CN" altLang="en-US" sz="900"/>
                    </a:p>
                  </a:txBody>
                  <a:tcPr/>
                </a:tc>
              </a:tr>
              <a:tr h="365760">
                <a:tc vMerge="1">
                  <a:tcPr/>
                </a:tc>
                <a:tc>
                  <a:txBody>
                    <a:bodyPr/>
                    <a:p>
                      <a:pPr>
                        <a:buNone/>
                      </a:pPr>
                      <a:r>
                        <a:rPr lang="zh-CN" altLang="en-US" sz="800"/>
                        <a:t>proxy_temp_file_write_size </a:t>
                      </a:r>
                      <a:endParaRPr lang="zh-CN" altLang="en-US" sz="800"/>
                    </a:p>
                  </a:txBody>
                  <a:tcPr/>
                </a:tc>
                <a:tc>
                  <a:txBody>
                    <a:bodyPr/>
                    <a:p>
                      <a:pPr>
                        <a:buNone/>
                      </a:pPr>
                      <a:r>
                        <a:rPr lang="zh-CN" altLang="en-US" sz="1000"/>
                        <a:t>开启缓冲响应的功能以后，在没有读到全部响应的情况下，写缓冲到达一定大小时，nginx会向客户端发送响应，直到缓冲小于此值。</a:t>
                      </a:r>
                      <a:endParaRPr lang="zh-CN" altLang="en-US" sz="1000"/>
                    </a:p>
                  </a:txBody>
                  <a:tcPr/>
                </a:tc>
                <a:tc>
                  <a:txBody>
                    <a:bodyPr/>
                    <a:p>
                      <a:pPr>
                        <a:buNone/>
                      </a:pPr>
                      <a:endParaRPr lang="zh-CN" altLang="en-US" sz="900"/>
                    </a:p>
                  </a:txBody>
                  <a:tcPr/>
                </a:tc>
              </a:tr>
              <a:tr h="238125">
                <a:tc vMerge="1">
                  <a:tcPr/>
                </a:tc>
                <a:tc>
                  <a:txBody>
                    <a:bodyPr/>
                    <a:p>
                      <a:pPr>
                        <a:buNone/>
                      </a:pPr>
                      <a:r>
                        <a:rPr lang="zh-CN" altLang="en-US" sz="800"/>
                        <a:t>proxy_temp_path </a:t>
                      </a:r>
                      <a:endParaRPr lang="zh-CN" altLang="en-US" sz="800"/>
                    </a:p>
                  </a:txBody>
                  <a:tcPr/>
                </a:tc>
                <a:tc>
                  <a:txBody>
                    <a:bodyPr/>
                    <a:p>
                      <a:pPr>
                        <a:buNone/>
                      </a:pPr>
                      <a:r>
                        <a:rPr lang="zh-CN" altLang="en-US" sz="1000"/>
                        <a:t>设置nginx每次写数据到临时文件的size(大小)限制</a:t>
                      </a:r>
                      <a:endParaRPr lang="zh-CN" altLang="en-US" sz="1000"/>
                    </a:p>
                  </a:txBody>
                  <a:tcPr/>
                </a:tc>
                <a:tc>
                  <a:txBody>
                    <a:bodyPr/>
                    <a:p>
                      <a:pPr>
                        <a:buNone/>
                      </a:pPr>
                      <a:endParaRPr lang="zh-CN" altLang="en-US" sz="900"/>
                    </a:p>
                  </a:txBody>
                  <a:tcPr/>
                </a:tc>
              </a:tr>
              <a:tr h="238125">
                <a:tc vMerge="1">
                  <a:tcPr/>
                </a:tc>
                <a:tc>
                  <a:txBody>
                    <a:bodyPr/>
                    <a:p>
                      <a:pPr>
                        <a:buNone/>
                      </a:pPr>
                      <a:r>
                        <a:rPr lang="zh-CN" altLang="en-US" sz="800"/>
                        <a:t>proxy_cache_path </a:t>
                      </a:r>
                      <a:endParaRPr lang="zh-CN" altLang="en-US" sz="800"/>
                    </a:p>
                  </a:txBody>
                  <a:tcPr/>
                </a:tc>
                <a:tc>
                  <a:txBody>
                    <a:bodyPr/>
                    <a:p>
                      <a:pPr>
                        <a:buNone/>
                      </a:pPr>
                      <a:r>
                        <a:rPr lang="zh-CN" altLang="en-US" sz="1000"/>
                        <a:t>设置缓存的路径和其他参数。被缓存的数据如果在inactive参数指定的时间内未被访问，就会被从缓存中移除</a:t>
                      </a:r>
                      <a:endParaRPr lang="zh-CN" altLang="en-US" sz="1000"/>
                    </a:p>
                  </a:txBody>
                  <a:tcPr/>
                </a:tc>
                <a:tc>
                  <a:txBody>
                    <a:bodyPr/>
                    <a:p>
                      <a:pPr>
                        <a:buNone/>
                      </a:pPr>
                      <a:endParaRPr lang="zh-CN" altLang="en-US" sz="900"/>
                    </a:p>
                  </a:txBody>
                  <a:tcPr/>
                </a:tc>
              </a:tr>
              <a:tr h="238125">
                <a:tc rowSpan="6">
                  <a:txBody>
                    <a:bodyPr/>
                    <a:p>
                      <a:pPr>
                        <a:buNone/>
                      </a:pPr>
                      <a:r>
                        <a:rPr lang="zh-CN" altLang="en-US" sz="1000" b="1">
                          <a:sym typeface="+mn-ea"/>
                        </a:rPr>
                        <a:t>server</a:t>
                      </a:r>
                      <a:endParaRPr lang="zh-CN" altLang="en-US" sz="1000" b="1">
                        <a:sym typeface="+mn-ea"/>
                      </a:endParaRPr>
                    </a:p>
                  </a:txBody>
                  <a:tcPr/>
                </a:tc>
                <a:tc>
                  <a:txBody>
                    <a:bodyPr/>
                    <a:p>
                      <a:pPr>
                        <a:buNone/>
                      </a:pPr>
                      <a:r>
                        <a:rPr lang="zh-CN" altLang="en-US" sz="800"/>
                        <a:t>proxy_pass </a:t>
                      </a:r>
                      <a:endParaRPr lang="zh-CN" altLang="en-US" sz="800"/>
                    </a:p>
                  </a:txBody>
                  <a:tcPr/>
                </a:tc>
                <a:tc>
                  <a:txBody>
                    <a:bodyPr/>
                    <a:p>
                      <a:pPr>
                        <a:buNone/>
                      </a:pPr>
                      <a:r>
                        <a:rPr lang="zh-CN" altLang="en-US" sz="1000"/>
                        <a:t>nginx缓存里拿不到资源，向该地址转发请求，拿到新的资源，并进行缓存</a:t>
                      </a:r>
                      <a:endParaRPr lang="zh-CN" altLang="en-US" sz="1000"/>
                    </a:p>
                  </a:txBody>
                  <a:tcPr/>
                </a:tc>
                <a:tc>
                  <a:txBody>
                    <a:bodyPr/>
                    <a:p>
                      <a:pPr>
                        <a:buNone/>
                      </a:pPr>
                      <a:endParaRPr lang="zh-CN" altLang="en-US" sz="900"/>
                    </a:p>
                  </a:txBody>
                  <a:tcPr/>
                </a:tc>
              </a:tr>
              <a:tr h="238125">
                <a:tc vMerge="1">
                  <a:tcPr/>
                </a:tc>
                <a:tc>
                  <a:txBody>
                    <a:bodyPr/>
                    <a:p>
                      <a:pPr>
                        <a:buNone/>
                      </a:pPr>
                      <a:r>
                        <a:rPr lang="en-US" altLang="zh-CN" sz="800"/>
                        <a:t>proxy_redirect </a:t>
                      </a:r>
                      <a:endParaRPr lang="en-US" altLang="zh-CN" sz="800"/>
                    </a:p>
                  </a:txBody>
                  <a:tcPr/>
                </a:tc>
                <a:tc>
                  <a:txBody>
                    <a:bodyPr/>
                    <a:p>
                      <a:pPr>
                        <a:buNone/>
                      </a:pPr>
                      <a:r>
                        <a:rPr lang="zh-CN" altLang="en-US" sz="1000"/>
                        <a:t>设置后端服务器“Location”响应头和“Refresh”响应头的替换文本</a:t>
                      </a:r>
                      <a:endParaRPr lang="zh-CN" altLang="en-US" sz="1000"/>
                    </a:p>
                  </a:txBody>
                  <a:tcPr/>
                </a:tc>
                <a:tc>
                  <a:txBody>
                    <a:bodyPr/>
                    <a:p>
                      <a:pPr>
                        <a:buNone/>
                      </a:pPr>
                      <a:endParaRPr lang="zh-CN" altLang="en-US" sz="900"/>
                    </a:p>
                  </a:txBody>
                  <a:tcPr/>
                </a:tc>
              </a:tr>
              <a:tr h="238125">
                <a:tc vMerge="1">
                  <a:tcPr/>
                </a:tc>
                <a:tc>
                  <a:txBody>
                    <a:bodyPr/>
                    <a:p>
                      <a:pPr>
                        <a:buNone/>
                      </a:pPr>
                      <a:r>
                        <a:rPr lang="en-US" altLang="zh-CN" sz="800"/>
                        <a:t>proxy_set_header </a:t>
                      </a:r>
                      <a:endParaRPr lang="en-US" altLang="zh-CN" sz="800"/>
                    </a:p>
                  </a:txBody>
                  <a:tcPr/>
                </a:tc>
                <a:tc>
                  <a:txBody>
                    <a:bodyPr/>
                    <a:p>
                      <a:pPr>
                        <a:buNone/>
                      </a:pPr>
                      <a:r>
                        <a:rPr lang="zh-CN" altLang="en-US" sz="1000"/>
                        <a:t>允许重新定义或者添加发往后端服务器的请求头</a:t>
                      </a:r>
                      <a:endParaRPr lang="zh-CN" altLang="en-US" sz="1000"/>
                    </a:p>
                  </a:txBody>
                  <a:tcPr/>
                </a:tc>
                <a:tc>
                  <a:txBody>
                    <a:bodyPr/>
                    <a:p>
                      <a:pPr>
                        <a:buNone/>
                      </a:pPr>
                      <a:endParaRPr lang="zh-CN" altLang="en-US" sz="900"/>
                    </a:p>
                  </a:txBody>
                  <a:tcPr/>
                </a:tc>
              </a:tr>
              <a:tr h="238125">
                <a:tc vMerge="1">
                  <a:tcPr/>
                </a:tc>
                <a:tc>
                  <a:txBody>
                    <a:bodyPr/>
                    <a:p>
                      <a:pPr>
                        <a:buNone/>
                      </a:pPr>
                      <a:r>
                        <a:rPr lang="en-US" altLang="zh-CN" sz="800"/>
                        <a:t>proxy_cache</a:t>
                      </a:r>
                      <a:endParaRPr lang="en-US" altLang="zh-CN" sz="800"/>
                    </a:p>
                  </a:txBody>
                  <a:tcPr/>
                </a:tc>
                <a:tc>
                  <a:txBody>
                    <a:bodyPr/>
                    <a:p>
                      <a:pPr>
                        <a:buNone/>
                      </a:pPr>
                      <a:r>
                        <a:rPr lang="zh-CN" altLang="en-US" sz="1000"/>
                        <a:t>指定用于页面缓存的共享内存，对应http层设置的keys_zone</a:t>
                      </a:r>
                      <a:endParaRPr lang="zh-CN" altLang="en-US" sz="1000"/>
                    </a:p>
                  </a:txBody>
                  <a:tcPr/>
                </a:tc>
                <a:tc>
                  <a:txBody>
                    <a:bodyPr/>
                    <a:p>
                      <a:pPr>
                        <a:buNone/>
                      </a:pPr>
                      <a:r>
                        <a:rPr lang="zh-CN" altLang="en-US" sz="900"/>
                        <a:t>默认为off，</a:t>
                      </a:r>
                      <a:endParaRPr lang="zh-CN" altLang="en-US" sz="900"/>
                    </a:p>
                    <a:p>
                      <a:pPr>
                        <a:buNone/>
                      </a:pPr>
                      <a:r>
                        <a:rPr lang="zh-CN" altLang="en-US" sz="900"/>
                        <a:t>即关闭proxy_cache功能，zone为用于存放缓存的内存区域名称。</a:t>
                      </a:r>
                      <a:endParaRPr lang="zh-CN" altLang="en-US" sz="900"/>
                    </a:p>
                  </a:txBody>
                  <a:tcPr/>
                </a:tc>
              </a:tr>
              <a:tr h="238125">
                <a:tc vMerge="1">
                  <a:tcPr/>
                </a:tc>
                <a:tc>
                  <a:txBody>
                    <a:bodyPr/>
                    <a:p>
                      <a:pPr>
                        <a:buNone/>
                      </a:pPr>
                      <a:r>
                        <a:rPr lang="en-US" altLang="zh-CN" sz="800"/>
                        <a:t>proxy_cache_valid </a:t>
                      </a:r>
                      <a:endParaRPr lang="en-US" altLang="zh-CN" sz="800"/>
                    </a:p>
                  </a:txBody>
                  <a:tcPr/>
                </a:tc>
                <a:tc>
                  <a:txBody>
                    <a:bodyPr/>
                    <a:p>
                      <a:pPr>
                        <a:buNone/>
                      </a:pPr>
                      <a:r>
                        <a:rPr lang="zh-CN" altLang="en-US" sz="1000"/>
                        <a:t>为不同的响应状态码设置不同的缓存时间</a:t>
                      </a:r>
                      <a:endParaRPr lang="zh-CN" altLang="en-US" sz="1000"/>
                    </a:p>
                  </a:txBody>
                  <a:tcPr/>
                </a:tc>
                <a:tc>
                  <a:txBody>
                    <a:bodyPr/>
                    <a:p>
                      <a:pPr>
                        <a:buNone/>
                      </a:pPr>
                      <a:endParaRPr lang="zh-CN" altLang="en-US" sz="900"/>
                    </a:p>
                  </a:txBody>
                  <a:tcPr/>
                </a:tc>
              </a:tr>
              <a:tr h="238125">
                <a:tc vMerge="1">
                  <a:tcPr/>
                </a:tc>
                <a:tc>
                  <a:txBody>
                    <a:bodyPr/>
                    <a:p>
                      <a:pPr>
                        <a:buNone/>
                      </a:pPr>
                      <a:r>
                        <a:rPr lang="en-US" altLang="zh-CN" sz="800"/>
                        <a:t>expires </a:t>
                      </a:r>
                      <a:endParaRPr lang="en-US" altLang="zh-CN" sz="800"/>
                    </a:p>
                  </a:txBody>
                  <a:tcPr/>
                </a:tc>
                <a:tc>
                  <a:txBody>
                    <a:bodyPr/>
                    <a:p>
                      <a:pPr>
                        <a:buNone/>
                      </a:pPr>
                      <a:r>
                        <a:rPr lang="zh-CN" altLang="en-US" sz="1000"/>
                        <a:t>缓存时间</a:t>
                      </a:r>
                      <a:endParaRPr lang="zh-CN" altLang="en-US" sz="1000"/>
                    </a:p>
                  </a:txBody>
                  <a:tcPr/>
                </a:tc>
                <a:tc>
                  <a:txBody>
                    <a:bodyPr/>
                    <a:p>
                      <a:pPr>
                        <a:buNone/>
                      </a:pPr>
                      <a:endParaRPr lang="zh-CN" altLang="en-US" sz="900"/>
                    </a:p>
                  </a:txBody>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r>
              <a:rPr lang="zh-CN" altLang="en-US" sz="2100" dirty="0" smtClean="0">
                <a:solidFill>
                  <a:schemeClr val="accent1"/>
                </a:solidFill>
                <a:sym typeface="+mn-ea"/>
              </a:rPr>
              <a:t>提升性能</a:t>
            </a:r>
            <a:r>
              <a:rPr lang="en-US" altLang="zh-CN" sz="2100" dirty="0" smtClean="0">
                <a:solidFill>
                  <a:schemeClr val="accent1"/>
                </a:solidFill>
                <a:sym typeface="+mn-ea"/>
              </a:rPr>
              <a:t>-</a:t>
            </a:r>
            <a:r>
              <a:rPr lang="en-US" altLang="zh-CN" sz="2100" dirty="0" smtClean="0">
                <a:solidFill>
                  <a:schemeClr val="accent1"/>
                </a:solidFill>
                <a:sym typeface="+mn-ea"/>
              </a:rPr>
              <a:t>ARK</a:t>
            </a:r>
            <a:r>
              <a:rPr lang="zh-CN" altLang="en-US" sz="2100" dirty="0" smtClean="0">
                <a:solidFill>
                  <a:schemeClr val="accent1"/>
                </a:solidFill>
                <a:sym typeface="+mn-ea"/>
              </a:rPr>
              <a:t>基于</a:t>
            </a:r>
            <a:r>
              <a:rPr lang="en-US" altLang="zh-CN" sz="2100" dirty="0" smtClean="0">
                <a:solidFill>
                  <a:schemeClr val="accent1"/>
                </a:solidFill>
                <a:sym typeface="+mn-ea"/>
              </a:rPr>
              <a:t>redis</a:t>
            </a:r>
            <a:r>
              <a:rPr lang="zh-CN" altLang="en-US" sz="2100" dirty="0" smtClean="0">
                <a:solidFill>
                  <a:schemeClr val="accent1"/>
                </a:solidFill>
                <a:sym typeface="+mn-ea"/>
              </a:rPr>
              <a:t>的对象缓存，</a:t>
            </a:r>
            <a:r>
              <a:rPr lang="en-US" altLang="zh-CN" sz="2100" dirty="0" smtClean="0">
                <a:solidFill>
                  <a:schemeClr val="accent1"/>
                </a:solidFill>
                <a:sym typeface="+mn-ea"/>
              </a:rPr>
              <a:t>8</a:t>
            </a:r>
            <a:r>
              <a:rPr lang="zh-CN" altLang="en-US" sz="2100" dirty="0" smtClean="0">
                <a:solidFill>
                  <a:schemeClr val="accent1"/>
                </a:solidFill>
                <a:sym typeface="+mn-ea"/>
              </a:rPr>
              <a:t>大场景</a:t>
            </a:r>
            <a:endParaRPr lang="zh-CN" altLang="en-US" sz="2100" dirty="0" smtClean="0">
              <a:solidFill>
                <a:schemeClr val="accent1"/>
              </a:solidFill>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graphicFrame>
        <p:nvGraphicFramePr>
          <p:cNvPr id="2" name="表格 1"/>
          <p:cNvGraphicFramePr/>
          <p:nvPr/>
        </p:nvGraphicFramePr>
        <p:xfrm>
          <a:off x="459105" y="844550"/>
          <a:ext cx="8361680" cy="3849370"/>
        </p:xfrm>
        <a:graphic>
          <a:graphicData uri="http://schemas.openxmlformats.org/drawingml/2006/table">
            <a:tbl>
              <a:tblPr firstRow="1" bandRow="1">
                <a:tableStyleId>{5C22544A-7EE6-4342-B048-85BDC9FD1C3A}</a:tableStyleId>
              </a:tblPr>
              <a:tblGrid>
                <a:gridCol w="2090420"/>
                <a:gridCol w="2090420"/>
                <a:gridCol w="2090420"/>
                <a:gridCol w="2090420"/>
              </a:tblGrid>
              <a:tr h="1924685">
                <a:tc>
                  <a:txBody>
                    <a:bodyPr/>
                    <a:p>
                      <a:pPr>
                        <a:buNone/>
                      </a:pPr>
                      <a:endParaRPr lang="zh-CN" altLang="en-US"/>
                    </a:p>
                  </a:txBody>
                  <a:tcPr>
                    <a:lnL w="9525" cmpd="sng">
                      <a:solidFill>
                        <a:srgbClr val="FD663A"/>
                      </a:solidFill>
                      <a:prstDash val="solid"/>
                    </a:lnL>
                    <a:lnR w="9525" cmpd="sng">
                      <a:solidFill>
                        <a:srgbClr val="FD663A"/>
                      </a:solidFill>
                      <a:prstDash val="solid"/>
                    </a:lnR>
                    <a:lnT w="9525" cmpd="sng">
                      <a:solidFill>
                        <a:srgbClr val="FD663A"/>
                      </a:solidFill>
                      <a:prstDash val="solid"/>
                    </a:lnT>
                    <a:lnB w="9525" cmpd="sng">
                      <a:solidFill>
                        <a:srgbClr val="FD663A"/>
                      </a:solidFill>
                      <a:prstDash val="solid"/>
                    </a:lnB>
                    <a:solidFill>
                      <a:srgbClr val="FFFFFF"/>
                    </a:solidFill>
                  </a:tcPr>
                </a:tc>
                <a:tc>
                  <a:txBody>
                    <a:bodyPr/>
                    <a:p>
                      <a:pPr>
                        <a:buNone/>
                      </a:pPr>
                      <a:endParaRPr lang="zh-CN" altLang="en-US"/>
                    </a:p>
                  </a:txBody>
                  <a:tcPr>
                    <a:lnL w="9525" cmpd="sng">
                      <a:solidFill>
                        <a:srgbClr val="FD663A"/>
                      </a:solidFill>
                      <a:prstDash val="solid"/>
                    </a:lnL>
                    <a:lnR w="9525" cmpd="sng">
                      <a:solidFill>
                        <a:srgbClr val="FD663A"/>
                      </a:solidFill>
                      <a:prstDash val="solid"/>
                    </a:lnR>
                    <a:lnT w="9525" cmpd="sng">
                      <a:solidFill>
                        <a:srgbClr val="FD663A"/>
                      </a:solidFill>
                      <a:prstDash val="solid"/>
                    </a:lnT>
                    <a:lnB w="9525" cmpd="sng">
                      <a:solidFill>
                        <a:srgbClr val="FD663A"/>
                      </a:solidFill>
                      <a:prstDash val="solid"/>
                    </a:lnB>
                    <a:solidFill>
                      <a:srgbClr val="FFFFFF"/>
                    </a:solidFill>
                  </a:tcPr>
                </a:tc>
                <a:tc>
                  <a:txBody>
                    <a:bodyPr/>
                    <a:p>
                      <a:pPr>
                        <a:buNone/>
                      </a:pPr>
                      <a:endParaRPr lang="zh-CN" altLang="en-US"/>
                    </a:p>
                  </a:txBody>
                  <a:tcPr>
                    <a:lnL w="9525" cmpd="sng">
                      <a:solidFill>
                        <a:srgbClr val="FD663A"/>
                      </a:solidFill>
                      <a:prstDash val="solid"/>
                    </a:lnL>
                    <a:lnR w="9525" cmpd="sng">
                      <a:solidFill>
                        <a:srgbClr val="FD663A"/>
                      </a:solidFill>
                      <a:prstDash val="solid"/>
                    </a:lnR>
                    <a:lnT w="9525" cmpd="sng">
                      <a:solidFill>
                        <a:srgbClr val="FD663A"/>
                      </a:solidFill>
                      <a:prstDash val="solid"/>
                    </a:lnT>
                    <a:lnB w="9525" cmpd="sng">
                      <a:solidFill>
                        <a:srgbClr val="FD663A"/>
                      </a:solidFill>
                      <a:prstDash val="solid"/>
                    </a:lnB>
                    <a:solidFill>
                      <a:srgbClr val="FFFFFF"/>
                    </a:solidFill>
                  </a:tcPr>
                </a:tc>
                <a:tc>
                  <a:txBody>
                    <a:bodyPr/>
                    <a:p>
                      <a:pPr>
                        <a:buNone/>
                      </a:pPr>
                      <a:endParaRPr lang="zh-CN" altLang="en-US"/>
                    </a:p>
                  </a:txBody>
                  <a:tcPr>
                    <a:lnL w="9525" cmpd="sng">
                      <a:solidFill>
                        <a:srgbClr val="FD663A"/>
                      </a:solidFill>
                      <a:prstDash val="solid"/>
                    </a:lnL>
                    <a:lnR w="9525" cmpd="sng">
                      <a:solidFill>
                        <a:srgbClr val="FD663A"/>
                      </a:solidFill>
                      <a:prstDash val="solid"/>
                    </a:lnR>
                    <a:lnT w="9525" cmpd="sng">
                      <a:solidFill>
                        <a:srgbClr val="FD663A"/>
                      </a:solidFill>
                      <a:prstDash val="solid"/>
                    </a:lnT>
                    <a:lnB w="9525" cmpd="sng">
                      <a:solidFill>
                        <a:srgbClr val="FD663A"/>
                      </a:solidFill>
                      <a:prstDash val="solid"/>
                    </a:lnB>
                    <a:solidFill>
                      <a:srgbClr val="FFFFFF"/>
                    </a:solidFill>
                  </a:tcPr>
                </a:tc>
              </a:tr>
              <a:tr h="1924685">
                <a:tc>
                  <a:txBody>
                    <a:bodyPr/>
                    <a:p>
                      <a:pPr>
                        <a:buNone/>
                      </a:pPr>
                      <a:endParaRPr lang="zh-CN" altLang="en-US"/>
                    </a:p>
                  </a:txBody>
                  <a:tcPr>
                    <a:lnL w="9525" cmpd="sng">
                      <a:solidFill>
                        <a:srgbClr val="FD663A"/>
                      </a:solidFill>
                      <a:prstDash val="solid"/>
                    </a:lnL>
                    <a:lnR w="9525" cmpd="sng">
                      <a:solidFill>
                        <a:srgbClr val="FD663A"/>
                      </a:solidFill>
                      <a:prstDash val="solid"/>
                    </a:lnR>
                    <a:lnT w="9525" cmpd="sng">
                      <a:solidFill>
                        <a:srgbClr val="FD663A"/>
                      </a:solidFill>
                      <a:prstDash val="solid"/>
                    </a:lnT>
                    <a:lnB w="9525" cmpd="sng">
                      <a:solidFill>
                        <a:srgbClr val="FD663A"/>
                      </a:solidFill>
                      <a:prstDash val="solid"/>
                    </a:lnB>
                    <a:solidFill>
                      <a:srgbClr val="FFFFFF"/>
                    </a:solidFill>
                  </a:tcPr>
                </a:tc>
                <a:tc>
                  <a:txBody>
                    <a:bodyPr/>
                    <a:p>
                      <a:pPr>
                        <a:buNone/>
                      </a:pPr>
                      <a:endParaRPr lang="zh-CN" altLang="en-US"/>
                    </a:p>
                  </a:txBody>
                  <a:tcPr>
                    <a:lnL w="9525" cmpd="sng">
                      <a:solidFill>
                        <a:srgbClr val="FD663A"/>
                      </a:solidFill>
                      <a:prstDash val="solid"/>
                    </a:lnL>
                    <a:lnR w="9525" cmpd="sng">
                      <a:solidFill>
                        <a:srgbClr val="FD663A"/>
                      </a:solidFill>
                      <a:prstDash val="solid"/>
                    </a:lnR>
                    <a:lnT w="9525" cmpd="sng">
                      <a:solidFill>
                        <a:srgbClr val="FD663A"/>
                      </a:solidFill>
                      <a:prstDash val="solid"/>
                    </a:lnT>
                    <a:lnB w="9525" cmpd="sng">
                      <a:solidFill>
                        <a:srgbClr val="FD663A"/>
                      </a:solidFill>
                      <a:prstDash val="solid"/>
                    </a:lnB>
                    <a:solidFill>
                      <a:srgbClr val="FFFFFF"/>
                    </a:solidFill>
                  </a:tcPr>
                </a:tc>
                <a:tc>
                  <a:txBody>
                    <a:bodyPr/>
                    <a:p>
                      <a:pPr>
                        <a:buNone/>
                      </a:pPr>
                      <a:endParaRPr lang="zh-CN" altLang="en-US"/>
                    </a:p>
                  </a:txBody>
                  <a:tcPr>
                    <a:lnL w="9525" cmpd="sng">
                      <a:solidFill>
                        <a:srgbClr val="FD663A"/>
                      </a:solidFill>
                      <a:prstDash val="solid"/>
                    </a:lnL>
                    <a:lnR w="9525" cmpd="sng">
                      <a:solidFill>
                        <a:srgbClr val="FD663A"/>
                      </a:solidFill>
                      <a:prstDash val="solid"/>
                    </a:lnR>
                    <a:lnT w="9525" cmpd="sng">
                      <a:solidFill>
                        <a:srgbClr val="FD663A"/>
                      </a:solidFill>
                      <a:prstDash val="solid"/>
                    </a:lnT>
                    <a:lnB w="9525" cmpd="sng">
                      <a:solidFill>
                        <a:srgbClr val="FD663A"/>
                      </a:solidFill>
                      <a:prstDash val="solid"/>
                    </a:lnB>
                    <a:solidFill>
                      <a:srgbClr val="FFFFFF"/>
                    </a:solidFill>
                  </a:tcPr>
                </a:tc>
                <a:tc>
                  <a:txBody>
                    <a:bodyPr/>
                    <a:p>
                      <a:pPr>
                        <a:buNone/>
                      </a:pPr>
                      <a:endParaRPr lang="zh-CN" altLang="en-US"/>
                    </a:p>
                  </a:txBody>
                  <a:tcPr>
                    <a:lnL w="9525" cmpd="sng">
                      <a:solidFill>
                        <a:srgbClr val="FD663A"/>
                      </a:solidFill>
                      <a:prstDash val="solid"/>
                    </a:lnL>
                    <a:lnR w="9525" cmpd="sng">
                      <a:solidFill>
                        <a:srgbClr val="FD663A"/>
                      </a:solidFill>
                      <a:prstDash val="solid"/>
                    </a:lnR>
                    <a:lnT w="9525" cmpd="sng">
                      <a:solidFill>
                        <a:srgbClr val="FD663A"/>
                      </a:solidFill>
                      <a:prstDash val="solid"/>
                    </a:lnT>
                    <a:lnB w="9525" cmpd="sng">
                      <a:solidFill>
                        <a:srgbClr val="FD663A"/>
                      </a:solidFill>
                      <a:prstDash val="solid"/>
                    </a:lnB>
                    <a:solidFill>
                      <a:srgbClr val="FFFFFF"/>
                    </a:solidFill>
                  </a:tcPr>
                </a:tc>
              </a:tr>
            </a:tbl>
          </a:graphicData>
        </a:graphic>
      </p:graphicFrame>
      <p:sp>
        <p:nvSpPr>
          <p:cNvPr id="3" name="文本框 2"/>
          <p:cNvSpPr txBox="1"/>
          <p:nvPr/>
        </p:nvSpPr>
        <p:spPr>
          <a:xfrm>
            <a:off x="747395" y="2387600"/>
            <a:ext cx="1445895" cy="36830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b="1" dirty="0" smtClean="0">
                <a:solidFill>
                  <a:srgbClr val="FD663A"/>
                </a:solidFill>
              </a:rPr>
              <a:t>缓存数据</a:t>
            </a:r>
            <a:endParaRPr lang="zh-CN" altLang="en-US" b="1" dirty="0" smtClean="0">
              <a:solidFill>
                <a:srgbClr val="FD663A"/>
              </a:solidFill>
            </a:endParaRPr>
          </a:p>
        </p:txBody>
      </p:sp>
      <p:pic>
        <p:nvPicPr>
          <p:cNvPr id="5" name="图片 4"/>
          <p:cNvPicPr>
            <a:picLocks noChangeAspect="1"/>
          </p:cNvPicPr>
          <p:nvPr/>
        </p:nvPicPr>
        <p:blipFill>
          <a:blip r:embed="rId2"/>
          <a:stretch>
            <a:fillRect/>
          </a:stretch>
        </p:blipFill>
        <p:spPr>
          <a:xfrm>
            <a:off x="534670" y="1089660"/>
            <a:ext cx="1948180" cy="1259205"/>
          </a:xfrm>
          <a:prstGeom prst="rect">
            <a:avLst/>
          </a:prstGeom>
        </p:spPr>
      </p:pic>
      <p:sp>
        <p:nvSpPr>
          <p:cNvPr id="6" name="文本框 5"/>
          <p:cNvSpPr txBox="1"/>
          <p:nvPr/>
        </p:nvSpPr>
        <p:spPr>
          <a:xfrm>
            <a:off x="2830195" y="2387600"/>
            <a:ext cx="1445895" cy="36830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b="1" dirty="0" smtClean="0">
                <a:solidFill>
                  <a:srgbClr val="FD663A"/>
                </a:solidFill>
              </a:rPr>
              <a:t>分布式锁</a:t>
            </a:r>
            <a:endParaRPr lang="zh-CN" altLang="en-US" b="1" dirty="0" smtClean="0">
              <a:solidFill>
                <a:srgbClr val="FD663A"/>
              </a:solidFill>
            </a:endParaRPr>
          </a:p>
        </p:txBody>
      </p:sp>
      <p:sp>
        <p:nvSpPr>
          <p:cNvPr id="7" name="文本框 6"/>
          <p:cNvSpPr txBox="1"/>
          <p:nvPr/>
        </p:nvSpPr>
        <p:spPr>
          <a:xfrm>
            <a:off x="4968240" y="2387600"/>
            <a:ext cx="1445895" cy="36830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b="1" dirty="0" smtClean="0">
                <a:solidFill>
                  <a:srgbClr val="FD663A"/>
                </a:solidFill>
              </a:rPr>
              <a:t>延时队列</a:t>
            </a:r>
            <a:endParaRPr lang="zh-CN" altLang="en-US" b="1" dirty="0" smtClean="0">
              <a:solidFill>
                <a:srgbClr val="FD663A"/>
              </a:solidFill>
            </a:endParaRPr>
          </a:p>
        </p:txBody>
      </p:sp>
      <p:sp>
        <p:nvSpPr>
          <p:cNvPr id="8" name="文本框 7"/>
          <p:cNvSpPr txBox="1"/>
          <p:nvPr/>
        </p:nvSpPr>
        <p:spPr>
          <a:xfrm>
            <a:off x="7183755" y="2387600"/>
            <a:ext cx="1445895" cy="36830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b="1" dirty="0" smtClean="0"/>
              <a:t>定时任务</a:t>
            </a:r>
            <a:endParaRPr lang="zh-CN" altLang="en-US" b="1" dirty="0" smtClean="0"/>
          </a:p>
        </p:txBody>
      </p:sp>
      <p:sp>
        <p:nvSpPr>
          <p:cNvPr id="9" name="文本框 8"/>
          <p:cNvSpPr txBox="1"/>
          <p:nvPr/>
        </p:nvSpPr>
        <p:spPr>
          <a:xfrm>
            <a:off x="746760" y="4320540"/>
            <a:ext cx="1445895" cy="36830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b="1" dirty="0" smtClean="0"/>
              <a:t>频率控制</a:t>
            </a:r>
            <a:endParaRPr lang="zh-CN" altLang="en-US" b="1" dirty="0" smtClean="0"/>
          </a:p>
        </p:txBody>
      </p:sp>
      <p:sp>
        <p:nvSpPr>
          <p:cNvPr id="10" name="文本框 9"/>
          <p:cNvSpPr txBox="1"/>
          <p:nvPr/>
        </p:nvSpPr>
        <p:spPr>
          <a:xfrm>
            <a:off x="2829560" y="4320540"/>
            <a:ext cx="1445895" cy="36830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b="1" dirty="0" smtClean="0"/>
              <a:t>服务发现</a:t>
            </a:r>
            <a:endParaRPr lang="zh-CN" altLang="en-US" b="1" dirty="0" smtClean="0"/>
          </a:p>
        </p:txBody>
      </p:sp>
      <p:sp>
        <p:nvSpPr>
          <p:cNvPr id="11" name="文本框 10"/>
          <p:cNvSpPr txBox="1"/>
          <p:nvPr/>
        </p:nvSpPr>
        <p:spPr>
          <a:xfrm>
            <a:off x="4967605" y="4320540"/>
            <a:ext cx="1445895" cy="36830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b="1" dirty="0" smtClean="0">
                <a:solidFill>
                  <a:srgbClr val="FD663A"/>
                </a:solidFill>
              </a:rPr>
              <a:t>模糊计数</a:t>
            </a:r>
            <a:endParaRPr lang="zh-CN" altLang="en-US" b="1" dirty="0" smtClean="0">
              <a:solidFill>
                <a:srgbClr val="FD663A"/>
              </a:solidFill>
            </a:endParaRPr>
          </a:p>
        </p:txBody>
      </p:sp>
      <p:sp>
        <p:nvSpPr>
          <p:cNvPr id="12" name="文本框 11"/>
          <p:cNvSpPr txBox="1"/>
          <p:nvPr/>
        </p:nvSpPr>
        <p:spPr>
          <a:xfrm>
            <a:off x="7065645" y="4320540"/>
            <a:ext cx="1445895" cy="36830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b="1" dirty="0" smtClean="0">
                <a:solidFill>
                  <a:srgbClr val="FF0000"/>
                </a:solidFill>
              </a:rPr>
              <a:t>布隆过滤器</a:t>
            </a:r>
            <a:endParaRPr lang="zh-CN" altLang="en-US" b="1" dirty="0" smtClean="0">
              <a:solidFill>
                <a:srgbClr val="FF0000"/>
              </a:solidFill>
            </a:endParaRPr>
          </a:p>
        </p:txBody>
      </p:sp>
      <p:pic>
        <p:nvPicPr>
          <p:cNvPr id="13" name="图片 12"/>
          <p:cNvPicPr>
            <a:picLocks noChangeAspect="1"/>
          </p:cNvPicPr>
          <p:nvPr/>
        </p:nvPicPr>
        <p:blipFill>
          <a:blip r:embed="rId3"/>
          <a:stretch>
            <a:fillRect/>
          </a:stretch>
        </p:blipFill>
        <p:spPr>
          <a:xfrm>
            <a:off x="2606675" y="1052830"/>
            <a:ext cx="1983105" cy="1296035"/>
          </a:xfrm>
          <a:prstGeom prst="rect">
            <a:avLst/>
          </a:prstGeom>
        </p:spPr>
      </p:pic>
      <p:pic>
        <p:nvPicPr>
          <p:cNvPr id="124" name="图片 123"/>
          <p:cNvPicPr/>
          <p:nvPr/>
        </p:nvPicPr>
        <p:blipFill>
          <a:blip r:embed="rId4"/>
          <a:stretch>
            <a:fillRect/>
          </a:stretch>
        </p:blipFill>
        <p:spPr>
          <a:xfrm>
            <a:off x="4669790" y="1243330"/>
            <a:ext cx="2040890" cy="951865"/>
          </a:xfrm>
          <a:prstGeom prst="rect">
            <a:avLst/>
          </a:prstGeom>
          <a:noFill/>
          <a:ln w="9525">
            <a:noFill/>
          </a:ln>
        </p:spPr>
      </p:pic>
      <p:pic>
        <p:nvPicPr>
          <p:cNvPr id="14" name="图片 13" descr="303ef6c06b66d032aac04c268cd6c6a8"/>
          <p:cNvPicPr>
            <a:picLocks noChangeAspect="1"/>
          </p:cNvPicPr>
          <p:nvPr/>
        </p:nvPicPr>
        <p:blipFill>
          <a:blip r:embed="rId5"/>
          <a:stretch>
            <a:fillRect/>
          </a:stretch>
        </p:blipFill>
        <p:spPr>
          <a:xfrm>
            <a:off x="6790690" y="1165860"/>
            <a:ext cx="1995805" cy="1292225"/>
          </a:xfrm>
          <a:prstGeom prst="rect">
            <a:avLst/>
          </a:prstGeom>
        </p:spPr>
      </p:pic>
      <p:pic>
        <p:nvPicPr>
          <p:cNvPr id="15" name="图片 14" descr="4d3d6f585f47c55c89f02bf35f537f1b"/>
          <p:cNvPicPr>
            <a:picLocks noChangeAspect="1"/>
          </p:cNvPicPr>
          <p:nvPr/>
        </p:nvPicPr>
        <p:blipFill>
          <a:blip r:embed="rId6"/>
          <a:stretch>
            <a:fillRect/>
          </a:stretch>
        </p:blipFill>
        <p:spPr>
          <a:xfrm>
            <a:off x="534670" y="3226435"/>
            <a:ext cx="1947545" cy="1015365"/>
          </a:xfrm>
          <a:prstGeom prst="rect">
            <a:avLst/>
          </a:prstGeom>
        </p:spPr>
      </p:pic>
      <p:pic>
        <p:nvPicPr>
          <p:cNvPr id="127" name="图片 126"/>
          <p:cNvPicPr/>
          <p:nvPr/>
        </p:nvPicPr>
        <p:blipFill>
          <a:blip r:embed="rId7"/>
          <a:stretch>
            <a:fillRect/>
          </a:stretch>
        </p:blipFill>
        <p:spPr>
          <a:xfrm>
            <a:off x="2567940" y="3162935"/>
            <a:ext cx="2054860" cy="1033145"/>
          </a:xfrm>
          <a:prstGeom prst="rect">
            <a:avLst/>
          </a:prstGeom>
          <a:noFill/>
          <a:ln w="9525">
            <a:noFill/>
          </a:ln>
        </p:spPr>
      </p:pic>
      <p:pic>
        <p:nvPicPr>
          <p:cNvPr id="16" name="图片 15"/>
          <p:cNvPicPr>
            <a:picLocks noChangeAspect="1"/>
          </p:cNvPicPr>
          <p:nvPr/>
        </p:nvPicPr>
        <p:blipFill>
          <a:blip r:embed="rId8"/>
          <a:stretch>
            <a:fillRect/>
          </a:stretch>
        </p:blipFill>
        <p:spPr>
          <a:xfrm>
            <a:off x="4912360" y="3028315"/>
            <a:ext cx="1614805" cy="1302385"/>
          </a:xfrm>
          <a:prstGeom prst="rect">
            <a:avLst/>
          </a:prstGeom>
        </p:spPr>
      </p:pic>
      <p:pic>
        <p:nvPicPr>
          <p:cNvPr id="120" name="图片 119"/>
          <p:cNvPicPr/>
          <p:nvPr/>
        </p:nvPicPr>
        <p:blipFill>
          <a:blip r:embed="rId9"/>
          <a:stretch>
            <a:fillRect/>
          </a:stretch>
        </p:blipFill>
        <p:spPr>
          <a:xfrm>
            <a:off x="6816725" y="3030220"/>
            <a:ext cx="1824355" cy="130238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r>
              <a:rPr lang="zh-CN" altLang="en-US" sz="2100" dirty="0" smtClean="0">
                <a:solidFill>
                  <a:schemeClr val="accent1"/>
                </a:solidFill>
                <a:sym typeface="+mn-ea"/>
              </a:rPr>
              <a:t>提升性能</a:t>
            </a:r>
            <a:r>
              <a:rPr lang="en-US" altLang="zh-CN" sz="2100" dirty="0" smtClean="0">
                <a:solidFill>
                  <a:schemeClr val="accent1"/>
                </a:solidFill>
                <a:sym typeface="+mn-ea"/>
              </a:rPr>
              <a:t>-ARK</a:t>
            </a:r>
            <a:r>
              <a:rPr lang="zh-CN" altLang="en-US" sz="2100" dirty="0" smtClean="0">
                <a:solidFill>
                  <a:schemeClr val="accent1"/>
                </a:solidFill>
                <a:sym typeface="+mn-ea"/>
              </a:rPr>
              <a:t>基于</a:t>
            </a:r>
            <a:r>
              <a:rPr lang="en-US" altLang="zh-CN" sz="2100" dirty="0" smtClean="0">
                <a:solidFill>
                  <a:schemeClr val="accent1"/>
                </a:solidFill>
                <a:sym typeface="+mn-ea"/>
              </a:rPr>
              <a:t>redis</a:t>
            </a:r>
            <a:r>
              <a:rPr lang="zh-CN" altLang="en-US" sz="2100" dirty="0" smtClean="0">
                <a:solidFill>
                  <a:schemeClr val="accent1"/>
                </a:solidFill>
                <a:sym typeface="+mn-ea"/>
              </a:rPr>
              <a:t>的对象缓存，</a:t>
            </a:r>
            <a:r>
              <a:rPr lang="en-US" altLang="zh-CN" sz="2100" dirty="0" smtClean="0">
                <a:solidFill>
                  <a:schemeClr val="accent1"/>
                </a:solidFill>
                <a:sym typeface="+mn-ea"/>
              </a:rPr>
              <a:t>3</a:t>
            </a:r>
            <a:r>
              <a:rPr lang="zh-CN" altLang="en-US" sz="2100" dirty="0" smtClean="0">
                <a:solidFill>
                  <a:schemeClr val="accent1"/>
                </a:solidFill>
                <a:sym typeface="+mn-ea"/>
              </a:rPr>
              <a:t>大问题</a:t>
            </a:r>
            <a:endParaRPr lang="zh-CN" altLang="en-US" sz="2100" dirty="0" smtClean="0">
              <a:solidFill>
                <a:schemeClr val="accent1"/>
              </a:solidFill>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sp>
        <p:nvSpPr>
          <p:cNvPr id="4" name="矩形 3"/>
          <p:cNvSpPr/>
          <p:nvPr/>
        </p:nvSpPr>
        <p:spPr>
          <a:xfrm>
            <a:off x="362058" y="2245867"/>
            <a:ext cx="327950" cy="1243566"/>
          </a:xfrm>
          <a:prstGeom prst="rect">
            <a:avLst/>
          </a:prstGeom>
          <a:solidFill>
            <a:srgbClr val="BF9061"/>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endParaRPr lang="zh-CN" altLang="en-US" sz="1400" kern="600" dirty="0">
              <a:solidFill>
                <a:srgbClr val="FFFEFD"/>
              </a:solidFill>
              <a:latin typeface="华文楷体" panose="02010600040101010101" pitchFamily="2" charset="-122"/>
              <a:ea typeface="华文楷体" panose="02010600040101010101" pitchFamily="2" charset="-122"/>
            </a:endParaRPr>
          </a:p>
        </p:txBody>
      </p:sp>
      <p:sp>
        <p:nvSpPr>
          <p:cNvPr id="17" name="矩形 16"/>
          <p:cNvSpPr/>
          <p:nvPr/>
        </p:nvSpPr>
        <p:spPr>
          <a:xfrm>
            <a:off x="362058" y="2459839"/>
            <a:ext cx="280529" cy="829945"/>
          </a:xfrm>
          <a:prstGeom prst="rect">
            <a:avLst/>
          </a:prstGeom>
        </p:spPr>
        <p:txBody>
          <a:bodyPr wrap="square">
            <a:spAutoFit/>
          </a:bodyPr>
          <a:p>
            <a:r>
              <a:rPr lang="zh-CN" altLang="zh-CN" sz="1200" b="1" dirty="0">
                <a:solidFill>
                  <a:schemeClr val="bg1"/>
                </a:solidFill>
                <a:latin typeface="华文楷体" panose="02010600040101010101" pitchFamily="2" charset="-122"/>
                <a:ea typeface="华文楷体" panose="02010600040101010101" pitchFamily="2" charset="-122"/>
              </a:rPr>
              <a:t>缓存穿透</a:t>
            </a:r>
            <a:endParaRPr lang="zh-CN" altLang="zh-CN" sz="1200" b="1" dirty="0">
              <a:solidFill>
                <a:schemeClr val="bg1"/>
              </a:solidFill>
              <a:latin typeface="华文楷体" panose="02010600040101010101" pitchFamily="2" charset="-122"/>
              <a:ea typeface="华文楷体" panose="02010600040101010101" pitchFamily="2" charset="-122"/>
            </a:endParaRPr>
          </a:p>
        </p:txBody>
      </p:sp>
      <p:sp>
        <p:nvSpPr>
          <p:cNvPr id="20" name="矩形 19"/>
          <p:cNvSpPr/>
          <p:nvPr/>
        </p:nvSpPr>
        <p:spPr>
          <a:xfrm>
            <a:off x="362693" y="3694302"/>
            <a:ext cx="327950" cy="1243566"/>
          </a:xfrm>
          <a:prstGeom prst="rect">
            <a:avLst/>
          </a:prstGeom>
          <a:solidFill>
            <a:srgbClr val="BF9061"/>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endParaRPr lang="zh-CN" altLang="en-US" sz="1400" kern="600" dirty="0">
              <a:solidFill>
                <a:srgbClr val="FFFEFD"/>
              </a:solidFill>
              <a:latin typeface="华文楷体" panose="02010600040101010101" pitchFamily="2" charset="-122"/>
              <a:ea typeface="华文楷体" panose="02010600040101010101" pitchFamily="2" charset="-122"/>
            </a:endParaRPr>
          </a:p>
        </p:txBody>
      </p:sp>
      <p:sp>
        <p:nvSpPr>
          <p:cNvPr id="21" name="矩形 20"/>
          <p:cNvSpPr/>
          <p:nvPr/>
        </p:nvSpPr>
        <p:spPr>
          <a:xfrm>
            <a:off x="362693" y="3908274"/>
            <a:ext cx="280529" cy="829945"/>
          </a:xfrm>
          <a:prstGeom prst="rect">
            <a:avLst/>
          </a:prstGeom>
        </p:spPr>
        <p:txBody>
          <a:bodyPr wrap="square">
            <a:spAutoFit/>
          </a:bodyPr>
          <a:p>
            <a:r>
              <a:rPr lang="zh-CN" altLang="en-US" sz="1200" b="1" dirty="0">
                <a:solidFill>
                  <a:schemeClr val="bg1"/>
                </a:solidFill>
                <a:latin typeface="华文楷体" panose="02010600040101010101" pitchFamily="2" charset="-122"/>
                <a:ea typeface="华文楷体" panose="02010600040101010101" pitchFamily="2" charset="-122"/>
              </a:rPr>
              <a:t>缓存穿透</a:t>
            </a:r>
            <a:endParaRPr lang="zh-CN" altLang="en-US" sz="1200" dirty="0">
              <a:solidFill>
                <a:schemeClr val="bg1"/>
              </a:solidFill>
            </a:endParaRPr>
          </a:p>
        </p:txBody>
      </p:sp>
      <p:grpSp>
        <p:nvGrpSpPr>
          <p:cNvPr id="25" name="组合 24"/>
          <p:cNvGrpSpPr/>
          <p:nvPr/>
        </p:nvGrpSpPr>
        <p:grpSpPr>
          <a:xfrm>
            <a:off x="577215" y="822960"/>
            <a:ext cx="3776345" cy="965835"/>
            <a:chOff x="1593" y="1218"/>
            <a:chExt cx="5224" cy="1922"/>
          </a:xfrm>
        </p:grpSpPr>
        <p:pic>
          <p:nvPicPr>
            <p:cNvPr id="24" name="图片 23" descr="d508ab3ae358340a8a6551a5909a9982"/>
            <p:cNvPicPr>
              <a:picLocks noChangeAspect="1"/>
            </p:cNvPicPr>
            <p:nvPr/>
          </p:nvPicPr>
          <p:blipFill>
            <a:blip r:embed="rId2"/>
            <a:stretch>
              <a:fillRect/>
            </a:stretch>
          </p:blipFill>
          <p:spPr>
            <a:xfrm>
              <a:off x="1593" y="1218"/>
              <a:ext cx="5224" cy="1922"/>
            </a:xfrm>
            <a:prstGeom prst="rect">
              <a:avLst/>
            </a:prstGeom>
          </p:spPr>
        </p:pic>
        <p:pic>
          <p:nvPicPr>
            <p:cNvPr id="23" name="图片 22" descr="490a82e691df8a8e8552bfe3fa4f0f25"/>
            <p:cNvPicPr>
              <a:picLocks noChangeAspect="1"/>
            </p:cNvPicPr>
            <p:nvPr/>
          </p:nvPicPr>
          <p:blipFill>
            <a:blip r:embed="rId3"/>
            <a:stretch>
              <a:fillRect/>
            </a:stretch>
          </p:blipFill>
          <p:spPr>
            <a:xfrm>
              <a:off x="5947" y="2529"/>
              <a:ext cx="654" cy="572"/>
            </a:xfrm>
            <a:prstGeom prst="rect">
              <a:avLst/>
            </a:prstGeom>
          </p:spPr>
        </p:pic>
      </p:grpSp>
      <p:sp>
        <p:nvSpPr>
          <p:cNvPr id="26" name="文本框 25"/>
          <p:cNvSpPr txBox="1"/>
          <p:nvPr/>
        </p:nvSpPr>
        <p:spPr>
          <a:xfrm>
            <a:off x="577215" y="1718310"/>
            <a:ext cx="3773170" cy="39878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1000" b="1" dirty="0" smtClean="0"/>
              <a:t>大量缓存同时过期，导致大量的请求直接查询数据库，</a:t>
            </a:r>
            <a:endParaRPr lang="zh-CN" altLang="en-US" sz="1000" b="1" dirty="0" smtClean="0"/>
          </a:p>
          <a:p>
            <a:pPr marL="106045" indent="0">
              <a:buFont typeface="Arial" panose="020B0604020202020204" pitchFamily="34" charset="0"/>
              <a:buNone/>
            </a:pPr>
            <a:r>
              <a:rPr lang="zh-CN" altLang="en-US" sz="1000" b="1" dirty="0" smtClean="0"/>
              <a:t>从而对数据库造成了巨大的压力</a:t>
            </a:r>
            <a:endParaRPr lang="zh-CN" altLang="en-US" sz="1000" b="1" dirty="0" smtClean="0"/>
          </a:p>
        </p:txBody>
      </p:sp>
      <p:sp>
        <p:nvSpPr>
          <p:cNvPr id="18" name="矩形 17"/>
          <p:cNvSpPr/>
          <p:nvPr/>
        </p:nvSpPr>
        <p:spPr>
          <a:xfrm>
            <a:off x="362058" y="802512"/>
            <a:ext cx="327950" cy="1243566"/>
          </a:xfrm>
          <a:prstGeom prst="rect">
            <a:avLst/>
          </a:prstGeom>
          <a:solidFill>
            <a:srgbClr val="BF9061"/>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endParaRPr lang="zh-CN" altLang="en-US" sz="1400" kern="600" dirty="0">
              <a:solidFill>
                <a:srgbClr val="FFFEFD"/>
              </a:solidFill>
              <a:latin typeface="华文楷体" panose="02010600040101010101" pitchFamily="2" charset="-122"/>
              <a:ea typeface="华文楷体" panose="02010600040101010101" pitchFamily="2" charset="-122"/>
            </a:endParaRPr>
          </a:p>
        </p:txBody>
      </p:sp>
      <p:sp>
        <p:nvSpPr>
          <p:cNvPr id="19" name="矩形 18"/>
          <p:cNvSpPr/>
          <p:nvPr/>
        </p:nvSpPr>
        <p:spPr>
          <a:xfrm>
            <a:off x="362058" y="1016484"/>
            <a:ext cx="280529" cy="829945"/>
          </a:xfrm>
          <a:prstGeom prst="rect">
            <a:avLst/>
          </a:prstGeom>
        </p:spPr>
        <p:txBody>
          <a:bodyPr wrap="square">
            <a:spAutoFit/>
          </a:bodyPr>
          <a:p>
            <a:r>
              <a:rPr lang="zh-CN" altLang="en-US" sz="1200" b="1" dirty="0">
                <a:solidFill>
                  <a:schemeClr val="bg1"/>
                </a:solidFill>
                <a:latin typeface="华文楷体" panose="02010600040101010101" pitchFamily="2" charset="-122"/>
                <a:ea typeface="华文楷体" panose="02010600040101010101" pitchFamily="2" charset="-122"/>
              </a:rPr>
              <a:t>缓存雪崩</a:t>
            </a:r>
            <a:endParaRPr lang="zh-CN" altLang="en-US" sz="1200" dirty="0">
              <a:solidFill>
                <a:schemeClr val="bg1"/>
              </a:solidFill>
            </a:endParaRPr>
          </a:p>
        </p:txBody>
      </p:sp>
      <p:sp>
        <p:nvSpPr>
          <p:cNvPr id="57363" name="Freeform 17"/>
          <p:cNvSpPr/>
          <p:nvPr/>
        </p:nvSpPr>
        <p:spPr>
          <a:xfrm>
            <a:off x="844550" y="747395"/>
            <a:ext cx="3869690" cy="1297940"/>
          </a:xfrm>
          <a:custGeom>
            <a:avLst/>
            <a:gdLst>
              <a:gd name="txL" fmla="*/ 0 w 1639"/>
              <a:gd name="txT" fmla="*/ 0 h 377"/>
              <a:gd name="txR" fmla="*/ 1639 w 1639"/>
              <a:gd name="txB" fmla="*/ 377 h 377"/>
            </a:gdLst>
            <a:ahLst/>
            <a:cxnLst>
              <a:cxn ang="0">
                <a:pos x="0" y="0"/>
              </a:cxn>
              <a:cxn ang="0">
                <a:pos x="2147483646" y="2147483646"/>
              </a:cxn>
              <a:cxn ang="0">
                <a:pos x="2147483646" y="2147483646"/>
              </a:cxn>
              <a:cxn ang="0">
                <a:pos x="2147483646" y="2147483646"/>
              </a:cxn>
            </a:cxnLst>
            <a:rect l="txL" t="txT" r="txR" b="txB"/>
            <a:pathLst>
              <a:path w="1639" h="377">
                <a:moveTo>
                  <a:pt x="0" y="0"/>
                </a:moveTo>
                <a:lnTo>
                  <a:pt x="1493" y="2"/>
                </a:lnTo>
                <a:lnTo>
                  <a:pt x="1639" y="191"/>
                </a:lnTo>
                <a:lnTo>
                  <a:pt x="1493" y="377"/>
                </a:lnTo>
              </a:path>
            </a:pathLst>
          </a:custGeom>
          <a:noFill/>
          <a:ln w="22225" cap="flat" cmpd="sng">
            <a:solidFill>
              <a:schemeClr val="accent1">
                <a:alpha val="100000"/>
              </a:schemeClr>
            </a:solidFill>
            <a:prstDash val="solid"/>
            <a:round/>
            <a:headEnd type="none" w="med" len="med"/>
            <a:tailEnd type="none" w="med" len="med"/>
          </a:ln>
        </p:spPr>
        <p:txBody>
          <a:bodyPr/>
          <a:p>
            <a:endParaRPr lang="zh-CN" altLang="en-US"/>
          </a:p>
        </p:txBody>
      </p:sp>
      <p:sp>
        <p:nvSpPr>
          <p:cNvPr id="57369" name="Freeform 23"/>
          <p:cNvSpPr/>
          <p:nvPr/>
        </p:nvSpPr>
        <p:spPr>
          <a:xfrm>
            <a:off x="4674870" y="749300"/>
            <a:ext cx="4271010" cy="1266190"/>
          </a:xfrm>
          <a:custGeom>
            <a:avLst/>
            <a:gdLst>
              <a:gd name="txL" fmla="*/ 0 w 3653"/>
              <a:gd name="txT" fmla="*/ 0 h 376"/>
              <a:gd name="txR" fmla="*/ 3653 w 3653"/>
              <a:gd name="txB" fmla="*/ 376 h 376"/>
            </a:gdLst>
            <a:ahLst/>
            <a:cxnLst>
              <a:cxn ang="0">
                <a:pos x="2147483646" y="0"/>
              </a:cxn>
              <a:cxn ang="0">
                <a:pos x="0" y="2147483646"/>
              </a:cxn>
              <a:cxn ang="0">
                <a:pos x="2147483646" y="2147483646"/>
              </a:cxn>
              <a:cxn ang="0">
                <a:pos x="0" y="2147483646"/>
              </a:cxn>
            </a:cxnLst>
            <a:rect l="txL" t="txT" r="txR" b="txB"/>
            <a:pathLst>
              <a:path w="3653" h="376">
                <a:moveTo>
                  <a:pt x="3653" y="0"/>
                </a:moveTo>
                <a:lnTo>
                  <a:pt x="0" y="1"/>
                </a:lnTo>
                <a:lnTo>
                  <a:pt x="146" y="190"/>
                </a:lnTo>
                <a:lnTo>
                  <a:pt x="0" y="376"/>
                </a:lnTo>
              </a:path>
            </a:pathLst>
          </a:custGeom>
          <a:noFill/>
          <a:ln w="22225" cap="flat" cmpd="sng">
            <a:solidFill>
              <a:schemeClr val="accent1">
                <a:alpha val="100000"/>
              </a:schemeClr>
            </a:solidFill>
            <a:prstDash val="solid"/>
            <a:round/>
            <a:headEnd type="none" w="med" len="med"/>
            <a:tailEnd type="none" w="med" len="med"/>
          </a:ln>
        </p:spPr>
        <p:txBody>
          <a:bodyPr/>
          <a:p>
            <a:endParaRPr lang="zh-CN" altLang="en-US"/>
          </a:p>
        </p:txBody>
      </p:sp>
      <p:sp>
        <p:nvSpPr>
          <p:cNvPr id="28" name="文本框 27"/>
          <p:cNvSpPr txBox="1"/>
          <p:nvPr/>
        </p:nvSpPr>
        <p:spPr>
          <a:xfrm>
            <a:off x="5846445" y="3653155"/>
            <a:ext cx="3048000" cy="914400"/>
          </a:xfrm>
          <a:prstGeom prst="rect">
            <a:avLst/>
          </a:prstGeom>
        </p:spPr>
        <p:txBody>
          <a:bodyPr vert="horz" wrap="square" lIns="91440" tIns="45720" rIns="91440" bIns="45720" rtlCol="0">
            <a:normAutofit/>
          </a:bodyPr>
          <a:p>
            <a:pPr marL="285750" indent="-179705">
              <a:buFont typeface="Arial" panose="020B0604020202020204" pitchFamily="34" charset="0"/>
              <a:buChar char="•"/>
            </a:pPr>
            <a:endParaRPr lang="zh-CN" altLang="en-US" sz="1800" b="1" dirty="0" smtClean="0"/>
          </a:p>
        </p:txBody>
      </p:sp>
      <p:sp>
        <p:nvSpPr>
          <p:cNvPr id="29" name="文本框 28"/>
          <p:cNvSpPr txBox="1"/>
          <p:nvPr/>
        </p:nvSpPr>
        <p:spPr>
          <a:xfrm>
            <a:off x="4854575" y="686435"/>
            <a:ext cx="1927225" cy="1230630"/>
          </a:xfrm>
          <a:prstGeom prst="rect">
            <a:avLst/>
          </a:prstGeom>
        </p:spPr>
        <p:txBody>
          <a:bodyPr vert="horz" wrap="square" lIns="91440" tIns="45720" rIns="91440" bIns="45720" rtlCol="0" anchor="t">
            <a:noAutofit/>
          </a:bodyPr>
          <a:p>
            <a:pPr marL="106045" indent="0" fontAlgn="auto">
              <a:lnSpc>
                <a:spcPct val="200000"/>
              </a:lnSpc>
              <a:buFont typeface="Arial" panose="020B0604020202020204" pitchFamily="34" charset="0"/>
              <a:buNone/>
            </a:pPr>
            <a:r>
              <a:rPr lang="zh-CN" altLang="en-US" sz="1000" b="1">
                <a:sym typeface="+mn-ea"/>
              </a:rPr>
              <a:t>原因：</a:t>
            </a:r>
            <a:endParaRPr lang="zh-CN" altLang="en-US" sz="1000" b="1">
              <a:sym typeface="+mn-ea"/>
            </a:endParaRPr>
          </a:p>
          <a:p>
            <a:pPr marL="277495" indent="-171450" fontAlgn="auto">
              <a:lnSpc>
                <a:spcPts val="1500"/>
              </a:lnSpc>
              <a:buFont typeface="Arial" panose="020B0604020202020204" pitchFamily="34" charset="0"/>
              <a:buChar char="•"/>
            </a:pPr>
            <a:r>
              <a:rPr lang="zh-CN" altLang="en-US" sz="1000">
                <a:sym typeface="+mn-ea"/>
              </a:rPr>
              <a:t>缓存过期时间设置不合理</a:t>
            </a:r>
            <a:endParaRPr lang="zh-CN" altLang="en-US" sz="1000">
              <a:sym typeface="+mn-ea"/>
            </a:endParaRPr>
          </a:p>
          <a:p>
            <a:pPr marL="277495" indent="-171450" fontAlgn="auto">
              <a:lnSpc>
                <a:spcPts val="1500"/>
              </a:lnSpc>
              <a:buFont typeface="Arial" panose="020B0604020202020204" pitchFamily="34" charset="0"/>
              <a:buChar char="•"/>
            </a:pPr>
            <a:r>
              <a:rPr lang="zh-CN" altLang="en-US" sz="1000">
                <a:sym typeface="+mn-ea"/>
              </a:rPr>
              <a:t>缓存的服务器发生障碍 </a:t>
            </a:r>
            <a:endParaRPr lang="zh-CN" altLang="en-US" sz="1000">
              <a:sym typeface="+mn-ea"/>
            </a:endParaRPr>
          </a:p>
          <a:p>
            <a:pPr marL="277495" indent="-171450" fontAlgn="auto">
              <a:lnSpc>
                <a:spcPts val="1500"/>
              </a:lnSpc>
              <a:buFont typeface="Arial" panose="020B0604020202020204" pitchFamily="34" charset="0"/>
              <a:buChar char="•"/>
            </a:pPr>
            <a:r>
              <a:rPr lang="zh-CN" altLang="en-US" sz="1000">
                <a:sym typeface="+mn-ea"/>
              </a:rPr>
              <a:t>缓存数据的热点分布不均</a:t>
            </a:r>
            <a:endParaRPr lang="zh-CN" altLang="en-US" sz="1000" b="1" dirty="0" smtClean="0">
              <a:sym typeface="+mn-ea"/>
            </a:endParaRPr>
          </a:p>
        </p:txBody>
      </p:sp>
      <p:cxnSp>
        <p:nvCxnSpPr>
          <p:cNvPr id="193" name="直接连接符 192"/>
          <p:cNvCxnSpPr/>
          <p:nvPr/>
        </p:nvCxnSpPr>
        <p:spPr>
          <a:xfrm>
            <a:off x="6772888" y="1016629"/>
            <a:ext cx="0" cy="892175"/>
          </a:xfrm>
          <a:prstGeom prst="line">
            <a:avLst/>
          </a:prstGeom>
          <a:noFill/>
          <a:ln w="12700" cap="flat" cmpd="sng" algn="ctr">
            <a:solidFill>
              <a:sysClr val="window" lastClr="FFFFFF">
                <a:lumMod val="75000"/>
              </a:sysClr>
            </a:solidFill>
            <a:prstDash val="dash"/>
          </a:ln>
          <a:effectLst/>
        </p:spPr>
      </p:cxnSp>
      <p:sp>
        <p:nvSpPr>
          <p:cNvPr id="31" name="文本框 30"/>
          <p:cNvSpPr txBox="1"/>
          <p:nvPr/>
        </p:nvSpPr>
        <p:spPr>
          <a:xfrm>
            <a:off x="7016115" y="678180"/>
            <a:ext cx="1927225" cy="1230630"/>
          </a:xfrm>
          <a:prstGeom prst="rect">
            <a:avLst/>
          </a:prstGeom>
        </p:spPr>
        <p:txBody>
          <a:bodyPr vert="horz" wrap="square" lIns="91440" tIns="45720" rIns="91440" bIns="45720" rtlCol="0" anchor="t">
            <a:noAutofit/>
          </a:bodyPr>
          <a:p>
            <a:pPr marL="106045" indent="0" fontAlgn="auto">
              <a:lnSpc>
                <a:spcPct val="200000"/>
              </a:lnSpc>
              <a:buFont typeface="Arial" panose="020B0604020202020204" pitchFamily="34" charset="0"/>
              <a:buNone/>
            </a:pPr>
            <a:r>
              <a:rPr lang="zh-CN" altLang="en-US" sz="1000" b="1">
                <a:sym typeface="+mn-ea"/>
              </a:rPr>
              <a:t>方案：</a:t>
            </a:r>
            <a:endParaRPr lang="zh-CN" altLang="en-US" sz="1000" b="1">
              <a:sym typeface="+mn-ea"/>
            </a:endParaRPr>
          </a:p>
          <a:p>
            <a:pPr marL="277495" indent="-171450" fontAlgn="auto">
              <a:lnSpc>
                <a:spcPts val="1500"/>
              </a:lnSpc>
              <a:buFont typeface="Arial" panose="020B0604020202020204" pitchFamily="34" charset="0"/>
              <a:buChar char="•"/>
            </a:pPr>
            <a:r>
              <a:rPr lang="zh-CN" altLang="en-US" sz="1000">
                <a:sym typeface="+mn-ea"/>
              </a:rPr>
              <a:t>随机生成缓存过期时间</a:t>
            </a:r>
            <a:endParaRPr lang="zh-CN" altLang="en-US" sz="1000">
              <a:sym typeface="+mn-ea"/>
            </a:endParaRPr>
          </a:p>
          <a:p>
            <a:pPr marL="277495" indent="-171450" fontAlgn="auto">
              <a:lnSpc>
                <a:spcPts val="1500"/>
              </a:lnSpc>
              <a:buFont typeface="Arial" panose="020B0604020202020204" pitchFamily="34" charset="0"/>
              <a:buChar char="•"/>
            </a:pPr>
            <a:r>
              <a:rPr lang="zh-CN" altLang="en-US" sz="1000">
                <a:sym typeface="+mn-ea"/>
              </a:rPr>
              <a:t>使用多级缓存</a:t>
            </a:r>
            <a:endParaRPr lang="zh-CN" altLang="en-US" sz="1000">
              <a:sym typeface="+mn-ea"/>
            </a:endParaRPr>
          </a:p>
          <a:p>
            <a:pPr marL="277495" indent="-171450" fontAlgn="auto">
              <a:lnSpc>
                <a:spcPts val="1500"/>
              </a:lnSpc>
              <a:buFont typeface="Arial" panose="020B0604020202020204" pitchFamily="34" charset="0"/>
              <a:buChar char="•"/>
            </a:pPr>
            <a:r>
              <a:rPr lang="zh-CN" altLang="en-US" sz="1000">
                <a:sym typeface="+mn-ea"/>
              </a:rPr>
              <a:t>缓存过期前预加载</a:t>
            </a:r>
            <a:endParaRPr lang="zh-CN" altLang="en-US" sz="1000">
              <a:sym typeface="+mn-ea"/>
            </a:endParaRPr>
          </a:p>
          <a:p>
            <a:pPr marL="277495" indent="-171450" fontAlgn="auto">
              <a:lnSpc>
                <a:spcPts val="1500"/>
              </a:lnSpc>
              <a:buFont typeface="Arial" panose="020B0604020202020204" pitchFamily="34" charset="0"/>
              <a:buChar char="•"/>
            </a:pPr>
            <a:r>
              <a:rPr lang="zh-CN" altLang="en-US" sz="1000">
                <a:sym typeface="+mn-ea"/>
              </a:rPr>
              <a:t>开启限流或降级功能</a:t>
            </a:r>
            <a:endParaRPr lang="zh-CN" altLang="en-US" sz="1000">
              <a:sym typeface="+mn-ea"/>
            </a:endParaRPr>
          </a:p>
          <a:p>
            <a:pPr marL="277495" indent="-171450" fontAlgn="auto">
              <a:lnSpc>
                <a:spcPts val="1500"/>
              </a:lnSpc>
              <a:buFont typeface="Arial" panose="020B0604020202020204" pitchFamily="34" charset="0"/>
              <a:buChar char="•"/>
            </a:pPr>
            <a:r>
              <a:rPr lang="zh-CN" altLang="en-US" sz="1000">
                <a:sym typeface="+mn-ea"/>
              </a:rPr>
              <a:t> 实时监控和预警:</a:t>
            </a:r>
            <a:endParaRPr lang="zh-CN" altLang="en-US" sz="1000">
              <a:sym typeface="+mn-ea"/>
            </a:endParaRPr>
          </a:p>
        </p:txBody>
      </p:sp>
      <p:sp>
        <p:nvSpPr>
          <p:cNvPr id="43" name="Freeform 17"/>
          <p:cNvSpPr/>
          <p:nvPr/>
        </p:nvSpPr>
        <p:spPr>
          <a:xfrm>
            <a:off x="844550" y="2254250"/>
            <a:ext cx="3881120" cy="1297940"/>
          </a:xfrm>
          <a:custGeom>
            <a:avLst/>
            <a:gdLst>
              <a:gd name="txL" fmla="*/ 0 w 1639"/>
              <a:gd name="txT" fmla="*/ 0 h 377"/>
              <a:gd name="txR" fmla="*/ 1639 w 1639"/>
              <a:gd name="txB" fmla="*/ 377 h 377"/>
            </a:gdLst>
            <a:ahLst/>
            <a:cxnLst>
              <a:cxn ang="0">
                <a:pos x="0" y="0"/>
              </a:cxn>
              <a:cxn ang="0">
                <a:pos x="2147483646" y="2147483646"/>
              </a:cxn>
              <a:cxn ang="0">
                <a:pos x="2147483646" y="2147483646"/>
              </a:cxn>
              <a:cxn ang="0">
                <a:pos x="2147483646" y="2147483646"/>
              </a:cxn>
            </a:cxnLst>
            <a:rect l="txL" t="txT" r="txR" b="txB"/>
            <a:pathLst>
              <a:path w="1639" h="377">
                <a:moveTo>
                  <a:pt x="0" y="0"/>
                </a:moveTo>
                <a:lnTo>
                  <a:pt x="1493" y="2"/>
                </a:lnTo>
                <a:lnTo>
                  <a:pt x="1639" y="191"/>
                </a:lnTo>
                <a:lnTo>
                  <a:pt x="1493" y="377"/>
                </a:lnTo>
              </a:path>
            </a:pathLst>
          </a:custGeom>
          <a:noFill/>
          <a:ln w="22225" cap="flat" cmpd="sng">
            <a:solidFill>
              <a:schemeClr val="accent1">
                <a:alpha val="100000"/>
              </a:schemeClr>
            </a:solidFill>
            <a:prstDash val="solid"/>
            <a:round/>
            <a:headEnd type="none" w="med" len="med"/>
            <a:tailEnd type="none" w="med" len="med"/>
          </a:ln>
        </p:spPr>
        <p:txBody>
          <a:bodyPr/>
          <a:p>
            <a:endParaRPr lang="zh-CN" altLang="en-US"/>
          </a:p>
        </p:txBody>
      </p:sp>
      <p:sp>
        <p:nvSpPr>
          <p:cNvPr id="44" name="Freeform 23"/>
          <p:cNvSpPr/>
          <p:nvPr/>
        </p:nvSpPr>
        <p:spPr>
          <a:xfrm>
            <a:off x="4674870" y="2256155"/>
            <a:ext cx="4271010" cy="1266190"/>
          </a:xfrm>
          <a:custGeom>
            <a:avLst/>
            <a:gdLst>
              <a:gd name="txL" fmla="*/ 0 w 3653"/>
              <a:gd name="txT" fmla="*/ 0 h 376"/>
              <a:gd name="txR" fmla="*/ 3653 w 3653"/>
              <a:gd name="txB" fmla="*/ 376 h 376"/>
            </a:gdLst>
            <a:ahLst/>
            <a:cxnLst>
              <a:cxn ang="0">
                <a:pos x="2147483646" y="0"/>
              </a:cxn>
              <a:cxn ang="0">
                <a:pos x="0" y="2147483646"/>
              </a:cxn>
              <a:cxn ang="0">
                <a:pos x="2147483646" y="2147483646"/>
              </a:cxn>
              <a:cxn ang="0">
                <a:pos x="0" y="2147483646"/>
              </a:cxn>
            </a:cxnLst>
            <a:rect l="txL" t="txT" r="txR" b="txB"/>
            <a:pathLst>
              <a:path w="3653" h="376">
                <a:moveTo>
                  <a:pt x="3653" y="0"/>
                </a:moveTo>
                <a:lnTo>
                  <a:pt x="0" y="1"/>
                </a:lnTo>
                <a:lnTo>
                  <a:pt x="146" y="190"/>
                </a:lnTo>
                <a:lnTo>
                  <a:pt x="0" y="376"/>
                </a:lnTo>
              </a:path>
            </a:pathLst>
          </a:custGeom>
          <a:noFill/>
          <a:ln w="22225" cap="flat" cmpd="sng">
            <a:solidFill>
              <a:schemeClr val="accent1">
                <a:alpha val="100000"/>
              </a:schemeClr>
            </a:solidFill>
            <a:prstDash val="solid"/>
            <a:round/>
            <a:headEnd type="none" w="med" len="med"/>
            <a:tailEnd type="none" w="med" len="med"/>
          </a:ln>
        </p:spPr>
        <p:txBody>
          <a:bodyPr/>
          <a:p>
            <a:endParaRPr lang="zh-CN" altLang="en-US"/>
          </a:p>
        </p:txBody>
      </p:sp>
      <p:sp>
        <p:nvSpPr>
          <p:cNvPr id="45" name="文本框 44"/>
          <p:cNvSpPr txBox="1"/>
          <p:nvPr/>
        </p:nvSpPr>
        <p:spPr>
          <a:xfrm>
            <a:off x="4805680" y="2444750"/>
            <a:ext cx="1927225" cy="1230630"/>
          </a:xfrm>
          <a:prstGeom prst="rect">
            <a:avLst/>
          </a:prstGeom>
        </p:spPr>
        <p:txBody>
          <a:bodyPr vert="horz" wrap="square" lIns="91440" tIns="45720" rIns="91440" bIns="45720" rtlCol="0" anchor="t">
            <a:noAutofit/>
          </a:bodyPr>
          <a:p>
            <a:pPr marL="106045" indent="0" fontAlgn="auto">
              <a:lnSpc>
                <a:spcPct val="200000"/>
              </a:lnSpc>
              <a:buFont typeface="Arial" panose="020B0604020202020204" pitchFamily="34" charset="0"/>
              <a:buNone/>
            </a:pPr>
            <a:r>
              <a:rPr lang="zh-CN" altLang="en-US" sz="1000" b="1">
                <a:sym typeface="+mn-ea"/>
              </a:rPr>
              <a:t>原因：</a:t>
            </a:r>
            <a:endParaRPr lang="zh-CN" altLang="en-US" sz="1000" b="1">
              <a:sym typeface="+mn-ea"/>
            </a:endParaRPr>
          </a:p>
          <a:p>
            <a:pPr marL="277495" indent="-171450" fontAlgn="auto">
              <a:lnSpc>
                <a:spcPts val="1500"/>
              </a:lnSpc>
              <a:buFont typeface="Arial" panose="020B0604020202020204" pitchFamily="34" charset="0"/>
              <a:buChar char="•"/>
            </a:pPr>
            <a:r>
              <a:rPr lang="zh-CN" altLang="en-US" sz="1000">
                <a:sym typeface="+mn-ea"/>
              </a:rPr>
              <a:t>指查询数据库和缓存都无数据</a:t>
            </a:r>
            <a:endParaRPr lang="zh-CN" altLang="en-US" sz="1000">
              <a:sym typeface="+mn-ea"/>
            </a:endParaRPr>
          </a:p>
        </p:txBody>
      </p:sp>
      <p:cxnSp>
        <p:nvCxnSpPr>
          <p:cNvPr id="46" name="直接连接符 45"/>
          <p:cNvCxnSpPr/>
          <p:nvPr/>
        </p:nvCxnSpPr>
        <p:spPr>
          <a:xfrm>
            <a:off x="6772888" y="2523484"/>
            <a:ext cx="0" cy="892175"/>
          </a:xfrm>
          <a:prstGeom prst="line">
            <a:avLst/>
          </a:prstGeom>
          <a:noFill/>
          <a:ln w="12700" cap="flat" cmpd="sng" algn="ctr">
            <a:solidFill>
              <a:sysClr val="window" lastClr="FFFFFF">
                <a:lumMod val="75000"/>
              </a:sysClr>
            </a:solidFill>
            <a:prstDash val="dash"/>
          </a:ln>
          <a:effectLst/>
        </p:spPr>
      </p:cxnSp>
      <p:sp>
        <p:nvSpPr>
          <p:cNvPr id="47" name="文本框 46"/>
          <p:cNvSpPr txBox="1"/>
          <p:nvPr/>
        </p:nvSpPr>
        <p:spPr>
          <a:xfrm>
            <a:off x="6967220" y="2436495"/>
            <a:ext cx="1927225" cy="1230630"/>
          </a:xfrm>
          <a:prstGeom prst="rect">
            <a:avLst/>
          </a:prstGeom>
        </p:spPr>
        <p:txBody>
          <a:bodyPr vert="horz" wrap="square" lIns="91440" tIns="45720" rIns="91440" bIns="45720" rtlCol="0" anchor="t">
            <a:noAutofit/>
          </a:bodyPr>
          <a:p>
            <a:pPr marL="106045" indent="0" fontAlgn="auto">
              <a:lnSpc>
                <a:spcPct val="200000"/>
              </a:lnSpc>
              <a:buFont typeface="Arial" panose="020B0604020202020204" pitchFamily="34" charset="0"/>
              <a:buNone/>
            </a:pPr>
            <a:r>
              <a:rPr lang="zh-CN" altLang="en-US" sz="1000" b="1">
                <a:sym typeface="+mn-ea"/>
              </a:rPr>
              <a:t>方案：</a:t>
            </a:r>
            <a:endParaRPr lang="zh-CN" altLang="en-US" sz="1000" b="1">
              <a:sym typeface="+mn-ea"/>
            </a:endParaRPr>
          </a:p>
          <a:p>
            <a:pPr marL="277495" indent="-171450" fontAlgn="auto">
              <a:lnSpc>
                <a:spcPts val="1500"/>
              </a:lnSpc>
              <a:buFont typeface="Arial" panose="020B0604020202020204" pitchFamily="34" charset="0"/>
              <a:buChar char="•"/>
            </a:pPr>
            <a:r>
              <a:rPr lang="zh-CN" altLang="en-US" sz="1000">
                <a:sym typeface="+mn-ea"/>
              </a:rPr>
              <a:t>缓存空对象</a:t>
            </a:r>
            <a:endParaRPr lang="zh-CN" altLang="en-US" sz="1000">
              <a:sym typeface="+mn-ea"/>
            </a:endParaRPr>
          </a:p>
          <a:p>
            <a:pPr marL="277495" indent="-171450" fontAlgn="auto">
              <a:lnSpc>
                <a:spcPts val="1500"/>
              </a:lnSpc>
              <a:buFont typeface="Arial" panose="020B0604020202020204" pitchFamily="34" charset="0"/>
              <a:buChar char="•"/>
            </a:pPr>
            <a:r>
              <a:rPr lang="zh-CN" altLang="en-US" sz="1000">
                <a:sym typeface="+mn-ea"/>
              </a:rPr>
              <a:t>布隆过滤器(Bloom Filter)</a:t>
            </a:r>
            <a:endParaRPr lang="zh-CN" altLang="en-US" sz="1000">
              <a:sym typeface="+mn-ea"/>
            </a:endParaRPr>
          </a:p>
          <a:p>
            <a:pPr marL="277495" indent="-171450" fontAlgn="auto">
              <a:lnSpc>
                <a:spcPts val="1500"/>
              </a:lnSpc>
              <a:buFont typeface="Arial" panose="020B0604020202020204" pitchFamily="34" charset="0"/>
              <a:buChar char="•"/>
            </a:pPr>
            <a:r>
              <a:rPr lang="zh-CN" altLang="en-US" sz="1000">
                <a:sym typeface="+mn-ea"/>
              </a:rPr>
              <a:t>开启限流功能</a:t>
            </a:r>
            <a:endParaRPr lang="zh-CN" altLang="en-US" sz="1000">
              <a:sym typeface="+mn-ea"/>
            </a:endParaRPr>
          </a:p>
        </p:txBody>
      </p:sp>
      <p:pic>
        <p:nvPicPr>
          <p:cNvPr id="51" name="图片 50" descr="515e14953b940acf7ebc216ca6c917c1 (1)"/>
          <p:cNvPicPr>
            <a:picLocks noChangeAspect="1"/>
          </p:cNvPicPr>
          <p:nvPr/>
        </p:nvPicPr>
        <p:blipFill>
          <a:blip r:embed="rId4"/>
          <a:stretch>
            <a:fillRect/>
          </a:stretch>
        </p:blipFill>
        <p:spPr>
          <a:xfrm>
            <a:off x="784860" y="2266950"/>
            <a:ext cx="3629025" cy="1015365"/>
          </a:xfrm>
          <a:prstGeom prst="rect">
            <a:avLst/>
          </a:prstGeom>
        </p:spPr>
      </p:pic>
      <p:sp>
        <p:nvSpPr>
          <p:cNvPr id="53" name="Freeform 17"/>
          <p:cNvSpPr/>
          <p:nvPr/>
        </p:nvSpPr>
        <p:spPr>
          <a:xfrm>
            <a:off x="844550" y="3704590"/>
            <a:ext cx="3869690" cy="1297940"/>
          </a:xfrm>
          <a:custGeom>
            <a:avLst/>
            <a:gdLst>
              <a:gd name="txL" fmla="*/ 0 w 1639"/>
              <a:gd name="txT" fmla="*/ 0 h 377"/>
              <a:gd name="txR" fmla="*/ 1639 w 1639"/>
              <a:gd name="txB" fmla="*/ 377 h 377"/>
            </a:gdLst>
            <a:ahLst/>
            <a:cxnLst>
              <a:cxn ang="0">
                <a:pos x="0" y="0"/>
              </a:cxn>
              <a:cxn ang="0">
                <a:pos x="2147483646" y="2147483646"/>
              </a:cxn>
              <a:cxn ang="0">
                <a:pos x="2147483646" y="2147483646"/>
              </a:cxn>
              <a:cxn ang="0">
                <a:pos x="2147483646" y="2147483646"/>
              </a:cxn>
            </a:cxnLst>
            <a:rect l="txL" t="txT" r="txR" b="txB"/>
            <a:pathLst>
              <a:path w="1639" h="377">
                <a:moveTo>
                  <a:pt x="0" y="0"/>
                </a:moveTo>
                <a:lnTo>
                  <a:pt x="1493" y="2"/>
                </a:lnTo>
                <a:lnTo>
                  <a:pt x="1639" y="191"/>
                </a:lnTo>
                <a:lnTo>
                  <a:pt x="1493" y="377"/>
                </a:lnTo>
              </a:path>
            </a:pathLst>
          </a:custGeom>
          <a:noFill/>
          <a:ln w="22225" cap="flat" cmpd="sng">
            <a:solidFill>
              <a:schemeClr val="accent1">
                <a:alpha val="100000"/>
              </a:schemeClr>
            </a:solidFill>
            <a:prstDash val="solid"/>
            <a:round/>
            <a:headEnd type="none" w="med" len="med"/>
            <a:tailEnd type="none" w="med" len="med"/>
          </a:ln>
        </p:spPr>
        <p:txBody>
          <a:bodyPr/>
          <a:p>
            <a:endParaRPr lang="zh-CN" altLang="en-US"/>
          </a:p>
        </p:txBody>
      </p:sp>
      <p:sp>
        <p:nvSpPr>
          <p:cNvPr id="54" name="Freeform 23"/>
          <p:cNvSpPr/>
          <p:nvPr/>
        </p:nvSpPr>
        <p:spPr>
          <a:xfrm>
            <a:off x="4663440" y="3706495"/>
            <a:ext cx="4282440" cy="1266190"/>
          </a:xfrm>
          <a:custGeom>
            <a:avLst/>
            <a:gdLst>
              <a:gd name="txL" fmla="*/ 0 w 3653"/>
              <a:gd name="txT" fmla="*/ 0 h 376"/>
              <a:gd name="txR" fmla="*/ 3653 w 3653"/>
              <a:gd name="txB" fmla="*/ 376 h 376"/>
            </a:gdLst>
            <a:ahLst/>
            <a:cxnLst>
              <a:cxn ang="0">
                <a:pos x="2147483646" y="0"/>
              </a:cxn>
              <a:cxn ang="0">
                <a:pos x="0" y="2147483646"/>
              </a:cxn>
              <a:cxn ang="0">
                <a:pos x="2147483646" y="2147483646"/>
              </a:cxn>
              <a:cxn ang="0">
                <a:pos x="0" y="2147483646"/>
              </a:cxn>
            </a:cxnLst>
            <a:rect l="txL" t="txT" r="txR" b="txB"/>
            <a:pathLst>
              <a:path w="3653" h="376">
                <a:moveTo>
                  <a:pt x="3653" y="0"/>
                </a:moveTo>
                <a:lnTo>
                  <a:pt x="0" y="1"/>
                </a:lnTo>
                <a:lnTo>
                  <a:pt x="146" y="190"/>
                </a:lnTo>
                <a:lnTo>
                  <a:pt x="0" y="376"/>
                </a:lnTo>
              </a:path>
            </a:pathLst>
          </a:custGeom>
          <a:noFill/>
          <a:ln w="22225" cap="flat" cmpd="sng">
            <a:solidFill>
              <a:schemeClr val="accent1">
                <a:alpha val="100000"/>
              </a:schemeClr>
            </a:solidFill>
            <a:prstDash val="solid"/>
            <a:round/>
            <a:headEnd type="none" w="med" len="med"/>
            <a:tailEnd type="none" w="med" len="med"/>
          </a:ln>
        </p:spPr>
        <p:txBody>
          <a:bodyPr/>
          <a:p>
            <a:endParaRPr lang="zh-CN" altLang="en-US"/>
          </a:p>
        </p:txBody>
      </p:sp>
      <p:sp>
        <p:nvSpPr>
          <p:cNvPr id="55" name="文本框 54"/>
          <p:cNvSpPr txBox="1"/>
          <p:nvPr/>
        </p:nvSpPr>
        <p:spPr>
          <a:xfrm>
            <a:off x="4805680" y="3895090"/>
            <a:ext cx="1927225" cy="1230630"/>
          </a:xfrm>
          <a:prstGeom prst="rect">
            <a:avLst/>
          </a:prstGeom>
        </p:spPr>
        <p:txBody>
          <a:bodyPr vert="horz" wrap="square" lIns="91440" tIns="45720" rIns="91440" bIns="45720" rtlCol="0" anchor="t">
            <a:noAutofit/>
          </a:bodyPr>
          <a:p>
            <a:pPr marL="106045" indent="0" fontAlgn="auto">
              <a:lnSpc>
                <a:spcPct val="200000"/>
              </a:lnSpc>
              <a:buFont typeface="Arial" panose="020B0604020202020204" pitchFamily="34" charset="0"/>
              <a:buNone/>
            </a:pPr>
            <a:r>
              <a:rPr lang="zh-CN" altLang="en-US" sz="1000" b="1">
                <a:sym typeface="+mn-ea"/>
              </a:rPr>
              <a:t>原因：</a:t>
            </a:r>
            <a:endParaRPr lang="zh-CN" altLang="en-US" sz="1000" b="1">
              <a:sym typeface="+mn-ea"/>
            </a:endParaRPr>
          </a:p>
          <a:p>
            <a:pPr marL="277495" indent="-171450" fontAlgn="auto">
              <a:lnSpc>
                <a:spcPts val="1500"/>
              </a:lnSpc>
              <a:buFont typeface="Arial" panose="020B0604020202020204" pitchFamily="34" charset="0"/>
              <a:buChar char="•"/>
            </a:pPr>
            <a:r>
              <a:rPr lang="zh-CN" altLang="en-US" sz="1000">
                <a:sym typeface="+mn-ea"/>
              </a:rPr>
              <a:t>热点数据再缓存中失效或淘汰，并发请求同时访问该数据库，导致缓存无法命中</a:t>
            </a:r>
            <a:endParaRPr lang="zh-CN" altLang="en-US" sz="1000">
              <a:sym typeface="+mn-ea"/>
            </a:endParaRPr>
          </a:p>
        </p:txBody>
      </p:sp>
      <p:cxnSp>
        <p:nvCxnSpPr>
          <p:cNvPr id="56" name="直接连接符 55"/>
          <p:cNvCxnSpPr/>
          <p:nvPr/>
        </p:nvCxnSpPr>
        <p:spPr>
          <a:xfrm>
            <a:off x="6772888" y="3973824"/>
            <a:ext cx="0" cy="892175"/>
          </a:xfrm>
          <a:prstGeom prst="line">
            <a:avLst/>
          </a:prstGeom>
          <a:noFill/>
          <a:ln w="12700" cap="flat" cmpd="sng" algn="ctr">
            <a:solidFill>
              <a:sysClr val="window" lastClr="FFFFFF">
                <a:lumMod val="75000"/>
              </a:sysClr>
            </a:solidFill>
            <a:prstDash val="dash"/>
          </a:ln>
          <a:effectLst/>
        </p:spPr>
      </p:cxnSp>
      <p:sp>
        <p:nvSpPr>
          <p:cNvPr id="57" name="文本框 56"/>
          <p:cNvSpPr txBox="1"/>
          <p:nvPr/>
        </p:nvSpPr>
        <p:spPr>
          <a:xfrm>
            <a:off x="6967220" y="3886835"/>
            <a:ext cx="1927225" cy="1230630"/>
          </a:xfrm>
          <a:prstGeom prst="rect">
            <a:avLst/>
          </a:prstGeom>
        </p:spPr>
        <p:txBody>
          <a:bodyPr vert="horz" wrap="square" lIns="91440" tIns="45720" rIns="91440" bIns="45720" rtlCol="0" anchor="t">
            <a:noAutofit/>
          </a:bodyPr>
          <a:p>
            <a:pPr marL="106045" indent="0" fontAlgn="auto">
              <a:lnSpc>
                <a:spcPct val="200000"/>
              </a:lnSpc>
              <a:buFont typeface="Arial" panose="020B0604020202020204" pitchFamily="34" charset="0"/>
              <a:buNone/>
            </a:pPr>
            <a:r>
              <a:rPr lang="zh-CN" altLang="en-US" sz="1000" b="1">
                <a:sym typeface="+mn-ea"/>
              </a:rPr>
              <a:t>方案：</a:t>
            </a:r>
            <a:endParaRPr lang="zh-CN" altLang="en-US" sz="1000" b="1">
              <a:sym typeface="+mn-ea"/>
            </a:endParaRPr>
          </a:p>
          <a:p>
            <a:pPr marL="277495" indent="-171450" fontAlgn="auto">
              <a:lnSpc>
                <a:spcPts val="1500"/>
              </a:lnSpc>
              <a:buFont typeface="Arial" panose="020B0604020202020204" pitchFamily="34" charset="0"/>
              <a:buChar char="•"/>
            </a:pPr>
            <a:r>
              <a:rPr lang="zh-CN" altLang="en-US" sz="1000">
                <a:sym typeface="+mn-ea"/>
              </a:rPr>
              <a:t>设置永不过期</a:t>
            </a:r>
            <a:endParaRPr lang="zh-CN" altLang="en-US" sz="1000">
              <a:sym typeface="+mn-ea"/>
            </a:endParaRPr>
          </a:p>
          <a:p>
            <a:pPr marL="277495" indent="-171450" fontAlgn="auto">
              <a:lnSpc>
                <a:spcPts val="1500"/>
              </a:lnSpc>
              <a:buFont typeface="Arial" panose="020B0604020202020204" pitchFamily="34" charset="0"/>
              <a:buChar char="•"/>
            </a:pPr>
            <a:r>
              <a:rPr lang="zh-CN" altLang="en-US" sz="1000">
                <a:sym typeface="+mn-ea"/>
              </a:rPr>
              <a:t>缓存过期前预加载</a:t>
            </a:r>
            <a:endParaRPr lang="zh-CN" altLang="en-US" sz="1000">
              <a:sym typeface="+mn-ea"/>
            </a:endParaRPr>
          </a:p>
          <a:p>
            <a:pPr marL="277495" indent="-171450" fontAlgn="auto">
              <a:lnSpc>
                <a:spcPts val="1500"/>
              </a:lnSpc>
              <a:buFont typeface="Arial" panose="020B0604020202020204" pitchFamily="34" charset="0"/>
              <a:buChar char="•"/>
            </a:pPr>
            <a:r>
              <a:rPr lang="zh-CN" altLang="en-US" sz="1000">
                <a:sym typeface="+mn-ea"/>
              </a:rPr>
              <a:t>使用多级缓存</a:t>
            </a:r>
            <a:endParaRPr lang="zh-CN" altLang="en-US" sz="1000">
              <a:sym typeface="+mn-ea"/>
            </a:endParaRPr>
          </a:p>
          <a:p>
            <a:pPr marL="277495" indent="-171450" fontAlgn="auto">
              <a:lnSpc>
                <a:spcPts val="1500"/>
              </a:lnSpc>
              <a:buFont typeface="Arial" panose="020B0604020202020204" pitchFamily="34" charset="0"/>
              <a:buChar char="•"/>
            </a:pPr>
            <a:r>
              <a:rPr lang="zh-CN" altLang="en-US" sz="1000">
                <a:sym typeface="+mn-ea"/>
              </a:rPr>
              <a:t>开启限流或降级功能</a:t>
            </a:r>
            <a:endParaRPr lang="zh-CN" altLang="en-US" sz="1000">
              <a:sym typeface="+mn-ea"/>
            </a:endParaRPr>
          </a:p>
        </p:txBody>
      </p:sp>
      <p:pic>
        <p:nvPicPr>
          <p:cNvPr id="59" name="图片 58" descr="5fccd59aca5b88406747edce5e95edc7"/>
          <p:cNvPicPr>
            <a:picLocks noChangeAspect="1"/>
          </p:cNvPicPr>
          <p:nvPr/>
        </p:nvPicPr>
        <p:blipFill>
          <a:blip r:embed="rId5"/>
          <a:stretch>
            <a:fillRect/>
          </a:stretch>
        </p:blipFill>
        <p:spPr>
          <a:xfrm>
            <a:off x="784860" y="3705225"/>
            <a:ext cx="3588385" cy="1024890"/>
          </a:xfrm>
          <a:prstGeom prst="rect">
            <a:avLst/>
          </a:prstGeom>
        </p:spPr>
      </p:pic>
      <p:sp>
        <p:nvSpPr>
          <p:cNvPr id="42" name="文本框 41"/>
          <p:cNvSpPr txBox="1"/>
          <p:nvPr/>
        </p:nvSpPr>
        <p:spPr>
          <a:xfrm>
            <a:off x="577215" y="3190240"/>
            <a:ext cx="3238500" cy="39878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1000" b="1" dirty="0" smtClean="0"/>
              <a:t>因为数据库查询无数据，出于容错考虑，不会将结果保存到缓存中，因此每次请求都会去查询数据库</a:t>
            </a:r>
            <a:endParaRPr lang="zh-CN" altLang="en-US" sz="1000" b="1" dirty="0" smtClean="0"/>
          </a:p>
        </p:txBody>
      </p:sp>
      <p:sp>
        <p:nvSpPr>
          <p:cNvPr id="52" name="文本框 51"/>
          <p:cNvSpPr txBox="1"/>
          <p:nvPr/>
        </p:nvSpPr>
        <p:spPr>
          <a:xfrm>
            <a:off x="568960" y="4662170"/>
            <a:ext cx="3792855" cy="39878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1000" b="1" dirty="0" smtClean="0"/>
              <a:t>某个热点缓存，在某一时刻恰好失效了，然后此时刚好有大量的并发请求，此时这些请求</a:t>
            </a:r>
            <a:endParaRPr lang="zh-CN" altLang="en-US" sz="1000" b="1" dirty="0" smtClean="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74" y="140705"/>
            <a:ext cx="4161126" cy="346249"/>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r>
              <a:rPr lang="zh-CN" altLang="en-US" sz="2100" dirty="0">
                <a:sym typeface="+mn-ea"/>
              </a:rPr>
              <a:t>外界环境的</a:t>
            </a:r>
            <a:r>
              <a:rPr lang="zh-CN" altLang="en-US" sz="2100" dirty="0">
                <a:sym typeface="+mn-ea"/>
              </a:rPr>
              <a:t>架构</a:t>
            </a:r>
            <a:r>
              <a:rPr lang="zh-CN" altLang="en-US" sz="2100" dirty="0">
                <a:sym typeface="+mn-ea"/>
              </a:rPr>
              <a:t>师</a:t>
            </a:r>
            <a:endParaRPr lang="en-US" sz="2100" dirty="0"/>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pic>
        <p:nvPicPr>
          <p:cNvPr id="108" name="图片 107"/>
          <p:cNvPicPr/>
          <p:nvPr/>
        </p:nvPicPr>
        <p:blipFill>
          <a:blip r:embed="rId2"/>
          <a:stretch>
            <a:fillRect/>
          </a:stretch>
        </p:blipFill>
        <p:spPr>
          <a:xfrm>
            <a:off x="610870" y="1189355"/>
            <a:ext cx="1651635" cy="3757930"/>
          </a:xfrm>
          <a:prstGeom prst="rect">
            <a:avLst/>
          </a:prstGeom>
          <a:noFill/>
          <a:ln w="9525">
            <a:noFill/>
          </a:ln>
        </p:spPr>
      </p:pic>
      <p:sp>
        <p:nvSpPr>
          <p:cNvPr id="5" name="文本框 4"/>
          <p:cNvSpPr txBox="1"/>
          <p:nvPr/>
        </p:nvSpPr>
        <p:spPr>
          <a:xfrm>
            <a:off x="958215" y="667385"/>
            <a:ext cx="1219200" cy="52197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2800" b="1" dirty="0" smtClean="0">
                <a:latin typeface="华文楷体" panose="02010600040101010101" pitchFamily="2" charset="-122"/>
                <a:ea typeface="华文楷体" panose="02010600040101010101" pitchFamily="2" charset="-122"/>
                <a:cs typeface="+mn-ea"/>
                <a:sym typeface="+mn-lt"/>
              </a:rPr>
              <a:t>公司</a:t>
            </a:r>
            <a:endParaRPr lang="zh-CN" altLang="en-US" sz="2800" b="1" dirty="0" smtClean="0">
              <a:latin typeface="华文楷体" panose="02010600040101010101" pitchFamily="2" charset="-122"/>
              <a:ea typeface="华文楷体" panose="02010600040101010101" pitchFamily="2" charset="-122"/>
              <a:cs typeface="+mn-ea"/>
              <a:sym typeface="+mn-lt"/>
            </a:endParaRPr>
          </a:p>
        </p:txBody>
      </p:sp>
      <p:sp>
        <p:nvSpPr>
          <p:cNvPr id="6" name="文本框 5"/>
          <p:cNvSpPr txBox="1"/>
          <p:nvPr/>
        </p:nvSpPr>
        <p:spPr>
          <a:xfrm>
            <a:off x="3884295" y="632460"/>
            <a:ext cx="1219200" cy="52197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2800" b="1" dirty="0" smtClean="0">
                <a:latin typeface="华文楷体" panose="02010600040101010101" pitchFamily="2" charset="-122"/>
                <a:ea typeface="华文楷体" panose="02010600040101010101" pitchFamily="2" charset="-122"/>
                <a:cs typeface="+mn-ea"/>
                <a:sym typeface="+mn-lt"/>
              </a:rPr>
              <a:t>行业</a:t>
            </a:r>
            <a:endParaRPr lang="zh-CN" altLang="en-US" sz="2800" b="1" dirty="0" smtClean="0">
              <a:latin typeface="华文楷体" panose="02010600040101010101" pitchFamily="2" charset="-122"/>
              <a:ea typeface="华文楷体" panose="02010600040101010101" pitchFamily="2" charset="-122"/>
              <a:cs typeface="+mn-ea"/>
              <a:sym typeface="+mn-lt"/>
            </a:endParaRPr>
          </a:p>
        </p:txBody>
      </p:sp>
      <p:pic>
        <p:nvPicPr>
          <p:cNvPr id="8" name="图片 7"/>
          <p:cNvPicPr>
            <a:picLocks noChangeAspect="1"/>
          </p:cNvPicPr>
          <p:nvPr/>
        </p:nvPicPr>
        <p:blipFill>
          <a:blip r:embed="rId3"/>
          <a:stretch>
            <a:fillRect/>
          </a:stretch>
        </p:blipFill>
        <p:spPr>
          <a:xfrm>
            <a:off x="3371215" y="1188720"/>
            <a:ext cx="2245360" cy="3758565"/>
          </a:xfrm>
          <a:prstGeom prst="rect">
            <a:avLst/>
          </a:prstGeom>
        </p:spPr>
      </p:pic>
      <p:sp>
        <p:nvSpPr>
          <p:cNvPr id="9" name="文本框 8"/>
          <p:cNvSpPr txBox="1"/>
          <p:nvPr/>
        </p:nvSpPr>
        <p:spPr>
          <a:xfrm>
            <a:off x="6917055" y="667385"/>
            <a:ext cx="1219200" cy="52197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2800" b="1" dirty="0" smtClean="0">
                <a:latin typeface="华文楷体" panose="02010600040101010101" pitchFamily="2" charset="-122"/>
                <a:ea typeface="华文楷体" panose="02010600040101010101" pitchFamily="2" charset="-122"/>
                <a:cs typeface="+mn-ea"/>
                <a:sym typeface="+mn-lt"/>
              </a:rPr>
              <a:t>国家</a:t>
            </a:r>
            <a:endParaRPr lang="zh-CN" altLang="en-US" sz="2800" b="1" dirty="0" smtClean="0">
              <a:latin typeface="华文楷体" panose="02010600040101010101" pitchFamily="2" charset="-122"/>
              <a:ea typeface="华文楷体" panose="02010600040101010101" pitchFamily="2" charset="-122"/>
              <a:cs typeface="+mn-ea"/>
              <a:sym typeface="+mn-lt"/>
            </a:endParaRPr>
          </a:p>
        </p:txBody>
      </p:sp>
      <p:pic>
        <p:nvPicPr>
          <p:cNvPr id="10" name="图片 9"/>
          <p:cNvPicPr>
            <a:picLocks noChangeAspect="1"/>
          </p:cNvPicPr>
          <p:nvPr/>
        </p:nvPicPr>
        <p:blipFill>
          <a:blip r:embed="rId4"/>
          <a:stretch>
            <a:fillRect/>
          </a:stretch>
        </p:blipFill>
        <p:spPr>
          <a:xfrm>
            <a:off x="6497320" y="1153795"/>
            <a:ext cx="1988820" cy="379349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r>
              <a:rPr lang="zh-CN" altLang="en-US" sz="2100" dirty="0" smtClean="0">
                <a:solidFill>
                  <a:schemeClr val="accent1"/>
                </a:solidFill>
                <a:sym typeface="+mn-ea"/>
              </a:rPr>
              <a:t>提升性能</a:t>
            </a:r>
            <a:r>
              <a:rPr lang="en-US" altLang="zh-CN" sz="2100" dirty="0">
                <a:sym typeface="+mn-ea"/>
              </a:rPr>
              <a:t>-</a:t>
            </a:r>
            <a:r>
              <a:rPr lang="zh-CN" sz="2100" dirty="0">
                <a:sym typeface="+mn-ea"/>
              </a:rPr>
              <a:t>布隆过滤器</a:t>
            </a:r>
            <a:endParaRPr lang="zh-CN" sz="2100" dirty="0">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sp>
        <p:nvSpPr>
          <p:cNvPr id="3" name="文本框 2"/>
          <p:cNvSpPr txBox="1"/>
          <p:nvPr/>
        </p:nvSpPr>
        <p:spPr>
          <a:xfrm>
            <a:off x="410845" y="725170"/>
            <a:ext cx="8446770" cy="92202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b="1" dirty="0" smtClean="0"/>
              <a:t>从一道面试题说起</a:t>
            </a:r>
            <a:r>
              <a:rPr lang="zh-CN" b="1" dirty="0" smtClean="0"/>
              <a:t>：</a:t>
            </a:r>
            <a:endParaRPr lang="zh-CN" b="1" dirty="0" smtClean="0"/>
          </a:p>
          <a:p>
            <a:pPr marL="106045" indent="0">
              <a:buFont typeface="Arial" panose="020B0604020202020204" pitchFamily="34" charset="0"/>
              <a:buNone/>
            </a:pPr>
            <a:r>
              <a:rPr lang="zh-CN" dirty="0" smtClean="0"/>
              <a:t>如何在海量元素中（例如 10 亿无序、不定长、不重复）快速判断一个元素是否存在？</a:t>
            </a:r>
            <a:endParaRPr lang="zh-CN" dirty="0" smtClean="0"/>
          </a:p>
        </p:txBody>
      </p:sp>
      <p:sp>
        <p:nvSpPr>
          <p:cNvPr id="2" name="文本框 1"/>
          <p:cNvSpPr txBox="1"/>
          <p:nvPr/>
        </p:nvSpPr>
        <p:spPr>
          <a:xfrm>
            <a:off x="445770" y="1699260"/>
            <a:ext cx="4572000" cy="306705"/>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1400" dirty="0" smtClean="0"/>
              <a:t>最简单的想法就是把这么多数据放到数据结构里去</a:t>
            </a:r>
            <a:endParaRPr lang="zh-CN" altLang="en-US" sz="1400" dirty="0" smtClean="0"/>
          </a:p>
        </p:txBody>
      </p:sp>
      <p:pic>
        <p:nvPicPr>
          <p:cNvPr id="118" name="图片 117"/>
          <p:cNvPicPr/>
          <p:nvPr/>
        </p:nvPicPr>
        <p:blipFill>
          <a:blip r:embed="rId2"/>
          <a:stretch>
            <a:fillRect/>
          </a:stretch>
        </p:blipFill>
        <p:spPr>
          <a:xfrm>
            <a:off x="504190" y="2005965"/>
            <a:ext cx="4157980" cy="492760"/>
          </a:xfrm>
          <a:prstGeom prst="rect">
            <a:avLst/>
          </a:prstGeom>
          <a:noFill/>
          <a:ln w="9525">
            <a:noFill/>
          </a:ln>
        </p:spPr>
      </p:pic>
      <p:sp>
        <p:nvSpPr>
          <p:cNvPr id="202" name="箭头: 右 68"/>
          <p:cNvSpPr/>
          <p:nvPr/>
        </p:nvSpPr>
        <p:spPr>
          <a:xfrm rot="16200000" flipH="1">
            <a:off x="2105660" y="2078990"/>
            <a:ext cx="485140" cy="1582420"/>
          </a:xfrm>
          <a:prstGeom prst="rightArrow">
            <a:avLst/>
          </a:prstGeom>
          <a:solidFill>
            <a:srgbClr val="FFFFFF"/>
          </a:solidFill>
          <a:ln w="9525" cap="rnd" cmpd="sng" algn="ctr">
            <a:solidFill>
              <a:srgbClr val="F2582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p>
            <a:pPr algn="ctr">
              <a:lnSpc>
                <a:spcPct val="90000"/>
              </a:lnSpc>
              <a:spcAft>
                <a:spcPts val="1000"/>
              </a:spcAft>
            </a:pPr>
            <a:endParaRPr lang="zh-CN" altLang="en-US" sz="1400" dirty="0">
              <a:solidFill>
                <a:schemeClr val="tx1"/>
              </a:solidFill>
            </a:endParaRPr>
          </a:p>
        </p:txBody>
      </p:sp>
      <p:pic>
        <p:nvPicPr>
          <p:cNvPr id="119" name="图片 118"/>
          <p:cNvPicPr/>
          <p:nvPr/>
        </p:nvPicPr>
        <p:blipFill>
          <a:blip r:embed="rId3"/>
          <a:stretch>
            <a:fillRect/>
          </a:stretch>
        </p:blipFill>
        <p:spPr>
          <a:xfrm>
            <a:off x="601345" y="3153410"/>
            <a:ext cx="3884930" cy="1124585"/>
          </a:xfrm>
          <a:prstGeom prst="rect">
            <a:avLst/>
          </a:prstGeom>
          <a:noFill/>
          <a:ln w="9525">
            <a:noFill/>
          </a:ln>
        </p:spPr>
      </p:pic>
      <p:sp>
        <p:nvSpPr>
          <p:cNvPr id="5" name="文本框 4"/>
          <p:cNvSpPr txBox="1"/>
          <p:nvPr/>
        </p:nvSpPr>
        <p:spPr>
          <a:xfrm>
            <a:off x="410845" y="4359275"/>
            <a:ext cx="4572000" cy="737235"/>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1400">
                <a:sym typeface="+mn-ea"/>
              </a:rPr>
              <a:t>哈希碰撞是不可避免的，我们能做的就是降低哈希碰撞的概率，第一种是可以扩大维数；第二种多几个哈希函数的计算</a:t>
            </a:r>
            <a:endParaRPr lang="zh-CN" altLang="en-US" sz="1400" b="1" dirty="0" smtClean="0">
              <a:sym typeface="+mn-ea"/>
            </a:endParaRPr>
          </a:p>
        </p:txBody>
      </p:sp>
      <p:sp>
        <p:nvSpPr>
          <p:cNvPr id="248" name="任意多边形: 形状 25"/>
          <p:cNvSpPr/>
          <p:nvPr/>
        </p:nvSpPr>
        <p:spPr>
          <a:xfrm rot="5400000">
            <a:off x="3968115" y="2988310"/>
            <a:ext cx="3006725" cy="551815"/>
          </a:xfrm>
          <a:custGeom>
            <a:avLst/>
            <a:gdLst>
              <a:gd name="connsiteX0" fmla="*/ 345 w 4216139"/>
              <a:gd name="connsiteY0" fmla="*/ 3934615 h 3934607"/>
              <a:gd name="connsiteX1" fmla="*/ 1682698 w 4216139"/>
              <a:gd name="connsiteY1" fmla="*/ 1588650 h 3934607"/>
              <a:gd name="connsiteX2" fmla="*/ 1803355 w 4216139"/>
              <a:gd name="connsiteY2" fmla="*/ 623399 h 3934607"/>
              <a:gd name="connsiteX3" fmla="*/ 1609099 w 4216139"/>
              <a:gd name="connsiteY3" fmla="*/ 623399 h 3934607"/>
              <a:gd name="connsiteX4" fmla="*/ 2104996 w 4216139"/>
              <a:gd name="connsiteY4" fmla="*/ 7 h 3934607"/>
              <a:gd name="connsiteX5" fmla="*/ 2621003 w 4216139"/>
              <a:gd name="connsiteY5" fmla="*/ 623399 h 3934607"/>
              <a:gd name="connsiteX6" fmla="*/ 2419909 w 4216139"/>
              <a:gd name="connsiteY6" fmla="*/ 623399 h 3934607"/>
              <a:gd name="connsiteX7" fmla="*/ 4216485 w 4216139"/>
              <a:gd name="connsiteY7" fmla="*/ 3934615 h 393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6139" h="3934607">
                <a:moveTo>
                  <a:pt x="345" y="3934615"/>
                </a:moveTo>
                <a:cubicBezTo>
                  <a:pt x="345" y="3934615"/>
                  <a:pt x="1313891" y="3391661"/>
                  <a:pt x="1682698" y="1588650"/>
                </a:cubicBezTo>
                <a:cubicBezTo>
                  <a:pt x="1722917" y="1367447"/>
                  <a:pt x="1803355" y="623399"/>
                  <a:pt x="1803355" y="623399"/>
                </a:cubicBezTo>
                <a:lnTo>
                  <a:pt x="1609099" y="623399"/>
                </a:lnTo>
                <a:lnTo>
                  <a:pt x="2104996" y="7"/>
                </a:lnTo>
                <a:lnTo>
                  <a:pt x="2621003" y="623399"/>
                </a:lnTo>
                <a:lnTo>
                  <a:pt x="2419909" y="623399"/>
                </a:lnTo>
                <a:cubicBezTo>
                  <a:pt x="2419909" y="623399"/>
                  <a:pt x="2279143" y="2594121"/>
                  <a:pt x="4216485" y="3934615"/>
                </a:cubicBezTo>
                <a:close/>
              </a:path>
            </a:pathLst>
          </a:custGeom>
          <a:gradFill flip="none" rotWithShape="1">
            <a:gsLst>
              <a:gs pos="33000">
                <a:schemeClr val="accent1"/>
              </a:gs>
              <a:gs pos="100000">
                <a:schemeClr val="accent1">
                  <a:lumMod val="60000"/>
                  <a:lumOff val="40000"/>
                  <a:alpha val="25000"/>
                </a:schemeClr>
              </a:gs>
            </a:gsLst>
            <a:lin ang="5400000" scaled="1"/>
            <a:tileRect/>
          </a:gradFill>
          <a:ln w="40186" cap="flat">
            <a:noFill/>
            <a:prstDash val="solid"/>
            <a:miter/>
          </a:ln>
        </p:spPr>
        <p:txBody>
          <a:bodyPr rtlCol="0" anchor="ctr"/>
          <a:p>
            <a:endParaRPr lang="zh-CN" altLang="en-US" dirty="0"/>
          </a:p>
        </p:txBody>
      </p:sp>
      <p:pic>
        <p:nvPicPr>
          <p:cNvPr id="120" name="图片 119"/>
          <p:cNvPicPr/>
          <p:nvPr/>
        </p:nvPicPr>
        <p:blipFill>
          <a:blip r:embed="rId4"/>
          <a:stretch>
            <a:fillRect/>
          </a:stretch>
        </p:blipFill>
        <p:spPr>
          <a:xfrm>
            <a:off x="5925185" y="1647190"/>
            <a:ext cx="2973070" cy="1777365"/>
          </a:xfrm>
          <a:prstGeom prst="rect">
            <a:avLst/>
          </a:prstGeom>
          <a:noFill/>
          <a:ln w="9525">
            <a:noFill/>
          </a:ln>
        </p:spPr>
      </p:pic>
      <p:sp>
        <p:nvSpPr>
          <p:cNvPr id="6" name="文本框 5"/>
          <p:cNvSpPr txBox="1"/>
          <p:nvPr/>
        </p:nvSpPr>
        <p:spPr>
          <a:xfrm>
            <a:off x="5501640" y="3486150"/>
            <a:ext cx="1762760" cy="1383665"/>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1200" dirty="0" smtClean="0"/>
              <a:t>从容器的角度来说：</a:t>
            </a:r>
            <a:endParaRPr lang="zh-CN" altLang="en-US" sz="1200" dirty="0" smtClean="0"/>
          </a:p>
          <a:p>
            <a:pPr marL="285750" indent="-179705">
              <a:buFont typeface="Arial" panose="020B0604020202020204" pitchFamily="34" charset="0"/>
              <a:buChar char="•"/>
            </a:pPr>
            <a:r>
              <a:rPr lang="zh-CN" altLang="en-US" sz="1200" dirty="0" smtClean="0"/>
              <a:t>如果布隆过滤器判断元素在集合中存在，不一定存在</a:t>
            </a:r>
            <a:endParaRPr lang="zh-CN" altLang="en-US" sz="1200" dirty="0" smtClean="0"/>
          </a:p>
          <a:p>
            <a:pPr marL="285750" indent="-179705">
              <a:buFont typeface="Arial" panose="020B0604020202020204" pitchFamily="34" charset="0"/>
              <a:buChar char="•"/>
            </a:pPr>
            <a:r>
              <a:rPr lang="zh-CN" altLang="en-US" sz="1200" dirty="0" smtClean="0"/>
              <a:t>如果布隆过滤器判断不存在，一定不存在</a:t>
            </a:r>
            <a:endParaRPr lang="zh-CN" altLang="en-US" sz="1200" dirty="0" smtClean="0"/>
          </a:p>
        </p:txBody>
      </p:sp>
      <p:cxnSp>
        <p:nvCxnSpPr>
          <p:cNvPr id="193" name="直接连接符 192"/>
          <p:cNvCxnSpPr/>
          <p:nvPr/>
        </p:nvCxnSpPr>
        <p:spPr>
          <a:xfrm>
            <a:off x="7239613" y="3720459"/>
            <a:ext cx="24765" cy="1042035"/>
          </a:xfrm>
          <a:prstGeom prst="line">
            <a:avLst/>
          </a:prstGeom>
          <a:noFill/>
          <a:ln w="12700" cap="flat" cmpd="sng" algn="ctr">
            <a:solidFill>
              <a:sysClr val="window" lastClr="FFFFFF">
                <a:lumMod val="75000"/>
              </a:sysClr>
            </a:solidFill>
            <a:prstDash val="dash"/>
          </a:ln>
          <a:effectLst/>
        </p:spPr>
      </p:cxnSp>
      <p:sp>
        <p:nvSpPr>
          <p:cNvPr id="7" name="文本框 6"/>
          <p:cNvSpPr txBox="1"/>
          <p:nvPr/>
        </p:nvSpPr>
        <p:spPr>
          <a:xfrm>
            <a:off x="7264400" y="3486150"/>
            <a:ext cx="1666875" cy="1383665"/>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1200" dirty="0" smtClean="0"/>
              <a:t>从元素的角度来说：</a:t>
            </a:r>
            <a:endParaRPr lang="zh-CN" altLang="en-US" sz="1200" dirty="0" smtClean="0"/>
          </a:p>
          <a:p>
            <a:pPr marL="391795" indent="-285750">
              <a:buFont typeface="Arial" panose="020B0604020202020204" pitchFamily="34" charset="0"/>
              <a:buChar char="•"/>
            </a:pPr>
            <a:r>
              <a:rPr lang="zh-CN" altLang="en-US" sz="1200" dirty="0" smtClean="0"/>
              <a:t>如果元素实际存在，布隆过滤器一定判断存在</a:t>
            </a:r>
            <a:endParaRPr lang="zh-CN" altLang="en-US" sz="1200" dirty="0" smtClean="0"/>
          </a:p>
          <a:p>
            <a:pPr marL="391795" indent="-285750">
              <a:buFont typeface="Arial" panose="020B0604020202020204" pitchFamily="34" charset="0"/>
              <a:buChar char="•"/>
            </a:pPr>
            <a:r>
              <a:rPr lang="zh-CN" altLang="en-US" sz="1200" dirty="0" smtClean="0"/>
              <a:t>如果元素实际不存在，布隆过滤器可能判断存在</a:t>
            </a:r>
            <a:endParaRPr lang="zh-CN" altLang="en-US" sz="1200" dirty="0" smtClean="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r>
              <a:rPr lang="zh-CN" altLang="en-US" sz="2100" dirty="0" smtClean="0">
                <a:solidFill>
                  <a:schemeClr val="accent1"/>
                </a:solidFill>
                <a:sym typeface="+mn-ea"/>
              </a:rPr>
              <a:t>提升性能</a:t>
            </a:r>
            <a:r>
              <a:rPr lang="en-US" altLang="zh-CN" sz="2100" dirty="0" smtClean="0">
                <a:solidFill>
                  <a:schemeClr val="accent1"/>
                </a:solidFill>
                <a:sym typeface="+mn-ea"/>
              </a:rPr>
              <a:t>-</a:t>
            </a:r>
            <a:r>
              <a:rPr lang="en-US" altLang="zh-CN" sz="2100" dirty="0" smtClean="0">
                <a:solidFill>
                  <a:schemeClr val="accent1"/>
                </a:solidFill>
                <a:sym typeface="+mn-ea"/>
              </a:rPr>
              <a:t>ARK</a:t>
            </a:r>
            <a:r>
              <a:rPr lang="zh-CN" altLang="en-US" sz="2100" dirty="0" smtClean="0">
                <a:solidFill>
                  <a:schemeClr val="accent1"/>
                </a:solidFill>
                <a:sym typeface="+mn-ea"/>
              </a:rPr>
              <a:t>消息队列</a:t>
            </a:r>
            <a:r>
              <a:rPr lang="en-US" altLang="zh-CN" sz="2100" dirty="0" smtClean="0">
                <a:solidFill>
                  <a:schemeClr val="accent1"/>
                </a:solidFill>
                <a:sym typeface="+mn-ea"/>
              </a:rPr>
              <a:t>4</a:t>
            </a:r>
            <a:r>
              <a:rPr lang="zh-CN" altLang="en-US" sz="2100" dirty="0" smtClean="0">
                <a:solidFill>
                  <a:schemeClr val="accent1"/>
                </a:solidFill>
                <a:sym typeface="+mn-ea"/>
              </a:rPr>
              <a:t>个应用场景</a:t>
            </a:r>
            <a:endParaRPr lang="zh-CN" altLang="en-US" sz="2100" dirty="0" smtClean="0">
              <a:solidFill>
                <a:schemeClr val="accent1"/>
              </a:solidFill>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pic>
        <p:nvPicPr>
          <p:cNvPr id="136" name="图片 135"/>
          <p:cNvPicPr/>
          <p:nvPr/>
        </p:nvPicPr>
        <p:blipFill>
          <a:blip r:embed="rId2"/>
          <a:stretch>
            <a:fillRect/>
          </a:stretch>
        </p:blipFill>
        <p:spPr>
          <a:xfrm>
            <a:off x="250190" y="735330"/>
            <a:ext cx="4086225" cy="1390650"/>
          </a:xfrm>
          <a:prstGeom prst="rect">
            <a:avLst/>
          </a:prstGeom>
          <a:noFill/>
          <a:ln w="9525">
            <a:noFill/>
          </a:ln>
        </p:spPr>
      </p:pic>
      <p:pic>
        <p:nvPicPr>
          <p:cNvPr id="4" name="图片 3" descr="05f8d310f2b244b48fdd139857450277"/>
          <p:cNvPicPr>
            <a:picLocks noChangeAspect="1"/>
          </p:cNvPicPr>
          <p:nvPr/>
        </p:nvPicPr>
        <p:blipFill>
          <a:blip r:embed="rId3"/>
          <a:stretch>
            <a:fillRect/>
          </a:stretch>
        </p:blipFill>
        <p:spPr>
          <a:xfrm>
            <a:off x="4953635" y="735330"/>
            <a:ext cx="3886200" cy="1393190"/>
          </a:xfrm>
          <a:prstGeom prst="rect">
            <a:avLst/>
          </a:prstGeom>
        </p:spPr>
      </p:pic>
      <p:pic>
        <p:nvPicPr>
          <p:cNvPr id="10" name="图片 9" descr="e38cb204973e46f39b7fb2c9ed0c64e0"/>
          <p:cNvPicPr>
            <a:picLocks noChangeAspect="1"/>
          </p:cNvPicPr>
          <p:nvPr/>
        </p:nvPicPr>
        <p:blipFill>
          <a:blip r:embed="rId4"/>
          <a:stretch>
            <a:fillRect/>
          </a:stretch>
        </p:blipFill>
        <p:spPr>
          <a:xfrm>
            <a:off x="534035" y="2653665"/>
            <a:ext cx="3237865" cy="1820545"/>
          </a:xfrm>
          <a:prstGeom prst="rect">
            <a:avLst/>
          </a:prstGeom>
        </p:spPr>
      </p:pic>
      <p:pic>
        <p:nvPicPr>
          <p:cNvPr id="139" name="图片 138"/>
          <p:cNvPicPr/>
          <p:nvPr/>
        </p:nvPicPr>
        <p:blipFill>
          <a:blip r:embed="rId5"/>
          <a:stretch>
            <a:fillRect/>
          </a:stretch>
        </p:blipFill>
        <p:spPr>
          <a:xfrm>
            <a:off x="5104765" y="2912110"/>
            <a:ext cx="3735070" cy="1440180"/>
          </a:xfrm>
          <a:prstGeom prst="rect">
            <a:avLst/>
          </a:prstGeom>
          <a:noFill/>
          <a:ln w="9525">
            <a:noFill/>
          </a:ln>
        </p:spPr>
      </p:pic>
      <p:sp>
        <p:nvSpPr>
          <p:cNvPr id="15" name="矩形: 圆角 6"/>
          <p:cNvSpPr/>
          <p:nvPr/>
        </p:nvSpPr>
        <p:spPr>
          <a:xfrm>
            <a:off x="1010285" y="2193290"/>
            <a:ext cx="2178050" cy="328295"/>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marL="106045" indent="0" algn="ctr">
              <a:buFont typeface="Arial" panose="020B0604020202020204" pitchFamily="34" charset="0"/>
              <a:buNone/>
            </a:pPr>
            <a:r>
              <a:rPr lang="zh-CN" altLang="en-US" b="1" dirty="0" smtClean="0">
                <a:sym typeface="+mn-ea"/>
              </a:rPr>
              <a:t>高并发的流量削峰</a:t>
            </a:r>
            <a:endParaRPr lang="zh-CN" altLang="en-US" b="1" dirty="0">
              <a:latin typeface="Arial" panose="020B0604020202020204" pitchFamily="34" charset="0"/>
              <a:ea typeface="华文楷体" panose="02010600040101010101" pitchFamily="2" charset="-122"/>
            </a:endParaRPr>
          </a:p>
        </p:txBody>
      </p:sp>
      <p:sp>
        <p:nvSpPr>
          <p:cNvPr id="16" name="矩形: 圆角 6"/>
          <p:cNvSpPr/>
          <p:nvPr/>
        </p:nvSpPr>
        <p:spPr>
          <a:xfrm>
            <a:off x="5791835" y="2193290"/>
            <a:ext cx="2178050" cy="328295"/>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marL="106045" indent="0" algn="ctr">
              <a:buFont typeface="Arial" panose="020B0604020202020204" pitchFamily="34" charset="0"/>
              <a:buNone/>
            </a:pPr>
            <a:r>
              <a:rPr lang="zh-CN" altLang="en-US" b="1" dirty="0" smtClean="0">
                <a:sym typeface="+mn-ea"/>
              </a:rPr>
              <a:t>应用解耦</a:t>
            </a:r>
            <a:endParaRPr lang="zh-CN" altLang="en-US" b="1" dirty="0">
              <a:latin typeface="Arial" panose="020B0604020202020204" pitchFamily="34" charset="0"/>
              <a:ea typeface="华文楷体" panose="02010600040101010101" pitchFamily="2" charset="-122"/>
            </a:endParaRPr>
          </a:p>
        </p:txBody>
      </p:sp>
      <p:sp>
        <p:nvSpPr>
          <p:cNvPr id="17" name="矩形: 圆角 6"/>
          <p:cNvSpPr/>
          <p:nvPr/>
        </p:nvSpPr>
        <p:spPr>
          <a:xfrm>
            <a:off x="1010285" y="4606290"/>
            <a:ext cx="2178050" cy="328295"/>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marL="106045" indent="0" algn="ctr">
              <a:buFont typeface="Arial" panose="020B0604020202020204" pitchFamily="34" charset="0"/>
              <a:buNone/>
            </a:pPr>
            <a:r>
              <a:rPr lang="zh-CN" altLang="en-US" b="1" dirty="0" smtClean="0">
                <a:sym typeface="+mn-ea"/>
              </a:rPr>
              <a:t>异步处理</a:t>
            </a:r>
            <a:endParaRPr lang="zh-CN" altLang="en-US" b="1" dirty="0">
              <a:latin typeface="Arial" panose="020B0604020202020204" pitchFamily="34" charset="0"/>
              <a:ea typeface="华文楷体" panose="02010600040101010101" pitchFamily="2" charset="-122"/>
            </a:endParaRPr>
          </a:p>
        </p:txBody>
      </p:sp>
      <p:sp>
        <p:nvSpPr>
          <p:cNvPr id="19" name="矩形: 圆角 6"/>
          <p:cNvSpPr/>
          <p:nvPr/>
        </p:nvSpPr>
        <p:spPr>
          <a:xfrm>
            <a:off x="5791835" y="4606290"/>
            <a:ext cx="2178050" cy="328295"/>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marL="106045" indent="0" algn="ctr">
              <a:buFont typeface="Arial" panose="020B0604020202020204" pitchFamily="34" charset="0"/>
              <a:buNone/>
            </a:pPr>
            <a:r>
              <a:rPr lang="zh-CN" altLang="en-US" b="1" dirty="0" smtClean="0">
                <a:sym typeface="+mn-ea"/>
              </a:rPr>
              <a:t>数据分发</a:t>
            </a:r>
            <a:endParaRPr lang="zh-CN" altLang="en-US" b="1" dirty="0">
              <a:latin typeface="Arial" panose="020B0604020202020204" pitchFamily="34" charset="0"/>
              <a:ea typeface="华文楷体" panose="0201060004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6244590"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r>
              <a:rPr lang="zh-CN" altLang="en-US" sz="2100" dirty="0" smtClean="0">
                <a:solidFill>
                  <a:schemeClr val="accent1"/>
                </a:solidFill>
                <a:sym typeface="+mn-ea"/>
              </a:rPr>
              <a:t>提升性能</a:t>
            </a:r>
            <a:r>
              <a:rPr lang="en-US" altLang="zh-CN" sz="2100" dirty="0" smtClean="0">
                <a:solidFill>
                  <a:schemeClr val="accent1"/>
                </a:solidFill>
                <a:sym typeface="+mn-ea"/>
              </a:rPr>
              <a:t>-</a:t>
            </a:r>
            <a:r>
              <a:rPr sz="2100" dirty="0" smtClean="0">
                <a:solidFill>
                  <a:schemeClr val="accent1"/>
                </a:solidFill>
                <a:sym typeface="+mn-ea"/>
              </a:rPr>
              <a:t> RocketMQ 分布式事务消息最终一致性</a:t>
            </a:r>
            <a:endParaRPr sz="2100" dirty="0" smtClean="0">
              <a:solidFill>
                <a:schemeClr val="accent1"/>
              </a:solidFill>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pic>
        <p:nvPicPr>
          <p:cNvPr id="140" name="图片 139"/>
          <p:cNvPicPr/>
          <p:nvPr/>
        </p:nvPicPr>
        <p:blipFill>
          <a:blip r:embed="rId2"/>
          <a:stretch>
            <a:fillRect/>
          </a:stretch>
        </p:blipFill>
        <p:spPr>
          <a:xfrm>
            <a:off x="501015" y="1768475"/>
            <a:ext cx="8141970" cy="1431290"/>
          </a:xfrm>
          <a:prstGeom prst="rect">
            <a:avLst/>
          </a:prstGeom>
          <a:noFill/>
          <a:ln w="9525">
            <a:noFill/>
          </a:ln>
        </p:spPr>
      </p:pic>
      <p:sp>
        <p:nvSpPr>
          <p:cNvPr id="3" name="文本框 2"/>
          <p:cNvSpPr txBox="1"/>
          <p:nvPr/>
        </p:nvSpPr>
        <p:spPr>
          <a:xfrm>
            <a:off x="467995" y="663575"/>
            <a:ext cx="8346440" cy="132207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1600" dirty="0" smtClean="0"/>
              <a:t>基于 RocketMQ 实现的分布式事务消息功能，在普通消息基础上，支持二阶段的提交能力。将二阶段提交和本地事务绑定，实现全局提交结果的一致性。</a:t>
            </a:r>
            <a:endParaRPr lang="zh-CN" altLang="en-US" sz="1600" dirty="0" smtClean="0"/>
          </a:p>
          <a:p>
            <a:pPr marL="106045" indent="0">
              <a:buFont typeface="Arial" panose="020B0604020202020204" pitchFamily="34" charset="0"/>
              <a:buNone/>
            </a:pPr>
            <a:endParaRPr lang="zh-CN" altLang="en-US" sz="1600" dirty="0" smtClean="0"/>
          </a:p>
          <a:p>
            <a:pPr marL="106045" indent="0">
              <a:buFont typeface="Arial" panose="020B0604020202020204" pitchFamily="34" charset="0"/>
              <a:buNone/>
            </a:pPr>
            <a:r>
              <a:rPr lang="zh-CN" altLang="en-US" sz="1600" dirty="0" smtClean="0"/>
              <a:t>交互流程如下图所示：</a:t>
            </a:r>
            <a:endParaRPr lang="zh-CN" altLang="en-US" sz="1600" dirty="0" smtClean="0"/>
          </a:p>
          <a:p>
            <a:pPr marL="106045" indent="0">
              <a:buFont typeface="Arial" panose="020B0604020202020204" pitchFamily="34" charset="0"/>
              <a:buNone/>
            </a:pPr>
            <a:endParaRPr lang="zh-CN" altLang="en-US" sz="1600" dirty="0" smtClean="0"/>
          </a:p>
        </p:txBody>
      </p:sp>
      <p:sp>
        <p:nvSpPr>
          <p:cNvPr id="7" name="文本框 6"/>
          <p:cNvSpPr txBox="1"/>
          <p:nvPr/>
        </p:nvSpPr>
        <p:spPr>
          <a:xfrm>
            <a:off x="224790" y="3328035"/>
            <a:ext cx="8694420" cy="1652905"/>
          </a:xfrm>
          <a:prstGeom prst="rect">
            <a:avLst/>
          </a:prstGeom>
        </p:spPr>
        <p:txBody>
          <a:bodyPr vert="horz" wrap="square" lIns="91440" tIns="45720" rIns="91440" bIns="45720" rtlCol="0" anchor="t">
            <a:noAutofit/>
          </a:bodyPr>
          <a:p>
            <a:pPr marL="334645" indent="-228600">
              <a:buFont typeface="Arial" panose="020B0604020202020204" pitchFamily="34" charset="0"/>
              <a:buAutoNum type="arabicPeriod"/>
            </a:pPr>
            <a:r>
              <a:rPr lang="zh-CN" altLang="en-US" sz="1000" b="1" dirty="0" smtClean="0"/>
              <a:t>生产者将消息发送至 Broker 。</a:t>
            </a:r>
            <a:endParaRPr lang="zh-CN" altLang="en-US" sz="1000" b="1" dirty="0" smtClean="0"/>
          </a:p>
          <a:p>
            <a:pPr marL="334645" indent="-228600">
              <a:buFont typeface="Arial" panose="020B0604020202020204" pitchFamily="34" charset="0"/>
              <a:buAutoNum type="arabicPeriod"/>
            </a:pPr>
            <a:r>
              <a:rPr lang="zh-CN" altLang="en-US" sz="1000" b="1" dirty="0" smtClean="0"/>
              <a:t>Broker 将消息持久化成功之后，向生产者返回 Ack 确认消息已经发送成功，此时消息被标记为"暂不能投递"，这种状态下的消息即为半事务消息。</a:t>
            </a:r>
            <a:endParaRPr lang="zh-CN" altLang="en-US" sz="1000" b="1" dirty="0" smtClean="0"/>
          </a:p>
          <a:p>
            <a:pPr marL="334645" indent="-228600">
              <a:buFont typeface="Arial" panose="020B0604020202020204" pitchFamily="34" charset="0"/>
              <a:buAutoNum type="arabicPeriod"/>
            </a:pPr>
            <a:r>
              <a:rPr lang="zh-CN" altLang="en-US" sz="1000" b="1" dirty="0" smtClean="0"/>
              <a:t>生产者开始执行本地事务逻辑。</a:t>
            </a:r>
            <a:endParaRPr lang="zh-CN" altLang="en-US" sz="1000" b="1" dirty="0" smtClean="0"/>
          </a:p>
          <a:p>
            <a:pPr marL="334645" indent="-228600">
              <a:buFont typeface="Arial" panose="020B0604020202020204" pitchFamily="34" charset="0"/>
              <a:buAutoNum type="arabicPeriod"/>
            </a:pPr>
            <a:r>
              <a:rPr lang="zh-CN" altLang="en-US" sz="1000" b="1" dirty="0" smtClean="0"/>
              <a:t>生产者根据本地事务执行结果向服务端提交二次确认结果（ Commit 或是 Rollback ），Broker 收到确认结果后处理逻辑如下：</a:t>
            </a:r>
            <a:endParaRPr lang="zh-CN" altLang="en-US" sz="1000" b="1" dirty="0" smtClean="0"/>
          </a:p>
          <a:p>
            <a:pPr marL="106045" indent="0">
              <a:buFont typeface="Arial" panose="020B0604020202020204" pitchFamily="34" charset="0"/>
              <a:buNone/>
            </a:pPr>
            <a:r>
              <a:rPr lang="en-US" altLang="zh-CN" sz="1000" b="1" dirty="0" smtClean="0"/>
              <a:t>       </a:t>
            </a:r>
            <a:r>
              <a:rPr lang="zh-CN" altLang="en-US" sz="1000" b="1" dirty="0" smtClean="0"/>
              <a:t>二次确认结果为 Commit ：Broker 将半事务消息标记为可投递，并投递给消费者。</a:t>
            </a:r>
            <a:endParaRPr lang="zh-CN" altLang="en-US" sz="1000" b="1" dirty="0" smtClean="0"/>
          </a:p>
          <a:p>
            <a:pPr marL="106045" indent="0">
              <a:buFont typeface="Arial" panose="020B0604020202020204" pitchFamily="34" charset="0"/>
              <a:buNone/>
            </a:pPr>
            <a:r>
              <a:rPr lang="en-US" altLang="zh-CN" sz="1000" b="1" dirty="0" smtClean="0"/>
              <a:t>       </a:t>
            </a:r>
            <a:r>
              <a:rPr lang="zh-CN" altLang="en-US" sz="1000" b="1" dirty="0" smtClean="0"/>
              <a:t>二次确认结果为 Rollback ：Broker 将回滚事务，不会将半事务消息投递给消费者。</a:t>
            </a:r>
            <a:endParaRPr lang="zh-CN" altLang="en-US" sz="1000" b="1" dirty="0" smtClean="0"/>
          </a:p>
          <a:p>
            <a:pPr marL="106045" indent="0">
              <a:buFont typeface="Arial" panose="020B0604020202020204" pitchFamily="34" charset="0"/>
              <a:buNone/>
            </a:pPr>
            <a:r>
              <a:rPr lang="en-US" altLang="zh-CN" sz="1000" b="1" dirty="0" smtClean="0"/>
              <a:t>5.    </a:t>
            </a:r>
            <a:r>
              <a:rPr lang="zh-CN" altLang="en-US" sz="1000" b="1" dirty="0" smtClean="0"/>
              <a:t>在断网或者是生产者应用重启的特殊情况下，若 Broker 未收到发送者提交的二次确认结果，或 Broker 收到的二次确认结果为 Unknown 未知状态，经过固定时间后，服务端将对消息生产者即生产者集群中任一生产者实例发起消息回查。</a:t>
            </a:r>
            <a:endParaRPr lang="zh-CN" altLang="en-US" sz="1000" b="1" dirty="0" smtClean="0"/>
          </a:p>
          <a:p>
            <a:pPr marL="106045" indent="0">
              <a:buFont typeface="Arial" panose="020B0604020202020204" pitchFamily="34" charset="0"/>
              <a:buNone/>
            </a:pPr>
            <a:r>
              <a:rPr lang="en-US" altLang="zh-CN" sz="1000" b="1" dirty="0" smtClean="0"/>
              <a:t>       </a:t>
            </a:r>
            <a:r>
              <a:rPr lang="zh-CN" altLang="en-US" sz="1000" b="1" dirty="0" smtClean="0"/>
              <a:t>生产者收到消息回查后，需要检查对应消息的本地事务执行的最终结果。</a:t>
            </a:r>
            <a:endParaRPr lang="zh-CN" altLang="en-US" sz="1000" b="1" dirty="0" smtClean="0"/>
          </a:p>
          <a:p>
            <a:pPr marL="106045" indent="0">
              <a:buFont typeface="Arial" panose="020B0604020202020204" pitchFamily="34" charset="0"/>
              <a:buNone/>
            </a:pPr>
            <a:r>
              <a:rPr lang="en-US" altLang="zh-CN" sz="1000" b="1" dirty="0" smtClean="0"/>
              <a:t>       </a:t>
            </a:r>
            <a:r>
              <a:rPr lang="zh-CN" altLang="en-US" sz="1000" b="1" dirty="0" smtClean="0"/>
              <a:t>生产者根据检查到的本地事务的最终状态再次提交二次确认，服务端仍按照步骤4对半事务消息进行处理。</a:t>
            </a:r>
            <a:endParaRPr lang="zh-CN" altLang="en-US" sz="1000" b="1" dirty="0" smtClean="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r>
              <a:rPr lang="zh-CN" altLang="en-US" sz="2100" dirty="0" smtClean="0">
                <a:solidFill>
                  <a:schemeClr val="accent1"/>
                </a:solidFill>
                <a:sym typeface="+mn-ea"/>
              </a:rPr>
              <a:t>提升性能</a:t>
            </a:r>
            <a:r>
              <a:rPr lang="en-US" altLang="zh-CN" sz="2100" dirty="0" smtClean="0">
                <a:solidFill>
                  <a:schemeClr val="accent1"/>
                </a:solidFill>
                <a:sym typeface="+mn-ea"/>
              </a:rPr>
              <a:t>-</a:t>
            </a:r>
            <a:r>
              <a:rPr lang="zh-CN" altLang="en-US" sz="2100" dirty="0" smtClean="0">
                <a:solidFill>
                  <a:schemeClr val="accent1"/>
                </a:solidFill>
                <a:sym typeface="+mn-ea"/>
              </a:rPr>
              <a:t>池化技术</a:t>
            </a:r>
            <a:endParaRPr lang="zh-CN" altLang="en-US" sz="2100" dirty="0" smtClean="0">
              <a:solidFill>
                <a:schemeClr val="accent1"/>
              </a:solidFill>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sp>
        <p:nvSpPr>
          <p:cNvPr id="2" name="文本框 1"/>
          <p:cNvSpPr txBox="1"/>
          <p:nvPr/>
        </p:nvSpPr>
        <p:spPr>
          <a:xfrm>
            <a:off x="367665" y="634365"/>
            <a:ext cx="8408670" cy="1558925"/>
          </a:xfrm>
          <a:prstGeom prst="rect">
            <a:avLst/>
          </a:prstGeom>
        </p:spPr>
        <p:txBody>
          <a:bodyPr vert="horz" wrap="square" lIns="91440" tIns="45720" rIns="91440" bIns="45720" rtlCol="0" anchor="t">
            <a:noAutofit/>
          </a:bodyPr>
          <a:p>
            <a:pPr marL="106045" indent="0">
              <a:buFont typeface="Arial" panose="020B0604020202020204" pitchFamily="34" charset="0"/>
              <a:buNone/>
            </a:pPr>
            <a:r>
              <a:rPr lang="zh-CN" altLang="en-US" sz="1400" dirty="0" smtClean="0"/>
              <a:t>在我们平常的编码中，像线程资源、数据库连接资源或者 TCP 连接等，这类对象的初始化通常要花费比较长的时间。</a:t>
            </a:r>
            <a:endParaRPr lang="zh-CN" altLang="en-US" sz="1400" dirty="0" smtClean="0"/>
          </a:p>
          <a:p>
            <a:pPr marL="106045" indent="0">
              <a:buFont typeface="Arial" panose="020B0604020202020204" pitchFamily="34" charset="0"/>
              <a:buNone/>
            </a:pPr>
            <a:r>
              <a:rPr lang="zh-CN" altLang="en-US" sz="1400" dirty="0" smtClean="0"/>
              <a:t>如果频繁地申请和销毁，就会耗费大量的系统资源，造成不必要的性能损失；</a:t>
            </a:r>
            <a:endParaRPr lang="zh-CN" altLang="en-US" sz="1400" dirty="0" smtClean="0"/>
          </a:p>
          <a:p>
            <a:pPr marL="106045" indent="0">
              <a:buFont typeface="Arial" panose="020B0604020202020204" pitchFamily="34" charset="0"/>
              <a:buNone/>
            </a:pPr>
            <a:r>
              <a:rPr lang="zh-CN" altLang="en-US" sz="1400" dirty="0" smtClean="0"/>
              <a:t>并且这些对象都有一个显著的特征，就是通过轻量级的重置工作，可以循环、重复地使用</a:t>
            </a:r>
            <a:r>
              <a:rPr lang="zh-CN" altLang="en-US" sz="1400" b="1" dirty="0" smtClean="0"/>
              <a:t>。</a:t>
            </a:r>
            <a:endParaRPr lang="zh-CN" altLang="en-US" sz="1400" b="1" dirty="0" smtClean="0"/>
          </a:p>
          <a:p>
            <a:pPr marL="106045" indent="0">
              <a:buFont typeface="Arial" panose="020B0604020202020204" pitchFamily="34" charset="0"/>
              <a:buNone/>
            </a:pPr>
            <a:endParaRPr lang="zh-CN" altLang="en-US" sz="1400" b="1" dirty="0" smtClean="0"/>
          </a:p>
          <a:p>
            <a:pPr marL="106045" indent="0">
              <a:buFont typeface="Arial" panose="020B0604020202020204" pitchFamily="34" charset="0"/>
              <a:buNone/>
            </a:pPr>
            <a:r>
              <a:rPr lang="zh-CN" altLang="en-US" sz="1400" b="1" dirty="0" smtClean="0"/>
              <a:t>这个时候，我们就可以使用一个虚拟的池子，将这些资源保存起来，当使用的时候，我们就从池子里快速获取一个即可。</a:t>
            </a:r>
            <a:endParaRPr lang="zh-CN" altLang="en-US" sz="1400" b="1" dirty="0" smtClean="0"/>
          </a:p>
        </p:txBody>
      </p:sp>
      <p:pic>
        <p:nvPicPr>
          <p:cNvPr id="3" name="图片 2" descr="16a5dff6aaa83048fd75572c26c9b211"/>
          <p:cNvPicPr>
            <a:picLocks noChangeAspect="1"/>
          </p:cNvPicPr>
          <p:nvPr/>
        </p:nvPicPr>
        <p:blipFill>
          <a:blip r:embed="rId2"/>
          <a:stretch>
            <a:fillRect/>
          </a:stretch>
        </p:blipFill>
        <p:spPr>
          <a:xfrm>
            <a:off x="304165" y="2164715"/>
            <a:ext cx="6188075" cy="2706370"/>
          </a:xfrm>
          <a:prstGeom prst="rect">
            <a:avLst/>
          </a:prstGeom>
        </p:spPr>
      </p:pic>
      <p:sp>
        <p:nvSpPr>
          <p:cNvPr id="4" name="文本框 3"/>
          <p:cNvSpPr txBox="1"/>
          <p:nvPr/>
        </p:nvSpPr>
        <p:spPr>
          <a:xfrm>
            <a:off x="6449695" y="2825750"/>
            <a:ext cx="2694305" cy="1383665"/>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1400" b="1" dirty="0" smtClean="0"/>
              <a:t>要指定三个主要的参数：</a:t>
            </a:r>
            <a:endParaRPr lang="zh-CN" altLang="en-US" sz="1400" b="1" dirty="0" smtClean="0"/>
          </a:p>
          <a:p>
            <a:pPr marL="285750" indent="-179705">
              <a:buFont typeface="Arial" panose="020B0604020202020204" pitchFamily="34" charset="0"/>
              <a:buChar char="•"/>
            </a:pPr>
            <a:endParaRPr lang="zh-CN" altLang="en-US" sz="1400" b="1" dirty="0" smtClean="0"/>
          </a:p>
          <a:p>
            <a:pPr marL="285750" indent="-179705">
              <a:buFont typeface="Arial" panose="020B0604020202020204" pitchFamily="34" charset="0"/>
              <a:buChar char="•"/>
            </a:pPr>
            <a:r>
              <a:rPr lang="zh-CN" altLang="en-US" sz="1400" b="1" dirty="0" smtClean="0"/>
              <a:t>maxTotal 对象池中管理的对象上限</a:t>
            </a:r>
            <a:endParaRPr lang="zh-CN" altLang="en-US" sz="1400" b="1" dirty="0" smtClean="0"/>
          </a:p>
          <a:p>
            <a:pPr marL="285750" indent="-179705">
              <a:buFont typeface="Arial" panose="020B0604020202020204" pitchFamily="34" charset="0"/>
              <a:buChar char="•"/>
            </a:pPr>
            <a:r>
              <a:rPr lang="zh-CN" altLang="en-US" sz="1400" b="1" dirty="0" smtClean="0"/>
              <a:t>maxIdle 最大空闲数</a:t>
            </a:r>
            <a:endParaRPr lang="zh-CN" altLang="en-US" sz="1400" b="1" dirty="0" smtClean="0"/>
          </a:p>
          <a:p>
            <a:pPr marL="285750" indent="-179705">
              <a:buFont typeface="Arial" panose="020B0604020202020204" pitchFamily="34" charset="0"/>
              <a:buChar char="•"/>
            </a:pPr>
            <a:r>
              <a:rPr lang="zh-CN" altLang="en-US" sz="1400" b="1" dirty="0" smtClean="0"/>
              <a:t>minIdle 最小空闲数</a:t>
            </a:r>
            <a:endParaRPr lang="zh-CN" altLang="en-US" sz="1400" b="1" dirty="0" smtClean="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5417185" y="1178560"/>
            <a:ext cx="3648075" cy="3519805"/>
          </a:xfrm>
          <a:prstGeom prst="rect">
            <a:avLst/>
          </a:prstGeom>
        </p:spPr>
      </p:pic>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r>
              <a:rPr lang="zh-CN" altLang="en-US" sz="2100" dirty="0" smtClean="0">
                <a:solidFill>
                  <a:schemeClr val="accent1"/>
                </a:solidFill>
                <a:sym typeface="+mn-ea"/>
              </a:rPr>
              <a:t>提升性能</a:t>
            </a:r>
            <a:r>
              <a:rPr lang="en-US" altLang="zh-CN" sz="2100" dirty="0" smtClean="0">
                <a:solidFill>
                  <a:schemeClr val="accent1"/>
                </a:solidFill>
                <a:sym typeface="+mn-ea"/>
              </a:rPr>
              <a:t>-</a:t>
            </a:r>
            <a:r>
              <a:rPr lang="zh-CN" altLang="en-US" sz="2100" dirty="0" smtClean="0">
                <a:solidFill>
                  <a:schemeClr val="accent1"/>
                </a:solidFill>
                <a:sym typeface="+mn-ea"/>
              </a:rPr>
              <a:t>寿险数据湖助力</a:t>
            </a:r>
            <a:r>
              <a:rPr lang="en-US" altLang="zh-CN" sz="2100" dirty="0" smtClean="0">
                <a:solidFill>
                  <a:schemeClr val="accent1"/>
                </a:solidFill>
                <a:sym typeface="+mn-ea"/>
              </a:rPr>
              <a:t>OLAP</a:t>
            </a:r>
            <a:r>
              <a:rPr lang="zh-CN" altLang="en-US" sz="2100" dirty="0" smtClean="0">
                <a:solidFill>
                  <a:schemeClr val="accent1"/>
                </a:solidFill>
                <a:sym typeface="+mn-ea"/>
              </a:rPr>
              <a:t>计算</a:t>
            </a:r>
            <a:endParaRPr lang="zh-CN" altLang="en-US" sz="2100" dirty="0" smtClean="0">
              <a:solidFill>
                <a:schemeClr val="accent1"/>
              </a:solidFill>
              <a:sym typeface="+mn-ea"/>
            </a:endParaRPr>
          </a:p>
        </p:txBody>
      </p:sp>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pic>
        <p:nvPicPr>
          <p:cNvPr id="3" name="图片 2" descr="AB53D93E53FC7DC02728CC7923023077"/>
          <p:cNvPicPr>
            <a:picLocks noChangeAspect="1"/>
          </p:cNvPicPr>
          <p:nvPr/>
        </p:nvPicPr>
        <p:blipFill>
          <a:blip r:embed="rId3"/>
          <a:stretch>
            <a:fillRect/>
          </a:stretch>
        </p:blipFill>
        <p:spPr>
          <a:xfrm>
            <a:off x="1563370" y="1465580"/>
            <a:ext cx="3939540" cy="3429000"/>
          </a:xfrm>
          <a:prstGeom prst="rect">
            <a:avLst/>
          </a:prstGeom>
        </p:spPr>
      </p:pic>
      <p:sp>
        <p:nvSpPr>
          <p:cNvPr id="7" name="矩形: 圆角 6"/>
          <p:cNvSpPr/>
          <p:nvPr/>
        </p:nvSpPr>
        <p:spPr>
          <a:xfrm>
            <a:off x="236220" y="1873885"/>
            <a:ext cx="1376045" cy="646430"/>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r>
              <a:rPr lang="zh-CN" altLang="en-US" b="1" dirty="0">
                <a:latin typeface="Arial" panose="020B0604020202020204" pitchFamily="34" charset="0"/>
                <a:ea typeface="华文楷体" panose="02010600040101010101" pitchFamily="2" charset="-122"/>
              </a:rPr>
              <a:t>存算分离</a:t>
            </a:r>
            <a:endParaRPr lang="zh-CN" altLang="en-US" b="1" dirty="0">
              <a:latin typeface="Arial" panose="020B0604020202020204" pitchFamily="34" charset="0"/>
              <a:ea typeface="华文楷体" panose="02010600040101010101" pitchFamily="2" charset="-122"/>
            </a:endParaRPr>
          </a:p>
          <a:p>
            <a:pPr algn="ctr"/>
            <a:r>
              <a:rPr lang="zh-CN" altLang="en-US" b="1" dirty="0">
                <a:latin typeface="Arial" panose="020B0604020202020204" pitchFamily="34" charset="0"/>
                <a:ea typeface="华文楷体" panose="02010600040101010101" pitchFamily="2" charset="-122"/>
              </a:rPr>
              <a:t>流批一体</a:t>
            </a:r>
            <a:endParaRPr lang="zh-CN" altLang="en-US" b="1" dirty="0">
              <a:latin typeface="Arial" panose="020B0604020202020204" pitchFamily="34" charset="0"/>
              <a:ea typeface="华文楷体" panose="02010600040101010101" pitchFamily="2" charset="-122"/>
            </a:endParaRPr>
          </a:p>
        </p:txBody>
      </p:sp>
      <p:sp>
        <p:nvSpPr>
          <p:cNvPr id="4" name="矩形: 圆角 6"/>
          <p:cNvSpPr/>
          <p:nvPr/>
        </p:nvSpPr>
        <p:spPr>
          <a:xfrm>
            <a:off x="236220" y="2856865"/>
            <a:ext cx="1376045" cy="646430"/>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r>
              <a:rPr lang="zh-CN" altLang="en-US" b="1" dirty="0">
                <a:latin typeface="Arial" panose="020B0604020202020204" pitchFamily="34" charset="0"/>
                <a:ea typeface="华文楷体" panose="02010600040101010101" pitchFamily="2" charset="-122"/>
              </a:rPr>
              <a:t>计算引擎灵活选择</a:t>
            </a:r>
            <a:endParaRPr lang="zh-CN" altLang="en-US" b="1" dirty="0">
              <a:latin typeface="Arial" panose="020B0604020202020204" pitchFamily="34" charset="0"/>
              <a:ea typeface="华文楷体" panose="02010600040101010101" pitchFamily="2" charset="-122"/>
            </a:endParaRPr>
          </a:p>
        </p:txBody>
      </p:sp>
      <p:sp>
        <p:nvSpPr>
          <p:cNvPr id="5" name="矩形: 圆角 6"/>
          <p:cNvSpPr/>
          <p:nvPr/>
        </p:nvSpPr>
        <p:spPr>
          <a:xfrm>
            <a:off x="236220" y="3839845"/>
            <a:ext cx="1376045" cy="646430"/>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r>
              <a:rPr lang="zh-CN" altLang="en-US" b="1" dirty="0">
                <a:latin typeface="Arial" panose="020B0604020202020204" pitchFamily="34" charset="0"/>
                <a:ea typeface="华文楷体" panose="02010600040101010101" pitchFamily="2" charset="-122"/>
              </a:rPr>
              <a:t>屏蔽细节</a:t>
            </a:r>
            <a:endParaRPr lang="zh-CN" altLang="en-US" b="1" dirty="0">
              <a:latin typeface="Arial" panose="020B0604020202020204" pitchFamily="34" charset="0"/>
              <a:ea typeface="华文楷体" panose="02010600040101010101" pitchFamily="2" charset="-122"/>
            </a:endParaRPr>
          </a:p>
          <a:p>
            <a:pPr algn="ctr"/>
            <a:r>
              <a:rPr lang="zh-CN" altLang="en-US" b="1" dirty="0">
                <a:latin typeface="Arial" panose="020B0604020202020204" pitchFamily="34" charset="0"/>
                <a:ea typeface="华文楷体" panose="02010600040101010101" pitchFamily="2" charset="-122"/>
              </a:rPr>
              <a:t>简单暴露</a:t>
            </a:r>
            <a:endParaRPr lang="zh-CN" altLang="en-US" b="1" dirty="0">
              <a:latin typeface="Arial" panose="020B0604020202020204" pitchFamily="34" charset="0"/>
              <a:ea typeface="华文楷体" panose="02010600040101010101" pitchFamily="2" charset="-122"/>
            </a:endParaRPr>
          </a:p>
        </p:txBody>
      </p:sp>
      <p:cxnSp>
        <p:nvCxnSpPr>
          <p:cNvPr id="193" name="直接连接符 192"/>
          <p:cNvCxnSpPr/>
          <p:nvPr/>
        </p:nvCxnSpPr>
        <p:spPr>
          <a:xfrm>
            <a:off x="5365728" y="1465574"/>
            <a:ext cx="0" cy="3232785"/>
          </a:xfrm>
          <a:prstGeom prst="line">
            <a:avLst/>
          </a:prstGeom>
          <a:noFill/>
          <a:ln w="12700" cap="flat" cmpd="sng" algn="ctr">
            <a:solidFill>
              <a:sysClr val="window" lastClr="FFFFFF">
                <a:lumMod val="75000"/>
              </a:sysClr>
            </a:solidFill>
            <a:prstDash val="dash"/>
          </a:ln>
          <a:effectLst/>
        </p:spPr>
      </p:cxnSp>
      <p:sp>
        <p:nvSpPr>
          <p:cNvPr id="8" name="文本框 7"/>
          <p:cNvSpPr txBox="1"/>
          <p:nvPr/>
        </p:nvSpPr>
        <p:spPr>
          <a:xfrm>
            <a:off x="539750" y="783590"/>
            <a:ext cx="8300085" cy="521970"/>
          </a:xfrm>
          <a:prstGeom prst="rect">
            <a:avLst/>
          </a:prstGeom>
        </p:spPr>
        <p:txBody>
          <a:bodyPr vert="horz" wrap="square" lIns="91440" tIns="45720" rIns="91440" bIns="45720" rtlCol="0" anchor="t">
            <a:spAutoFit/>
          </a:bodyPr>
          <a:p>
            <a:pPr marL="285750" indent="-179705">
              <a:buFont typeface="Arial" panose="020B0604020202020204" pitchFamily="34" charset="0"/>
              <a:buChar char="•"/>
            </a:pPr>
            <a:r>
              <a:rPr lang="zh-CN" altLang="en-US" sz="1400" b="1" dirty="0" smtClean="0"/>
              <a:t>解决 Lambda 架构实时平台和离线平台两套引擎运维成本高、数据不一致的问题；</a:t>
            </a:r>
            <a:endParaRPr lang="zh-CN" altLang="en-US" sz="1400" b="1" dirty="0" smtClean="0"/>
          </a:p>
          <a:p>
            <a:pPr marL="285750" indent="-179705">
              <a:buFont typeface="Arial" panose="020B0604020202020204" pitchFamily="34" charset="0"/>
              <a:buChar char="•"/>
            </a:pPr>
            <a:r>
              <a:rPr lang="zh-CN" altLang="en-US" sz="1400" b="1" dirty="0" smtClean="0"/>
              <a:t>解决 Kappa 架构数据回溯能力差、无法进行 OLAP 分析能力的问题；</a:t>
            </a:r>
            <a:endParaRPr lang="zh-CN" altLang="en-US" sz="1400" b="1" dirty="0" smtClean="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r>
              <a:rPr lang="zh-CN" sz="2100" dirty="0">
                <a:sym typeface="+mn-ea"/>
              </a:rPr>
              <a:t>提升性能</a:t>
            </a:r>
            <a:r>
              <a:rPr lang="en-US" altLang="zh-CN" sz="2100" dirty="0">
                <a:sym typeface="+mn-ea"/>
              </a:rPr>
              <a:t>-</a:t>
            </a:r>
            <a:r>
              <a:rPr lang="zh-CN" sz="2100" dirty="0">
                <a:sym typeface="+mn-ea"/>
              </a:rPr>
              <a:t>精算分钟级百万次计算</a:t>
            </a:r>
            <a:endParaRPr lang="zh-CN" sz="2100" dirty="0">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sp>
        <p:nvSpPr>
          <p:cNvPr id="6" name="文本框 5"/>
          <p:cNvSpPr txBox="1"/>
          <p:nvPr/>
        </p:nvSpPr>
        <p:spPr>
          <a:xfrm>
            <a:off x="-28575" y="447040"/>
            <a:ext cx="9201150" cy="1106805"/>
          </a:xfrm>
          <a:prstGeom prst="rect">
            <a:avLst/>
          </a:prstGeom>
        </p:spPr>
        <p:txBody>
          <a:bodyPr vert="horz" wrap="square" lIns="91440" tIns="45720" rIns="91440" bIns="45720" rtlCol="0" anchor="t">
            <a:spAutoFit/>
          </a:bodyPr>
          <a:p>
            <a:pPr marL="106045" indent="0" algn="ctr" fontAlgn="auto">
              <a:lnSpc>
                <a:spcPct val="150000"/>
              </a:lnSpc>
              <a:buFont typeface="Arial" panose="020B0604020202020204" pitchFamily="34" charset="0"/>
              <a:buNone/>
            </a:pPr>
            <a:r>
              <a:rPr lang="zh-CN" altLang="en-US" sz="2400" b="1" dirty="0" smtClean="0">
                <a:solidFill>
                  <a:schemeClr val="tx1"/>
                </a:solidFill>
                <a:sym typeface="+mn-ea"/>
              </a:rPr>
              <a:t>提升性能四轮驱动：</a:t>
            </a:r>
            <a:r>
              <a:rPr lang="zh-CN" altLang="en-US" sz="2400" b="1" dirty="0" smtClean="0">
                <a:solidFill>
                  <a:srgbClr val="FD663A"/>
                </a:solidFill>
                <a:sym typeface="+mn-ea"/>
              </a:rPr>
              <a:t>缓存</a:t>
            </a:r>
            <a:r>
              <a:rPr lang="en-US" altLang="zh-CN" sz="2400" b="1" dirty="0" smtClean="0">
                <a:solidFill>
                  <a:srgbClr val="FD663A"/>
                </a:solidFill>
                <a:sym typeface="+mn-ea"/>
              </a:rPr>
              <a:t> </a:t>
            </a:r>
            <a:r>
              <a:rPr lang="en-US" altLang="zh-CN" sz="2400" b="1" dirty="0" smtClean="0">
                <a:sym typeface="+mn-ea"/>
              </a:rPr>
              <a:t>+</a:t>
            </a:r>
            <a:r>
              <a:rPr lang="en-US" altLang="zh-CN" sz="2400" b="1" dirty="0" smtClean="0">
                <a:solidFill>
                  <a:srgbClr val="FD663A"/>
                </a:solidFill>
                <a:sym typeface="+mn-ea"/>
              </a:rPr>
              <a:t> </a:t>
            </a:r>
            <a:r>
              <a:rPr lang="zh-CN" altLang="en-US" sz="2400" b="1" dirty="0" smtClean="0">
                <a:solidFill>
                  <a:srgbClr val="FD663A"/>
                </a:solidFill>
                <a:sym typeface="+mn-ea"/>
              </a:rPr>
              <a:t>消息</a:t>
            </a:r>
            <a:r>
              <a:rPr lang="en-US" altLang="zh-CN" sz="2400" b="1" dirty="0" smtClean="0">
                <a:solidFill>
                  <a:srgbClr val="FD663A"/>
                </a:solidFill>
                <a:sym typeface="+mn-ea"/>
              </a:rPr>
              <a:t> </a:t>
            </a:r>
            <a:r>
              <a:rPr lang="en-US" altLang="zh-CN" sz="2400" b="1" dirty="0" smtClean="0">
                <a:solidFill>
                  <a:schemeClr val="tx1"/>
                </a:solidFill>
                <a:sym typeface="+mn-ea"/>
              </a:rPr>
              <a:t>+</a:t>
            </a:r>
            <a:r>
              <a:rPr lang="en-US" altLang="zh-CN" sz="2400" b="1" dirty="0" smtClean="0">
                <a:solidFill>
                  <a:srgbClr val="FD663A"/>
                </a:solidFill>
                <a:sym typeface="+mn-ea"/>
              </a:rPr>
              <a:t> </a:t>
            </a:r>
            <a:r>
              <a:rPr lang="zh-CN" altLang="en-US" sz="2400" b="1" dirty="0" smtClean="0">
                <a:solidFill>
                  <a:srgbClr val="FD663A"/>
                </a:solidFill>
                <a:sym typeface="+mn-ea"/>
              </a:rPr>
              <a:t>池化</a:t>
            </a:r>
            <a:r>
              <a:rPr lang="en-US" altLang="zh-CN" sz="2400" b="1" dirty="0" smtClean="0">
                <a:sym typeface="+mn-ea"/>
              </a:rPr>
              <a:t> +</a:t>
            </a:r>
            <a:r>
              <a:rPr lang="en-US" altLang="zh-CN" sz="2400" b="1" dirty="0" smtClean="0">
                <a:solidFill>
                  <a:srgbClr val="FD663A"/>
                </a:solidFill>
                <a:sym typeface="+mn-ea"/>
              </a:rPr>
              <a:t> </a:t>
            </a:r>
            <a:r>
              <a:rPr lang="zh-CN" altLang="en-US" sz="2400" b="1" dirty="0" smtClean="0">
                <a:solidFill>
                  <a:srgbClr val="FD663A"/>
                </a:solidFill>
                <a:sym typeface="+mn-ea"/>
              </a:rPr>
              <a:t>数据湖</a:t>
            </a:r>
            <a:endParaRPr lang="zh-CN" altLang="en-US" sz="1800" b="1" dirty="0" smtClean="0">
              <a:solidFill>
                <a:schemeClr val="tx1"/>
              </a:solidFill>
              <a:sym typeface="+mn-ea"/>
            </a:endParaRPr>
          </a:p>
          <a:p>
            <a:pPr marL="106045" indent="0" algn="ctr" fontAlgn="auto">
              <a:lnSpc>
                <a:spcPct val="150000"/>
              </a:lnSpc>
              <a:buFont typeface="Arial" panose="020B0604020202020204" pitchFamily="34" charset="0"/>
              <a:buNone/>
            </a:pPr>
            <a:r>
              <a:rPr lang="zh-CN" altLang="en-US" sz="2000" b="1" dirty="0" smtClean="0">
                <a:solidFill>
                  <a:schemeClr val="tx1"/>
                </a:solidFill>
                <a:sym typeface="+mn-ea"/>
              </a:rPr>
              <a:t>成效：</a:t>
            </a:r>
            <a:r>
              <a:rPr lang="en-US" altLang="zh-CN" sz="2000" b="1" dirty="0" smtClean="0">
                <a:solidFill>
                  <a:schemeClr val="accent1"/>
                </a:solidFill>
                <a:sym typeface="+mn-ea"/>
              </a:rPr>
              <a:t>1</a:t>
            </a:r>
            <a:r>
              <a:rPr lang="zh-CN" altLang="en-US" sz="2000" b="1" dirty="0" smtClean="0">
                <a:solidFill>
                  <a:schemeClr val="accent1"/>
                </a:solidFill>
                <a:sym typeface="+mn-ea"/>
              </a:rPr>
              <a:t>分钟</a:t>
            </a:r>
            <a:r>
              <a:rPr lang="zh-CN" altLang="en-US" sz="2000" b="1" dirty="0" smtClean="0">
                <a:solidFill>
                  <a:schemeClr val="tx1"/>
                </a:solidFill>
                <a:sym typeface="+mn-ea"/>
              </a:rPr>
              <a:t>内完成，</a:t>
            </a:r>
            <a:r>
              <a:rPr lang="zh-CN" altLang="en-US" sz="2000" b="1" dirty="0" smtClean="0">
                <a:solidFill>
                  <a:srgbClr val="FD663A"/>
                </a:solidFill>
                <a:sym typeface="+mn-ea"/>
              </a:rPr>
              <a:t>百万次</a:t>
            </a:r>
            <a:r>
              <a:rPr lang="zh-CN" altLang="en-US" sz="2000" b="1" dirty="0" smtClean="0">
                <a:sym typeface="+mn-ea"/>
              </a:rPr>
              <a:t>复杂算法滚动计算，数据血缘染色。</a:t>
            </a:r>
            <a:endParaRPr lang="zh-CN" altLang="en-US" sz="2000" dirty="0" smtClean="0">
              <a:sym typeface="+mn-ea"/>
            </a:endParaRPr>
          </a:p>
        </p:txBody>
      </p:sp>
      <p:pic>
        <p:nvPicPr>
          <p:cNvPr id="23" name="图片 22"/>
          <p:cNvPicPr>
            <a:picLocks noChangeAspect="1"/>
          </p:cNvPicPr>
          <p:nvPr/>
        </p:nvPicPr>
        <p:blipFill>
          <a:blip r:embed="rId2"/>
          <a:stretch>
            <a:fillRect/>
          </a:stretch>
        </p:blipFill>
        <p:spPr>
          <a:xfrm>
            <a:off x="162560" y="1553845"/>
            <a:ext cx="5286375" cy="3386455"/>
          </a:xfrm>
          <a:prstGeom prst="rect">
            <a:avLst/>
          </a:prstGeom>
        </p:spPr>
      </p:pic>
      <p:sp>
        <p:nvSpPr>
          <p:cNvPr id="24" name="文本框 23"/>
          <p:cNvSpPr txBox="1"/>
          <p:nvPr/>
        </p:nvSpPr>
        <p:spPr>
          <a:xfrm>
            <a:off x="5645785" y="1509395"/>
            <a:ext cx="3003550" cy="1611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p>
            <a:pPr marL="0" marR="0" lvl="0" indent="0" algn="l" defTabSz="914400" rtl="0" fontAlgn="auto">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设计方案</a:t>
            </a:r>
            <a:r>
              <a:rPr lang="zh-CN" altLang="en-US" sz="1200" b="1" noProof="0" dirty="0">
                <a:ln>
                  <a:noFill/>
                </a:ln>
                <a:solidFill>
                  <a:schemeClr val="tx1"/>
                </a:solidFill>
                <a:effectLst/>
                <a:uLnTx/>
                <a:uFillTx/>
                <a:latin typeface="华文楷体" panose="02010600040101010101" pitchFamily="2" charset="-122"/>
                <a:ea typeface="华文楷体" panose="02010600040101010101" pitchFamily="2" charset="-122"/>
                <a:sym typeface="+mn-ea"/>
              </a:rPr>
              <a:t>：</a:t>
            </a:r>
            <a:endParaRPr kumimoji="0" lang="en-US" altLang="zh-CN" sz="12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171450" marR="0" lvl="0" indent="-171450" algn="l" defTabSz="914400" rtl="0" fontAlgn="auto">
              <a:lnSpc>
                <a:spcPct val="100000"/>
              </a:lnSpc>
              <a:spcBef>
                <a:spcPts val="0"/>
              </a:spcBef>
              <a:spcAft>
                <a:spcPts val="0"/>
              </a:spcAft>
              <a:buClrTx/>
              <a:buSzTx/>
              <a:buFont typeface="Arial" panose="020B0604020202020204" pitchFamily="34" charset="0"/>
              <a:buChar char="•"/>
              <a:defRPr/>
            </a:pPr>
            <a:r>
              <a:rPr lang="zh-CN" sz="1200" noProof="0" dirty="0">
                <a:ln>
                  <a:noFill/>
                </a:ln>
                <a:solidFill>
                  <a:prstClr val="black"/>
                </a:solidFill>
                <a:effectLst/>
                <a:uLnTx/>
                <a:uFillTx/>
                <a:latin typeface="华文楷体" panose="02010600040101010101" pitchFamily="2" charset="-122"/>
                <a:ea typeface="华文楷体" panose="02010600040101010101" pitchFamily="2" charset="-122"/>
                <a:sym typeface="+mn-ea"/>
              </a:rPr>
              <a:t>采用生产消费者模型</a:t>
            </a:r>
            <a:endParaRPr lang="zh-CN" sz="1200" noProof="0" dirty="0">
              <a:ln>
                <a:noFill/>
              </a:ln>
              <a:solidFill>
                <a:prstClr val="black"/>
              </a:solidFill>
              <a:effectLst/>
              <a:uLnTx/>
              <a:uFillTx/>
              <a:latin typeface="华文楷体" panose="02010600040101010101" pitchFamily="2" charset="-122"/>
              <a:ea typeface="华文楷体" panose="02010600040101010101" pitchFamily="2" charset="-122"/>
              <a:sym typeface="+mn-ea"/>
            </a:endParaRPr>
          </a:p>
          <a:p>
            <a:pPr marL="171450" marR="0" lvl="0" indent="-171450" algn="l" defTabSz="914400" rtl="0" fontAlgn="auto">
              <a:lnSpc>
                <a:spcPct val="100000"/>
              </a:lnSpc>
              <a:spcBef>
                <a:spcPts val="0"/>
              </a:spcBef>
              <a:spcAft>
                <a:spcPts val="0"/>
              </a:spcAft>
              <a:buClrTx/>
              <a:buSzTx/>
              <a:buFont typeface="Arial" panose="020B0604020202020204" pitchFamily="34" charset="0"/>
              <a:buChar char="•"/>
              <a:defRPr/>
            </a:pPr>
            <a:r>
              <a:rPr lang="zh-CN" sz="1200" noProof="0" dirty="0">
                <a:ln>
                  <a:noFill/>
                </a:ln>
                <a:solidFill>
                  <a:prstClr val="black"/>
                </a:solidFill>
                <a:effectLst/>
                <a:uLnTx/>
                <a:uFillTx/>
                <a:latin typeface="华文楷体" panose="02010600040101010101" pitchFamily="2" charset="-122"/>
                <a:ea typeface="华文楷体" panose="02010600040101010101" pitchFamily="2" charset="-122"/>
                <a:sym typeface="+mn-ea"/>
              </a:rPr>
              <a:t>生产者，通过</a:t>
            </a:r>
            <a:r>
              <a:rPr lang="en-US" altLang="zh-CN" sz="1200" noProof="0" dirty="0">
                <a:ln>
                  <a:noFill/>
                </a:ln>
                <a:solidFill>
                  <a:prstClr val="black"/>
                </a:solidFill>
                <a:effectLst/>
                <a:uLnTx/>
                <a:uFillTx/>
                <a:latin typeface="华文楷体" panose="02010600040101010101" pitchFamily="2" charset="-122"/>
                <a:ea typeface="华文楷体" panose="02010600040101010101" pitchFamily="2" charset="-122"/>
                <a:sym typeface="+mn-ea"/>
              </a:rPr>
              <a:t>hash</a:t>
            </a:r>
            <a:r>
              <a:rPr lang="zh-CN" altLang="en-US" sz="1200" noProof="0" dirty="0">
                <a:ln>
                  <a:noFill/>
                </a:ln>
                <a:solidFill>
                  <a:prstClr val="black"/>
                </a:solidFill>
                <a:effectLst/>
                <a:uLnTx/>
                <a:uFillTx/>
                <a:latin typeface="华文楷体" panose="02010600040101010101" pitchFamily="2" charset="-122"/>
                <a:ea typeface="华文楷体" panose="02010600040101010101" pitchFamily="2" charset="-122"/>
                <a:sym typeface="+mn-ea"/>
              </a:rPr>
              <a:t>数据分片</a:t>
            </a:r>
            <a:endParaRPr lang="zh-CN" altLang="en-US" sz="1200" noProof="0" dirty="0">
              <a:ln>
                <a:noFill/>
              </a:ln>
              <a:solidFill>
                <a:prstClr val="black"/>
              </a:solidFill>
              <a:effectLst/>
              <a:uLnTx/>
              <a:uFillTx/>
              <a:latin typeface="华文楷体" panose="02010600040101010101" pitchFamily="2" charset="-122"/>
              <a:ea typeface="华文楷体" panose="02010600040101010101" pitchFamily="2" charset="-122"/>
              <a:sym typeface="+mn-ea"/>
            </a:endParaRPr>
          </a:p>
          <a:p>
            <a:pPr marL="171450" marR="0" lvl="0" indent="-171450" algn="l" defTabSz="914400" rtl="0" fontAlgn="auto">
              <a:lnSpc>
                <a:spcPct val="100000"/>
              </a:lnSpc>
              <a:spcBef>
                <a:spcPts val="0"/>
              </a:spcBef>
              <a:spcAft>
                <a:spcPts val="0"/>
              </a:spcAft>
              <a:buClrTx/>
              <a:buSzTx/>
              <a:buFont typeface="Arial" panose="020B0604020202020204" pitchFamily="34" charset="0"/>
              <a:buChar char="•"/>
              <a:defRPr/>
            </a:pPr>
            <a:r>
              <a:rPr lang="zh-CN" sz="1200" noProof="0" dirty="0">
                <a:ln>
                  <a:noFill/>
                </a:ln>
                <a:solidFill>
                  <a:prstClr val="black"/>
                </a:solidFill>
                <a:effectLst/>
                <a:uLnTx/>
                <a:uFillTx/>
                <a:latin typeface="华文楷体" panose="02010600040101010101" pitchFamily="2" charset="-122"/>
                <a:ea typeface="华文楷体" panose="02010600040101010101" pitchFamily="2" charset="-122"/>
                <a:sym typeface="+mn-ea"/>
              </a:rPr>
              <a:t>利用</a:t>
            </a:r>
            <a:r>
              <a:rPr lang="en-US" altLang="zh-CN" sz="1200" noProof="0" dirty="0">
                <a:ln>
                  <a:noFill/>
                </a:ln>
                <a:solidFill>
                  <a:prstClr val="black"/>
                </a:solidFill>
                <a:effectLst/>
                <a:uLnTx/>
                <a:uFillTx/>
                <a:latin typeface="华文楷体" panose="02010600040101010101" pitchFamily="2" charset="-122"/>
                <a:ea typeface="华文楷体" panose="02010600040101010101" pitchFamily="2" charset="-122"/>
                <a:sym typeface="+mn-ea"/>
              </a:rPr>
              <a:t>redis</a:t>
            </a:r>
            <a:r>
              <a:rPr lang="zh-CN" altLang="en-US" sz="1200" noProof="0" dirty="0">
                <a:ln>
                  <a:noFill/>
                </a:ln>
                <a:solidFill>
                  <a:prstClr val="black"/>
                </a:solidFill>
                <a:effectLst/>
                <a:uLnTx/>
                <a:uFillTx/>
                <a:latin typeface="华文楷体" panose="02010600040101010101" pitchFamily="2" charset="-122"/>
                <a:ea typeface="华文楷体" panose="02010600040101010101" pitchFamily="2" charset="-122"/>
                <a:sym typeface="+mn-ea"/>
              </a:rPr>
              <a:t>锁防重</a:t>
            </a:r>
            <a:endParaRPr lang="zh-CN" altLang="en-US" sz="1200" noProof="0" dirty="0">
              <a:ln>
                <a:noFill/>
              </a:ln>
              <a:solidFill>
                <a:prstClr val="black"/>
              </a:solidFill>
              <a:effectLst/>
              <a:uLnTx/>
              <a:uFillTx/>
              <a:latin typeface="华文楷体" panose="02010600040101010101" pitchFamily="2" charset="-122"/>
              <a:ea typeface="华文楷体" panose="02010600040101010101" pitchFamily="2" charset="-122"/>
              <a:sym typeface="+mn-ea"/>
            </a:endParaRPr>
          </a:p>
          <a:p>
            <a:pPr marL="171450" marR="0" lvl="0" indent="-171450" algn="l" defTabSz="914400" rtl="0" fontAlgn="auto">
              <a:lnSpc>
                <a:spcPct val="100000"/>
              </a:lnSpc>
              <a:spcBef>
                <a:spcPts val="0"/>
              </a:spcBef>
              <a:spcAft>
                <a:spcPts val="0"/>
              </a:spcAft>
              <a:buClrTx/>
              <a:buSzTx/>
              <a:buFont typeface="Arial" panose="020B0604020202020204" pitchFamily="34" charset="0"/>
              <a:buChar char="•"/>
              <a:defRPr/>
            </a:pPr>
            <a:r>
              <a:rPr lang="en-US" altLang="zh-CN" sz="1200" noProof="0" dirty="0">
                <a:ln>
                  <a:noFill/>
                </a:ln>
                <a:solidFill>
                  <a:prstClr val="black"/>
                </a:solidFill>
                <a:effectLst/>
                <a:uLnTx/>
                <a:uFillTx/>
                <a:latin typeface="华文楷体" panose="02010600040101010101" pitchFamily="2" charset="-122"/>
                <a:ea typeface="华文楷体" panose="02010600040101010101" pitchFamily="2" charset="-122"/>
                <a:sym typeface="+mn-ea"/>
              </a:rPr>
              <a:t>MQ</a:t>
            </a:r>
            <a:r>
              <a:rPr lang="zh-CN" altLang="en-US" sz="1200" noProof="0" dirty="0">
                <a:ln>
                  <a:noFill/>
                </a:ln>
                <a:solidFill>
                  <a:prstClr val="black"/>
                </a:solidFill>
                <a:effectLst/>
                <a:uLnTx/>
                <a:uFillTx/>
                <a:latin typeface="华文楷体" panose="02010600040101010101" pitchFamily="2" charset="-122"/>
                <a:ea typeface="华文楷体" panose="02010600040101010101" pitchFamily="2" charset="-122"/>
                <a:sym typeface="+mn-ea"/>
              </a:rPr>
              <a:t>最终一致性确认任务完成</a:t>
            </a:r>
            <a:endParaRPr lang="zh-CN" altLang="en-US" sz="1200" noProof="0" dirty="0">
              <a:ln>
                <a:noFill/>
              </a:ln>
              <a:solidFill>
                <a:prstClr val="black"/>
              </a:solidFill>
              <a:effectLst/>
              <a:uLnTx/>
              <a:uFillTx/>
              <a:latin typeface="华文楷体" panose="02010600040101010101" pitchFamily="2" charset="-122"/>
              <a:ea typeface="华文楷体" panose="02010600040101010101" pitchFamily="2" charset="-122"/>
              <a:sym typeface="+mn-ea"/>
            </a:endParaRPr>
          </a:p>
          <a:p>
            <a:pPr marL="171450" marR="0" lvl="0" indent="-171450" algn="l" defTabSz="914400" rtl="0" eaLnBrk="1" fontAlgn="auto" latinLnBrk="0" hangingPunct="1">
              <a:lnSpc>
                <a:spcPts val="2080"/>
              </a:lnSpc>
              <a:spcBef>
                <a:spcPts val="0"/>
              </a:spcBef>
              <a:spcAft>
                <a:spcPts val="0"/>
              </a:spcAft>
              <a:buClrTx/>
              <a:buSzTx/>
              <a:buFont typeface="Arial" panose="020B0604020202020204" pitchFamily="34" charset="0"/>
              <a:buChar char="•"/>
              <a:defRPr/>
            </a:pPr>
            <a:endParaRPr kumimoji="0" lang="zh-CN" altLang="en-US" sz="12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pic>
        <p:nvPicPr>
          <p:cNvPr id="25" name="图片 24"/>
          <p:cNvPicPr>
            <a:picLocks noChangeAspect="1"/>
          </p:cNvPicPr>
          <p:nvPr/>
        </p:nvPicPr>
        <p:blipFill>
          <a:blip r:embed="rId3"/>
          <a:stretch>
            <a:fillRect/>
          </a:stretch>
        </p:blipFill>
        <p:spPr>
          <a:xfrm>
            <a:off x="5504815" y="2958465"/>
            <a:ext cx="1671320" cy="1242060"/>
          </a:xfrm>
          <a:prstGeom prst="rect">
            <a:avLst/>
          </a:prstGeom>
        </p:spPr>
      </p:pic>
      <p:pic>
        <p:nvPicPr>
          <p:cNvPr id="29" name="图片 28"/>
          <p:cNvPicPr>
            <a:picLocks noChangeAspect="1"/>
          </p:cNvPicPr>
          <p:nvPr/>
        </p:nvPicPr>
        <p:blipFill>
          <a:blip r:embed="rId4"/>
          <a:stretch>
            <a:fillRect/>
          </a:stretch>
        </p:blipFill>
        <p:spPr>
          <a:xfrm>
            <a:off x="7245985" y="2952115"/>
            <a:ext cx="1795780" cy="1258570"/>
          </a:xfrm>
          <a:prstGeom prst="rect">
            <a:avLst/>
          </a:prstGeom>
        </p:spPr>
      </p:pic>
      <p:sp>
        <p:nvSpPr>
          <p:cNvPr id="30" name="文本框 29"/>
          <p:cNvSpPr txBox="1"/>
          <p:nvPr/>
        </p:nvSpPr>
        <p:spPr>
          <a:xfrm>
            <a:off x="5504815" y="2682875"/>
            <a:ext cx="1254760" cy="275590"/>
          </a:xfrm>
          <a:prstGeom prst="rect">
            <a:avLst/>
          </a:prstGeom>
        </p:spPr>
        <p:txBody>
          <a:bodyPr vert="horz" wrap="square" lIns="91440" tIns="45720" rIns="91440" bIns="45720" rtlCol="0" anchor="t">
            <a:spAutoFit/>
          </a:bodyPr>
          <a:p>
            <a:pPr marR="0" lvl="0" indent="0" algn="l" defTabSz="914400" rtl="0" fontAlgn="auto">
              <a:lnSpc>
                <a:spcPct val="100000"/>
              </a:lnSpc>
              <a:spcBef>
                <a:spcPts val="0"/>
              </a:spcBef>
              <a:spcAft>
                <a:spcPts val="0"/>
              </a:spcAft>
              <a:buClrTx/>
              <a:buSzTx/>
              <a:buFont typeface="Arial" panose="020B0604020202020204" pitchFamily="34" charset="0"/>
              <a:buNone/>
              <a:defRPr/>
            </a:pPr>
            <a:r>
              <a:rPr lang="zh-CN" altLang="en-US" sz="1200" b="1" noProof="0" dirty="0">
                <a:ln>
                  <a:noFill/>
                </a:ln>
                <a:effectLst/>
                <a:uLnTx/>
                <a:uFillTx/>
                <a:latin typeface="华文楷体" panose="02010600040101010101" pitchFamily="2" charset="-122"/>
                <a:ea typeface="华文楷体" panose="02010600040101010101" pitchFamily="2" charset="-122"/>
                <a:sym typeface="+mn-ea"/>
              </a:rPr>
              <a:t>PKS爬坡策略：</a:t>
            </a:r>
            <a:endParaRPr lang="zh-CN" altLang="en-US" sz="1200" b="1" noProof="0" dirty="0" smtClean="0">
              <a:ln>
                <a:noFill/>
              </a:ln>
              <a:effectLst/>
              <a:uLnTx/>
              <a:uFillTx/>
              <a:latin typeface="华文楷体" panose="02010600040101010101" pitchFamily="2" charset="-122"/>
              <a:ea typeface="华文楷体" panose="02010600040101010101" pitchFamily="2" charset="-122"/>
              <a:sym typeface="+mn-ea"/>
            </a:endParaRPr>
          </a:p>
        </p:txBody>
      </p:sp>
      <p:sp>
        <p:nvSpPr>
          <p:cNvPr id="31" name="文本框 30"/>
          <p:cNvSpPr txBox="1"/>
          <p:nvPr/>
        </p:nvSpPr>
        <p:spPr>
          <a:xfrm>
            <a:off x="7245985" y="2682875"/>
            <a:ext cx="981075" cy="275590"/>
          </a:xfrm>
          <a:prstGeom prst="rect">
            <a:avLst/>
          </a:prstGeom>
        </p:spPr>
        <p:txBody>
          <a:bodyPr vert="horz" wrap="square" lIns="91440" tIns="45720" rIns="91440" bIns="45720" rtlCol="0" anchor="t">
            <a:spAutoFit/>
          </a:bodyPr>
          <a:p>
            <a:pPr marR="0" lvl="0" indent="0" algn="l" defTabSz="914400" rtl="0" fontAlgn="auto">
              <a:lnSpc>
                <a:spcPct val="100000"/>
              </a:lnSpc>
              <a:spcBef>
                <a:spcPts val="0"/>
              </a:spcBef>
              <a:spcAft>
                <a:spcPts val="0"/>
              </a:spcAft>
              <a:buClrTx/>
              <a:buSzTx/>
              <a:buFont typeface="Arial" panose="020B0604020202020204" pitchFamily="34" charset="0"/>
              <a:buNone/>
              <a:defRPr/>
            </a:pPr>
            <a:r>
              <a:rPr lang="zh-CN" altLang="en-US" sz="1200" b="1" noProof="0" dirty="0" smtClean="0">
                <a:ln>
                  <a:noFill/>
                </a:ln>
                <a:effectLst/>
                <a:uLnTx/>
                <a:uFillTx/>
                <a:latin typeface="华文楷体" panose="02010600040101010101" pitchFamily="2" charset="-122"/>
                <a:ea typeface="华文楷体" panose="02010600040101010101" pitchFamily="2" charset="-122"/>
                <a:sym typeface="+mn-ea"/>
              </a:rPr>
              <a:t>计算次数：</a:t>
            </a:r>
            <a:endParaRPr lang="zh-CN" altLang="en-US" sz="1200" b="1" noProof="0" dirty="0" smtClean="0">
              <a:ln>
                <a:noFill/>
              </a:ln>
              <a:effectLst/>
              <a:uLnTx/>
              <a:uFillTx/>
              <a:latin typeface="华文楷体" panose="02010600040101010101" pitchFamily="2" charset="-122"/>
              <a:ea typeface="华文楷体" panose="02010600040101010101" pitchFamily="2" charset="-122"/>
              <a:sym typeface="+mn-ea"/>
            </a:endParaRPr>
          </a:p>
        </p:txBody>
      </p:sp>
      <p:sp>
        <p:nvSpPr>
          <p:cNvPr id="37" name="文本框 36"/>
          <p:cNvSpPr txBox="1"/>
          <p:nvPr/>
        </p:nvSpPr>
        <p:spPr>
          <a:xfrm>
            <a:off x="5504815" y="4200525"/>
            <a:ext cx="981075" cy="275590"/>
          </a:xfrm>
          <a:prstGeom prst="rect">
            <a:avLst/>
          </a:prstGeom>
        </p:spPr>
        <p:txBody>
          <a:bodyPr vert="horz" wrap="square" lIns="91440" tIns="45720" rIns="91440" bIns="45720" rtlCol="0" anchor="t">
            <a:spAutoFit/>
          </a:bodyPr>
          <a:p>
            <a:pPr marR="0" lvl="0" indent="0" algn="l" defTabSz="914400" rtl="0" fontAlgn="auto">
              <a:lnSpc>
                <a:spcPct val="100000"/>
              </a:lnSpc>
              <a:spcBef>
                <a:spcPts val="0"/>
              </a:spcBef>
              <a:spcAft>
                <a:spcPts val="0"/>
              </a:spcAft>
              <a:buClrTx/>
              <a:buSzTx/>
              <a:buFont typeface="Arial" panose="020B0604020202020204" pitchFamily="34" charset="0"/>
              <a:buNone/>
              <a:defRPr/>
            </a:pPr>
            <a:r>
              <a:rPr lang="zh-CN" altLang="en-US" sz="1200" b="1" noProof="0" dirty="0" smtClean="0">
                <a:ln>
                  <a:noFill/>
                </a:ln>
                <a:effectLst/>
                <a:uLnTx/>
                <a:uFillTx/>
                <a:latin typeface="华文楷体" panose="02010600040101010101" pitchFamily="2" charset="-122"/>
                <a:ea typeface="华文楷体" panose="02010600040101010101" pitchFamily="2" charset="-122"/>
                <a:sym typeface="+mn-ea"/>
              </a:rPr>
              <a:t>单次耗时：</a:t>
            </a:r>
            <a:endParaRPr lang="zh-CN" altLang="en-US" sz="1200" b="1" noProof="0" dirty="0" smtClean="0">
              <a:ln>
                <a:noFill/>
              </a:ln>
              <a:effectLst/>
              <a:uLnTx/>
              <a:uFillTx/>
              <a:latin typeface="华文楷体" panose="02010600040101010101" pitchFamily="2" charset="-122"/>
              <a:ea typeface="华文楷体" panose="02010600040101010101" pitchFamily="2" charset="-122"/>
              <a:sym typeface="+mn-ea"/>
            </a:endParaRPr>
          </a:p>
        </p:txBody>
      </p:sp>
      <p:pic>
        <p:nvPicPr>
          <p:cNvPr id="53" name="图片 52"/>
          <p:cNvPicPr>
            <a:picLocks noChangeAspect="1"/>
          </p:cNvPicPr>
          <p:nvPr/>
        </p:nvPicPr>
        <p:blipFill>
          <a:blip r:embed="rId5"/>
          <a:stretch>
            <a:fillRect/>
          </a:stretch>
        </p:blipFill>
        <p:spPr>
          <a:xfrm>
            <a:off x="5504815" y="4425950"/>
            <a:ext cx="3465195" cy="555625"/>
          </a:xfrm>
          <a:prstGeom prst="rect">
            <a:avLst/>
          </a:prstGeom>
        </p:spPr>
      </p:pic>
      <p:sp>
        <p:nvSpPr>
          <p:cNvPr id="444" name="椭圆 443"/>
          <p:cNvSpPr/>
          <p:nvPr/>
        </p:nvSpPr>
        <p:spPr bwMode="auto">
          <a:xfrm>
            <a:off x="306705" y="775335"/>
            <a:ext cx="513080" cy="490855"/>
          </a:xfrm>
          <a:prstGeom prst="ellipse">
            <a:avLst/>
          </a:prstGeom>
          <a:solidFill>
            <a:srgbClr val="FFFFFF"/>
          </a:solidFill>
          <a:ln w="38100" cap="flat" cmpd="sng" algn="ctr">
            <a:solidFill>
              <a:srgbClr val="E34810"/>
            </a:solidFill>
            <a:prstDash val="solid"/>
            <a:miter lim="800000"/>
            <a:tailEnd type="triangle" w="med" len="med"/>
          </a:ln>
          <a:effectLst>
            <a:outerShdw blurRad="50800" dist="38100" dir="2700000" algn="tl" rotWithShape="0">
              <a:prstClr val="black">
                <a:alpha val="40000"/>
              </a:prstClr>
            </a:outerShdw>
          </a:effectLst>
        </p:spPr>
        <p:txBody>
          <a:bodyPr lIns="0" tIns="0" rIns="0" bIns="0" rtlCol="0" anchor="ctr"/>
          <a:p>
            <a:pPr lvl="0" algn="ctr">
              <a:defRPr/>
            </a:pPr>
            <a:r>
              <a:rPr lang="zh-CN" altLang="en-US" sz="2800" b="1" kern="0" dirty="0">
                <a:solidFill>
                  <a:schemeClr val="accent1">
                    <a:lumMod val="75000"/>
                  </a:schemeClr>
                </a:solidFill>
                <a:latin typeface="+mn-ea"/>
                <a:cs typeface="+mn-ea"/>
                <a:sym typeface="+mn-lt"/>
              </a:rPr>
              <a:t>快</a:t>
            </a:r>
            <a:endParaRPr lang="zh-CN" altLang="en-US" sz="2800" b="1" kern="0" dirty="0">
              <a:solidFill>
                <a:schemeClr val="accent1">
                  <a:lumMod val="75000"/>
                </a:schemeClr>
              </a:solidFill>
              <a:latin typeface="+mn-ea"/>
              <a:cs typeface="+mn-ea"/>
              <a:sym typeface="+mn-l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pPr algn="l"/>
            <a:r>
              <a:rPr lang="zh-CN" altLang="en-US" sz="2100" dirty="0">
                <a:latin typeface="Arial" panose="020B0604020202020204" pitchFamily="34" charset="0"/>
                <a:sym typeface="+mn-ea"/>
              </a:rPr>
              <a:t>控制流量</a:t>
            </a:r>
            <a:endParaRPr sz="2100" dirty="0" smtClean="0">
              <a:solidFill>
                <a:schemeClr val="accent1"/>
              </a:solidFill>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sp>
        <p:nvSpPr>
          <p:cNvPr id="74" name="左大括号 73"/>
          <p:cNvSpPr/>
          <p:nvPr/>
        </p:nvSpPr>
        <p:spPr>
          <a:xfrm rot="10800000" flipH="1">
            <a:off x="2407920" y="1118870"/>
            <a:ext cx="300355" cy="33083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 name="文本框 9"/>
          <p:cNvSpPr txBox="1"/>
          <p:nvPr/>
        </p:nvSpPr>
        <p:spPr>
          <a:xfrm>
            <a:off x="1609725" y="1819910"/>
            <a:ext cx="527685" cy="193802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2400" b="1" dirty="0" smtClean="0">
                <a:solidFill>
                  <a:schemeClr val="accent1"/>
                </a:solidFill>
                <a:sym typeface="+mn-ea"/>
              </a:rPr>
              <a:t>架构三板斧</a:t>
            </a:r>
            <a:endParaRPr lang="zh-CN" altLang="en-US" sz="2400" b="1" dirty="0" smtClean="0">
              <a:solidFill>
                <a:schemeClr val="accent1"/>
              </a:solidFill>
              <a:sym typeface="+mn-ea"/>
            </a:endParaRPr>
          </a:p>
        </p:txBody>
      </p:sp>
      <p:sp>
        <p:nvSpPr>
          <p:cNvPr id="14" name="左大括号 13"/>
          <p:cNvSpPr/>
          <p:nvPr/>
        </p:nvSpPr>
        <p:spPr>
          <a:xfrm rot="10800000" flipH="1">
            <a:off x="5010785" y="723900"/>
            <a:ext cx="300355" cy="10363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9" name="矩形 28"/>
          <p:cNvSpPr/>
          <p:nvPr/>
        </p:nvSpPr>
        <p:spPr>
          <a:xfrm>
            <a:off x="5544820" y="723900"/>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限流</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30" name="矩形 29"/>
          <p:cNvSpPr/>
          <p:nvPr/>
        </p:nvSpPr>
        <p:spPr>
          <a:xfrm>
            <a:off x="5544820" y="1118870"/>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降级</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47" name="矩形 46"/>
          <p:cNvSpPr/>
          <p:nvPr/>
        </p:nvSpPr>
        <p:spPr>
          <a:xfrm>
            <a:off x="5544820" y="1513840"/>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熔断</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84" name="左大括号 83"/>
          <p:cNvSpPr/>
          <p:nvPr/>
        </p:nvSpPr>
        <p:spPr>
          <a:xfrm rot="10800000" flipH="1">
            <a:off x="5010785" y="2157095"/>
            <a:ext cx="300355" cy="14751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5" name="矩形 84"/>
          <p:cNvSpPr/>
          <p:nvPr/>
        </p:nvSpPr>
        <p:spPr>
          <a:xfrm>
            <a:off x="5544820" y="2157095"/>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缓存</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86" name="矩形 85"/>
          <p:cNvSpPr/>
          <p:nvPr/>
        </p:nvSpPr>
        <p:spPr>
          <a:xfrm>
            <a:off x="5544820" y="2552065"/>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消息</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87" name="矩形 86"/>
          <p:cNvSpPr/>
          <p:nvPr/>
        </p:nvSpPr>
        <p:spPr>
          <a:xfrm>
            <a:off x="5544820" y="2947035"/>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池化</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88" name="左大括号 87"/>
          <p:cNvSpPr/>
          <p:nvPr/>
        </p:nvSpPr>
        <p:spPr>
          <a:xfrm rot="10800000" flipH="1">
            <a:off x="5010785" y="3985260"/>
            <a:ext cx="300355" cy="10363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9" name="矩形 88"/>
          <p:cNvSpPr/>
          <p:nvPr/>
        </p:nvSpPr>
        <p:spPr>
          <a:xfrm>
            <a:off x="5544820" y="3985260"/>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混沌工程</a:t>
            </a:r>
            <a:endParaRPr lang="zh-CN" sz="1600" kern="600" dirty="0">
              <a:solidFill>
                <a:schemeClr val="tx1"/>
              </a:solidFill>
              <a:latin typeface="华文楷体" panose="02010600040101010101" pitchFamily="2" charset="-122"/>
              <a:ea typeface="华文楷体" panose="02010600040101010101" pitchFamily="2" charset="-122"/>
            </a:endParaRPr>
          </a:p>
        </p:txBody>
      </p:sp>
      <p:sp>
        <p:nvSpPr>
          <p:cNvPr id="90" name="矩形 89"/>
          <p:cNvSpPr/>
          <p:nvPr/>
        </p:nvSpPr>
        <p:spPr>
          <a:xfrm>
            <a:off x="5544820" y="4380230"/>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灰度</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91" name="矩形 90"/>
          <p:cNvSpPr/>
          <p:nvPr/>
        </p:nvSpPr>
        <p:spPr>
          <a:xfrm>
            <a:off x="5544820" y="4775200"/>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双活</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92" name="矩形 91"/>
          <p:cNvSpPr/>
          <p:nvPr/>
        </p:nvSpPr>
        <p:spPr>
          <a:xfrm>
            <a:off x="5544820" y="3382010"/>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数据湖</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97" name="矩形: 圆角 6"/>
          <p:cNvSpPr/>
          <p:nvPr/>
        </p:nvSpPr>
        <p:spPr>
          <a:xfrm>
            <a:off x="3109595" y="1040765"/>
            <a:ext cx="1616710" cy="401955"/>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r>
              <a:rPr lang="en-US" altLang="zh-CN" b="1" dirty="0">
                <a:latin typeface="Arial" panose="020B0604020202020204" pitchFamily="34" charset="0"/>
                <a:ea typeface="华文楷体" panose="02010600040101010101" pitchFamily="2" charset="-122"/>
              </a:rPr>
              <a:t>1</a:t>
            </a:r>
            <a:r>
              <a:rPr lang="zh-CN" altLang="en-US" b="1" dirty="0">
                <a:latin typeface="Arial" panose="020B0604020202020204" pitchFamily="34" charset="0"/>
                <a:ea typeface="华文楷体" panose="02010600040101010101" pitchFamily="2" charset="-122"/>
              </a:rPr>
              <a:t>、控制流量</a:t>
            </a:r>
            <a:endParaRPr lang="zh-CN" altLang="en-US" b="1" dirty="0">
              <a:latin typeface="Arial" panose="020B0604020202020204" pitchFamily="34" charset="0"/>
              <a:ea typeface="华文楷体" panose="02010600040101010101" pitchFamily="2" charset="-122"/>
            </a:endParaRPr>
          </a:p>
        </p:txBody>
      </p:sp>
      <p:sp>
        <p:nvSpPr>
          <p:cNvPr id="98" name="矩形: 圆角 6"/>
          <p:cNvSpPr/>
          <p:nvPr/>
        </p:nvSpPr>
        <p:spPr>
          <a:xfrm>
            <a:off x="3109595" y="2693670"/>
            <a:ext cx="1616710" cy="401955"/>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marL="106045" indent="0">
              <a:buFont typeface="Arial" panose="020B0604020202020204" pitchFamily="34" charset="0"/>
              <a:buNone/>
            </a:pPr>
            <a:r>
              <a:rPr lang="en-US" altLang="zh-CN" b="1" dirty="0" smtClean="0">
                <a:solidFill>
                  <a:schemeClr val="bg1"/>
                </a:solidFill>
                <a:sym typeface="+mn-ea"/>
              </a:rPr>
              <a:t>2</a:t>
            </a:r>
            <a:r>
              <a:rPr lang="zh-CN" altLang="en-US" b="1" dirty="0" smtClean="0">
                <a:solidFill>
                  <a:schemeClr val="bg1"/>
                </a:solidFill>
                <a:sym typeface="+mn-ea"/>
              </a:rPr>
              <a:t>、</a:t>
            </a:r>
            <a:r>
              <a:rPr lang="zh-CN" altLang="en-US" b="1" dirty="0" smtClean="0">
                <a:solidFill>
                  <a:schemeClr val="bg1"/>
                </a:solidFill>
                <a:sym typeface="+mn-ea"/>
              </a:rPr>
              <a:t>提升</a:t>
            </a:r>
            <a:r>
              <a:rPr lang="zh-CN" altLang="en-US" b="1" dirty="0" smtClean="0">
                <a:solidFill>
                  <a:schemeClr val="bg1"/>
                </a:solidFill>
                <a:sym typeface="+mn-ea"/>
              </a:rPr>
              <a:t>性能</a:t>
            </a:r>
            <a:endParaRPr lang="zh-CN" altLang="en-US" b="1" dirty="0" smtClean="0">
              <a:solidFill>
                <a:schemeClr val="bg1"/>
              </a:solidFill>
              <a:latin typeface="Arial" panose="020B0604020202020204" pitchFamily="34" charset="0"/>
              <a:ea typeface="华文楷体" panose="02010600040101010101" pitchFamily="2" charset="-122"/>
              <a:sym typeface="+mn-ea"/>
            </a:endParaRPr>
          </a:p>
        </p:txBody>
      </p:sp>
      <p:sp>
        <p:nvSpPr>
          <p:cNvPr id="99" name="矩形: 圆角 6"/>
          <p:cNvSpPr/>
          <p:nvPr/>
        </p:nvSpPr>
        <p:spPr>
          <a:xfrm>
            <a:off x="3109595" y="4302125"/>
            <a:ext cx="1595755" cy="401955"/>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r>
              <a:rPr lang="zh-CN" b="1" dirty="0">
                <a:latin typeface="Arial" panose="020B0604020202020204" pitchFamily="34" charset="0"/>
                <a:ea typeface="华文楷体" panose="02010600040101010101" pitchFamily="2" charset="-122"/>
              </a:rPr>
              <a:t>3、维稳部署</a:t>
            </a:r>
            <a:endParaRPr lang="zh-CN" b="1" dirty="0">
              <a:latin typeface="Arial" panose="020B0604020202020204" pitchFamily="34" charset="0"/>
              <a:ea typeface="华文楷体" panose="02010600040101010101" pitchFamily="2" charset="-122"/>
            </a:endParaRPr>
          </a:p>
        </p:txBody>
      </p:sp>
      <p:sp>
        <p:nvSpPr>
          <p:cNvPr id="3" name="矩形 2"/>
          <p:cNvSpPr/>
          <p:nvPr/>
        </p:nvSpPr>
        <p:spPr bwMode="gray">
          <a:xfrm>
            <a:off x="2978785" y="3816985"/>
            <a:ext cx="3898265" cy="1258570"/>
          </a:xfrm>
          <a:prstGeom prst="rect">
            <a:avLst/>
          </a:prstGeom>
          <a:noFill/>
          <a:ln w="25400" cap="rnd">
            <a:solidFill>
              <a:srgbClr val="FF0000"/>
            </a:soli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83474" rIns="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cs typeface="+mn-cs"/>
              <a:sym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pPr marL="106045" indent="0">
              <a:buFont typeface="Arial" panose="020B0604020202020204" pitchFamily="34" charset="0"/>
              <a:buNone/>
            </a:pPr>
            <a:r>
              <a:rPr lang="zh-CN" altLang="en-US" sz="2100" dirty="0" smtClean="0">
                <a:solidFill>
                  <a:schemeClr val="accent1"/>
                </a:solidFill>
                <a:sym typeface="+mn-ea"/>
              </a:rPr>
              <a:t>维稳部署</a:t>
            </a:r>
            <a:r>
              <a:rPr lang="en-US" altLang="zh-CN" sz="2100" dirty="0" smtClean="0">
                <a:solidFill>
                  <a:schemeClr val="accent1"/>
                </a:solidFill>
                <a:sym typeface="+mn-ea"/>
              </a:rPr>
              <a:t>-</a:t>
            </a:r>
            <a:r>
              <a:rPr lang="zh-CN" sz="2100" dirty="0" smtClean="0">
                <a:solidFill>
                  <a:schemeClr val="accent1"/>
                </a:solidFill>
                <a:sym typeface="+mn-ea"/>
              </a:rPr>
              <a:t>流程稳定之道</a:t>
            </a:r>
            <a:endParaRPr lang="zh-CN" altLang="en-US" sz="2100" dirty="0" smtClean="0">
              <a:solidFill>
                <a:schemeClr val="accent1"/>
              </a:solidFill>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sp>
        <p:nvSpPr>
          <p:cNvPr id="19" name="矩形 18"/>
          <p:cNvSpPr/>
          <p:nvPr/>
        </p:nvSpPr>
        <p:spPr>
          <a:xfrm>
            <a:off x="325755" y="935990"/>
            <a:ext cx="2560955" cy="412115"/>
          </a:xfrm>
          <a:prstGeom prst="rect">
            <a:avLst/>
          </a:prstGeom>
          <a:solidFill>
            <a:srgbClr val="F25822"/>
          </a:solidFill>
          <a:ln>
            <a:solidFill>
              <a:srgbClr val="F258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106045" indent="0" algn="ctr">
              <a:buFont typeface="Arial" panose="020B0604020202020204" pitchFamily="34" charset="0"/>
              <a:buNone/>
            </a:pPr>
            <a:r>
              <a:rPr lang="zh-CN" altLang="en-US" b="1" dirty="0" smtClean="0">
                <a:sym typeface="+mn-ea"/>
              </a:rPr>
              <a:t>混沌工程</a:t>
            </a:r>
            <a:endParaRPr lang="zh-CN" altLang="en-US" b="1" dirty="0"/>
          </a:p>
        </p:txBody>
      </p:sp>
      <p:sp>
        <p:nvSpPr>
          <p:cNvPr id="20" name="矩形 19"/>
          <p:cNvSpPr/>
          <p:nvPr/>
        </p:nvSpPr>
        <p:spPr>
          <a:xfrm>
            <a:off x="3291205" y="939800"/>
            <a:ext cx="2560955" cy="412115"/>
          </a:xfrm>
          <a:prstGeom prst="rect">
            <a:avLst/>
          </a:prstGeom>
          <a:solidFill>
            <a:srgbClr val="FD8D45"/>
          </a:solidFill>
          <a:ln>
            <a:solidFill>
              <a:srgbClr val="FD8D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t>灰度</a:t>
            </a:r>
            <a:endParaRPr lang="zh-CN" altLang="en-US" b="1" dirty="0"/>
          </a:p>
        </p:txBody>
      </p:sp>
      <p:sp>
        <p:nvSpPr>
          <p:cNvPr id="21" name="矩形 20"/>
          <p:cNvSpPr/>
          <p:nvPr/>
        </p:nvSpPr>
        <p:spPr>
          <a:xfrm>
            <a:off x="6282055" y="935990"/>
            <a:ext cx="2560955" cy="412115"/>
          </a:xfrm>
          <a:prstGeom prst="rect">
            <a:avLst/>
          </a:prstGeom>
          <a:solidFill>
            <a:srgbClr val="E34810"/>
          </a:solidFill>
          <a:ln>
            <a:solidFill>
              <a:srgbClr val="E348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t>双活</a:t>
            </a:r>
            <a:endParaRPr lang="zh-CN" altLang="en-US" b="1" dirty="0"/>
          </a:p>
        </p:txBody>
      </p:sp>
      <p:pic>
        <p:nvPicPr>
          <p:cNvPr id="17" name="图片 16" descr="IM截图20240806172219"/>
          <p:cNvPicPr>
            <a:picLocks noChangeAspect="1"/>
          </p:cNvPicPr>
          <p:nvPr/>
        </p:nvPicPr>
        <p:blipFill>
          <a:blip r:embed="rId2"/>
          <a:stretch>
            <a:fillRect/>
          </a:stretch>
        </p:blipFill>
        <p:spPr>
          <a:xfrm>
            <a:off x="3224530" y="1435100"/>
            <a:ext cx="2813685" cy="3258185"/>
          </a:xfrm>
          <a:prstGeom prst="rect">
            <a:avLst/>
          </a:prstGeom>
        </p:spPr>
      </p:pic>
      <p:pic>
        <p:nvPicPr>
          <p:cNvPr id="18" name="图片 17" descr="f8f48340a2c10147b22297d873511d62"/>
          <p:cNvPicPr>
            <a:picLocks noChangeAspect="1"/>
          </p:cNvPicPr>
          <p:nvPr/>
        </p:nvPicPr>
        <p:blipFill>
          <a:blip r:embed="rId3"/>
          <a:stretch>
            <a:fillRect/>
          </a:stretch>
        </p:blipFill>
        <p:spPr>
          <a:xfrm>
            <a:off x="201295" y="1435100"/>
            <a:ext cx="2837180" cy="3379470"/>
          </a:xfrm>
          <a:prstGeom prst="rect">
            <a:avLst/>
          </a:prstGeom>
        </p:spPr>
      </p:pic>
      <p:pic>
        <p:nvPicPr>
          <p:cNvPr id="22" name="图片 7"/>
          <p:cNvPicPr>
            <a:picLocks noChangeAspect="1"/>
          </p:cNvPicPr>
          <p:nvPr/>
        </p:nvPicPr>
        <p:blipFill>
          <a:blip r:embed="rId4"/>
          <a:stretch>
            <a:fillRect/>
          </a:stretch>
        </p:blipFill>
        <p:spPr>
          <a:xfrm>
            <a:off x="6346825" y="1435100"/>
            <a:ext cx="2493010" cy="2639060"/>
          </a:xfrm>
          <a:prstGeom prst="rect">
            <a:avLst/>
          </a:prstGeom>
        </p:spPr>
      </p:pic>
      <p:sp>
        <p:nvSpPr>
          <p:cNvPr id="444" name="椭圆 443"/>
          <p:cNvSpPr/>
          <p:nvPr/>
        </p:nvSpPr>
        <p:spPr bwMode="auto">
          <a:xfrm>
            <a:off x="3395345" y="662305"/>
            <a:ext cx="513080" cy="490855"/>
          </a:xfrm>
          <a:prstGeom prst="ellipse">
            <a:avLst/>
          </a:prstGeom>
          <a:solidFill>
            <a:srgbClr val="FFFFFF"/>
          </a:solidFill>
          <a:ln w="38100" cap="flat" cmpd="sng" algn="ctr">
            <a:solidFill>
              <a:srgbClr val="E34810"/>
            </a:solidFill>
            <a:prstDash val="solid"/>
            <a:miter lim="800000"/>
            <a:tailEnd type="triangle" w="med" len="med"/>
          </a:ln>
          <a:effectLst>
            <a:outerShdw blurRad="50800" dist="38100" dir="2700000" algn="tl" rotWithShape="0">
              <a:prstClr val="black">
                <a:alpha val="40000"/>
              </a:prstClr>
            </a:outerShdw>
          </a:effectLst>
        </p:spPr>
        <p:txBody>
          <a:bodyPr lIns="0" tIns="0" rIns="0" bIns="0" rtlCol="0" anchor="ctr"/>
          <a:p>
            <a:pPr lvl="0" algn="ctr">
              <a:defRPr/>
            </a:pPr>
            <a:r>
              <a:rPr lang="zh-CN" altLang="en-US" sz="2800" b="1" kern="0" dirty="0">
                <a:solidFill>
                  <a:schemeClr val="accent1">
                    <a:lumMod val="75000"/>
                  </a:schemeClr>
                </a:solidFill>
                <a:latin typeface="+mn-ea"/>
                <a:cs typeface="+mn-ea"/>
                <a:sym typeface="+mn-lt"/>
              </a:rPr>
              <a:t>快</a:t>
            </a:r>
            <a:endParaRPr lang="zh-CN" altLang="en-US" sz="2800" b="1" kern="0" dirty="0">
              <a:solidFill>
                <a:schemeClr val="accent1">
                  <a:lumMod val="75000"/>
                </a:schemeClr>
              </a:solidFill>
              <a:latin typeface="+mn-ea"/>
              <a:cs typeface="+mn-ea"/>
              <a:sym typeface="+mn-lt"/>
            </a:endParaRPr>
          </a:p>
        </p:txBody>
      </p:sp>
      <p:sp>
        <p:nvSpPr>
          <p:cNvPr id="108" name="椭圆 107"/>
          <p:cNvSpPr/>
          <p:nvPr/>
        </p:nvSpPr>
        <p:spPr bwMode="auto">
          <a:xfrm>
            <a:off x="410845" y="662305"/>
            <a:ext cx="513080" cy="490855"/>
          </a:xfrm>
          <a:prstGeom prst="ellipse">
            <a:avLst/>
          </a:prstGeom>
          <a:solidFill>
            <a:srgbClr val="FFFFFF"/>
          </a:solidFill>
          <a:ln w="38100" cap="flat" cmpd="sng" algn="ctr">
            <a:solidFill>
              <a:srgbClr val="E34810"/>
            </a:solidFill>
            <a:prstDash val="solid"/>
            <a:miter lim="800000"/>
            <a:tailEnd type="triangle" w="med" len="med"/>
          </a:ln>
          <a:effectLst>
            <a:outerShdw blurRad="50800" dist="38100" dir="2700000" algn="tl" rotWithShape="0">
              <a:prstClr val="black">
                <a:alpha val="40000"/>
              </a:prstClr>
            </a:outerShdw>
          </a:effectLst>
        </p:spPr>
        <p:txBody>
          <a:bodyPr lIns="0" tIns="0" rIns="0" bIns="0" rtlCol="0" anchor="ctr"/>
          <a:p>
            <a:pPr lvl="0" algn="ctr">
              <a:defRPr/>
            </a:pPr>
            <a:r>
              <a:rPr lang="zh-CN" altLang="en-US" sz="2800" b="1" kern="0" dirty="0">
                <a:solidFill>
                  <a:schemeClr val="accent1">
                    <a:lumMod val="75000"/>
                  </a:schemeClr>
                </a:solidFill>
                <a:latin typeface="+mn-ea"/>
                <a:cs typeface="+mn-ea"/>
                <a:sym typeface="+mn-lt"/>
              </a:rPr>
              <a:t>稳</a:t>
            </a:r>
            <a:endParaRPr lang="zh-CN" altLang="en-US" sz="2800" b="1" kern="0" dirty="0">
              <a:solidFill>
                <a:schemeClr val="accent1">
                  <a:lumMod val="75000"/>
                </a:schemeClr>
              </a:solidFill>
              <a:latin typeface="+mn-ea"/>
              <a:cs typeface="+mn-ea"/>
              <a:sym typeface="+mn-lt"/>
            </a:endParaRPr>
          </a:p>
        </p:txBody>
      </p:sp>
      <p:sp>
        <p:nvSpPr>
          <p:cNvPr id="23" name="椭圆 22"/>
          <p:cNvSpPr/>
          <p:nvPr/>
        </p:nvSpPr>
        <p:spPr bwMode="auto">
          <a:xfrm>
            <a:off x="6379845" y="662305"/>
            <a:ext cx="513080" cy="490855"/>
          </a:xfrm>
          <a:prstGeom prst="ellipse">
            <a:avLst/>
          </a:prstGeom>
          <a:solidFill>
            <a:srgbClr val="FFFFFF"/>
          </a:solidFill>
          <a:ln w="38100" cap="flat" cmpd="sng" algn="ctr">
            <a:solidFill>
              <a:srgbClr val="E34810"/>
            </a:solidFill>
            <a:prstDash val="solid"/>
            <a:miter lim="800000"/>
            <a:tailEnd type="triangle" w="med" len="med"/>
          </a:ln>
          <a:effectLst>
            <a:outerShdw blurRad="50800" dist="38100" dir="2700000" algn="tl" rotWithShape="0">
              <a:prstClr val="black">
                <a:alpha val="40000"/>
              </a:prstClr>
            </a:outerShdw>
          </a:effectLst>
        </p:spPr>
        <p:txBody>
          <a:bodyPr lIns="0" tIns="0" rIns="0" bIns="0" rtlCol="0" anchor="ctr"/>
          <a:p>
            <a:pPr lvl="0" algn="ctr">
              <a:defRPr/>
            </a:pPr>
            <a:r>
              <a:rPr lang="zh-CN" altLang="en-US" sz="2800" b="1" kern="0" dirty="0">
                <a:solidFill>
                  <a:schemeClr val="accent1">
                    <a:lumMod val="75000"/>
                  </a:schemeClr>
                </a:solidFill>
                <a:latin typeface="+mn-ea"/>
                <a:cs typeface="+mn-ea"/>
                <a:sym typeface="+mn-lt"/>
              </a:rPr>
              <a:t>稳</a:t>
            </a:r>
            <a:endParaRPr lang="zh-CN" altLang="en-US" sz="2800" b="1" kern="0" dirty="0">
              <a:solidFill>
                <a:schemeClr val="accent1">
                  <a:lumMod val="75000"/>
                </a:schemeClr>
              </a:solidFill>
              <a:latin typeface="+mn-ea"/>
              <a:cs typeface="+mn-ea"/>
              <a:sym typeface="+mn-l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pPr marL="106045" indent="0">
              <a:buFont typeface="Arial" panose="020B0604020202020204" pitchFamily="34" charset="0"/>
              <a:buNone/>
            </a:pPr>
            <a:r>
              <a:rPr lang="zh-CN" altLang="en-US" sz="2100" dirty="0" smtClean="0">
                <a:solidFill>
                  <a:schemeClr val="accent1"/>
                </a:solidFill>
                <a:sym typeface="+mn-ea"/>
              </a:rPr>
              <a:t>维稳部署</a:t>
            </a:r>
            <a:r>
              <a:rPr lang="en-US" altLang="zh-CN" sz="2100" dirty="0" smtClean="0">
                <a:solidFill>
                  <a:schemeClr val="accent1"/>
                </a:solidFill>
                <a:sym typeface="+mn-ea"/>
              </a:rPr>
              <a:t>-</a:t>
            </a:r>
            <a:r>
              <a:rPr lang="zh-CN" sz="2100" dirty="0" smtClean="0">
                <a:solidFill>
                  <a:schemeClr val="accent1"/>
                </a:solidFill>
                <a:sym typeface="+mn-ea"/>
              </a:rPr>
              <a:t>科技</a:t>
            </a:r>
            <a:r>
              <a:rPr lang="en-US" altLang="zh-CN" sz="2100" dirty="0" smtClean="0">
                <a:solidFill>
                  <a:schemeClr val="accent1"/>
                </a:solidFill>
                <a:sym typeface="+mn-ea"/>
              </a:rPr>
              <a:t>EAP</a:t>
            </a:r>
            <a:r>
              <a:rPr lang="zh-CN" sz="2100" dirty="0" smtClean="0">
                <a:solidFill>
                  <a:schemeClr val="accent1"/>
                </a:solidFill>
                <a:sym typeface="+mn-ea"/>
              </a:rPr>
              <a:t>混沌实验室</a:t>
            </a:r>
            <a:endParaRPr lang="en-US" altLang="zh-CN" sz="2100" dirty="0" smtClean="0">
              <a:solidFill>
                <a:schemeClr val="accent1"/>
              </a:solidFill>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sp>
        <p:nvSpPr>
          <p:cNvPr id="8" name="矩形: 圆角 6"/>
          <p:cNvSpPr/>
          <p:nvPr/>
        </p:nvSpPr>
        <p:spPr>
          <a:xfrm>
            <a:off x="598805" y="833755"/>
            <a:ext cx="1630045" cy="401955"/>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r>
              <a:rPr lang="zh-CN" altLang="en-US" b="1" dirty="0">
                <a:latin typeface="Arial" panose="020B0604020202020204" pitchFamily="34" charset="0"/>
                <a:ea typeface="华文楷体" panose="02010600040101010101" pitchFamily="2" charset="-122"/>
              </a:rPr>
              <a:t>为什么需要</a:t>
            </a:r>
            <a:endParaRPr lang="zh-CN" altLang="en-US" b="1" dirty="0">
              <a:latin typeface="Arial" panose="020B0604020202020204" pitchFamily="34" charset="0"/>
              <a:ea typeface="华文楷体" panose="02010600040101010101" pitchFamily="2" charset="-122"/>
            </a:endParaRPr>
          </a:p>
        </p:txBody>
      </p:sp>
      <p:sp>
        <p:nvSpPr>
          <p:cNvPr id="9" name="文本框 8"/>
          <p:cNvSpPr txBox="1"/>
          <p:nvPr/>
        </p:nvSpPr>
        <p:spPr>
          <a:xfrm>
            <a:off x="598805" y="1367155"/>
            <a:ext cx="1658620" cy="828675"/>
          </a:xfrm>
          <a:prstGeom prst="rect">
            <a:avLst/>
          </a:prstGeom>
        </p:spPr>
        <p:txBody>
          <a:bodyPr vert="horz" wrap="square" lIns="91440" tIns="45720" rIns="91440" bIns="45720" rtlCol="0" anchor="t">
            <a:noAutofit/>
          </a:bodyPr>
          <a:p>
            <a:pPr marL="171450" marR="0" lvl="0" indent="-171450" algn="l" defTabSz="914400" rtl="0" fontAlgn="auto">
              <a:lnSpc>
                <a:spcPct val="100000"/>
              </a:lnSpc>
              <a:spcBef>
                <a:spcPts val="0"/>
              </a:spcBef>
              <a:spcAft>
                <a:spcPts val="0"/>
              </a:spcAft>
              <a:buClrTx/>
              <a:buSzTx/>
              <a:buFont typeface="Arial" panose="020B0604020202020204" pitchFamily="34" charset="0"/>
              <a:buChar char="•"/>
              <a:defRPr/>
            </a:pPr>
            <a:r>
              <a:rPr lang="zh-CN" sz="1200" b="1" noProof="0" dirty="0">
                <a:ln>
                  <a:noFill/>
                </a:ln>
                <a:solidFill>
                  <a:prstClr val="black"/>
                </a:solidFill>
                <a:effectLst/>
                <a:uLnTx/>
                <a:uFillTx/>
                <a:latin typeface="华文楷体" panose="02010600040101010101" pitchFamily="2" charset="-122"/>
                <a:ea typeface="华文楷体" panose="02010600040101010101" pitchFamily="2" charset="-122"/>
                <a:sym typeface="+mn-ea"/>
              </a:rPr>
              <a:t>系统复杂度陡增</a:t>
            </a:r>
            <a:endParaRPr lang="zh-CN" sz="1200" b="1" noProof="0" dirty="0">
              <a:ln>
                <a:noFill/>
              </a:ln>
              <a:solidFill>
                <a:prstClr val="black"/>
              </a:solidFill>
              <a:effectLst/>
              <a:uLnTx/>
              <a:uFillTx/>
              <a:latin typeface="华文楷体" panose="02010600040101010101" pitchFamily="2" charset="-122"/>
              <a:ea typeface="华文楷体" panose="02010600040101010101" pitchFamily="2" charset="-122"/>
              <a:sym typeface="+mn-ea"/>
            </a:endParaRPr>
          </a:p>
          <a:p>
            <a:pPr marL="171450" marR="0" lvl="0" indent="-171450" algn="l" defTabSz="914400" rtl="0" fontAlgn="auto">
              <a:lnSpc>
                <a:spcPct val="100000"/>
              </a:lnSpc>
              <a:spcBef>
                <a:spcPts val="0"/>
              </a:spcBef>
              <a:spcAft>
                <a:spcPts val="0"/>
              </a:spcAft>
              <a:buClrTx/>
              <a:buSzTx/>
              <a:buFont typeface="Arial" panose="020B0604020202020204" pitchFamily="34" charset="0"/>
              <a:buChar char="•"/>
              <a:defRPr/>
            </a:pPr>
            <a:r>
              <a:rPr lang="zh-CN" sz="1200" b="1" noProof="0" dirty="0">
                <a:ln>
                  <a:noFill/>
                </a:ln>
                <a:solidFill>
                  <a:prstClr val="black"/>
                </a:solidFill>
                <a:effectLst/>
                <a:uLnTx/>
                <a:uFillTx/>
                <a:latin typeface="华文楷体" panose="02010600040101010101" pitchFamily="2" charset="-122"/>
                <a:ea typeface="华文楷体" panose="02010600040101010101" pitchFamily="2" charset="-122"/>
                <a:sym typeface="+mn-ea"/>
              </a:rPr>
              <a:t>服务链路百倍增长</a:t>
            </a:r>
            <a:endParaRPr lang="zh-CN" sz="1200" b="1" noProof="0" dirty="0">
              <a:ln>
                <a:noFill/>
              </a:ln>
              <a:solidFill>
                <a:prstClr val="black"/>
              </a:solidFill>
              <a:effectLst/>
              <a:uLnTx/>
              <a:uFillTx/>
              <a:latin typeface="华文楷体" panose="02010600040101010101" pitchFamily="2" charset="-122"/>
              <a:ea typeface="华文楷体" panose="02010600040101010101" pitchFamily="2" charset="-122"/>
              <a:sym typeface="+mn-ea"/>
            </a:endParaRPr>
          </a:p>
          <a:p>
            <a:pPr marL="171450" marR="0" lvl="0" indent="-171450" algn="l" defTabSz="914400" rtl="0" fontAlgn="auto">
              <a:lnSpc>
                <a:spcPct val="100000"/>
              </a:lnSpc>
              <a:spcBef>
                <a:spcPts val="0"/>
              </a:spcBef>
              <a:spcAft>
                <a:spcPts val="0"/>
              </a:spcAft>
              <a:buClrTx/>
              <a:buSzTx/>
              <a:buFont typeface="Arial" panose="020B0604020202020204" pitchFamily="34" charset="0"/>
              <a:buChar char="•"/>
              <a:defRPr/>
            </a:pPr>
            <a:r>
              <a:rPr lang="zh-CN" altLang="en-US" sz="1200" b="1" noProof="0" dirty="0">
                <a:ln>
                  <a:noFill/>
                </a:ln>
                <a:solidFill>
                  <a:prstClr val="black"/>
                </a:solidFill>
                <a:effectLst/>
                <a:uLnTx/>
                <a:uFillTx/>
                <a:latin typeface="华文楷体" panose="02010600040101010101" pitchFamily="2" charset="-122"/>
                <a:ea typeface="华文楷体" panose="02010600040101010101" pitchFamily="2" charset="-122"/>
                <a:sym typeface="+mn-ea"/>
              </a:rPr>
              <a:t>故障频发难以定位</a:t>
            </a:r>
            <a:endParaRPr lang="zh-CN" altLang="en-US" sz="1200" b="1" noProof="0" dirty="0">
              <a:ln>
                <a:noFill/>
              </a:ln>
              <a:solidFill>
                <a:prstClr val="black"/>
              </a:solidFill>
              <a:effectLst/>
              <a:uLnTx/>
              <a:uFillTx/>
              <a:latin typeface="华文楷体" panose="02010600040101010101" pitchFamily="2" charset="-122"/>
              <a:ea typeface="华文楷体" panose="02010600040101010101" pitchFamily="2" charset="-122"/>
              <a:sym typeface="+mn-ea"/>
            </a:endParaRPr>
          </a:p>
          <a:p>
            <a:pPr marL="171450" marR="0" lvl="0" indent="-171450" algn="l" defTabSz="914400" rtl="0" fontAlgn="auto">
              <a:lnSpc>
                <a:spcPct val="100000"/>
              </a:lnSpc>
              <a:spcBef>
                <a:spcPts val="0"/>
              </a:spcBef>
              <a:spcAft>
                <a:spcPts val="0"/>
              </a:spcAft>
              <a:buClrTx/>
              <a:buSzTx/>
              <a:buFont typeface="Arial" panose="020B0604020202020204" pitchFamily="34" charset="0"/>
              <a:buChar char="•"/>
              <a:defRPr/>
            </a:pPr>
            <a:r>
              <a:rPr lang="zh-CN" altLang="en-US" sz="1200" b="1" noProof="0" dirty="0">
                <a:ln>
                  <a:noFill/>
                </a:ln>
                <a:solidFill>
                  <a:prstClr val="black"/>
                </a:solidFill>
                <a:effectLst/>
                <a:uLnTx/>
                <a:uFillTx/>
                <a:latin typeface="华文楷体" panose="02010600040101010101" pitchFamily="2" charset="-122"/>
                <a:ea typeface="华文楷体" panose="02010600040101010101" pitchFamily="2" charset="-122"/>
                <a:sym typeface="+mn-ea"/>
              </a:rPr>
              <a:t>明确出台监管要求</a:t>
            </a:r>
            <a:endParaRPr lang="zh-CN" altLang="en-US" sz="1200" b="1" noProof="0" dirty="0">
              <a:ln>
                <a:noFill/>
              </a:ln>
              <a:solidFill>
                <a:prstClr val="black"/>
              </a:solidFill>
              <a:effectLst/>
              <a:uLnTx/>
              <a:uFillTx/>
              <a:latin typeface="华文楷体" panose="02010600040101010101" pitchFamily="2" charset="-122"/>
              <a:ea typeface="华文楷体" panose="02010600040101010101" pitchFamily="2" charset="-122"/>
              <a:sym typeface="+mn-ea"/>
            </a:endParaRPr>
          </a:p>
          <a:p>
            <a:pPr marL="171450" marR="0" lvl="0" indent="-171450" algn="l" defTabSz="914400" rtl="0" fontAlgn="auto">
              <a:lnSpc>
                <a:spcPct val="100000"/>
              </a:lnSpc>
              <a:spcBef>
                <a:spcPts val="0"/>
              </a:spcBef>
              <a:spcAft>
                <a:spcPts val="0"/>
              </a:spcAft>
              <a:buClrTx/>
              <a:buSzTx/>
              <a:buFont typeface="Arial" panose="020B0604020202020204" pitchFamily="34" charset="0"/>
              <a:buChar char="•"/>
              <a:defRPr/>
            </a:pPr>
            <a:endPar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endParaRPr>
          </a:p>
        </p:txBody>
      </p:sp>
      <p:pic>
        <p:nvPicPr>
          <p:cNvPr id="11" name="图片 10"/>
          <p:cNvPicPr>
            <a:picLocks noChangeAspect="1"/>
          </p:cNvPicPr>
          <p:nvPr/>
        </p:nvPicPr>
        <p:blipFill>
          <a:blip r:embed="rId2"/>
          <a:stretch>
            <a:fillRect/>
          </a:stretch>
        </p:blipFill>
        <p:spPr>
          <a:xfrm>
            <a:off x="2609850" y="729615"/>
            <a:ext cx="5749925" cy="1753870"/>
          </a:xfrm>
          <a:prstGeom prst="rect">
            <a:avLst/>
          </a:prstGeom>
        </p:spPr>
      </p:pic>
      <p:sp>
        <p:nvSpPr>
          <p:cNvPr id="23" name="矩形: 圆角 6"/>
          <p:cNvSpPr/>
          <p:nvPr/>
        </p:nvSpPr>
        <p:spPr>
          <a:xfrm>
            <a:off x="598805" y="2718435"/>
            <a:ext cx="1630045" cy="401955"/>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r>
              <a:rPr lang="zh-CN" altLang="en-US" b="1" dirty="0">
                <a:latin typeface="Arial" panose="020B0604020202020204" pitchFamily="34" charset="0"/>
                <a:ea typeface="华文楷体" panose="02010600040101010101" pitchFamily="2" charset="-122"/>
              </a:rPr>
              <a:t>投产价值</a:t>
            </a:r>
            <a:endParaRPr lang="zh-CN" altLang="en-US" b="1" dirty="0">
              <a:latin typeface="Arial" panose="020B0604020202020204" pitchFamily="34" charset="0"/>
              <a:ea typeface="华文楷体" panose="02010600040101010101" pitchFamily="2" charset="-122"/>
            </a:endParaRPr>
          </a:p>
        </p:txBody>
      </p:sp>
      <p:pic>
        <p:nvPicPr>
          <p:cNvPr id="28" name="图片 27"/>
          <p:cNvPicPr>
            <a:picLocks noChangeAspect="1"/>
          </p:cNvPicPr>
          <p:nvPr/>
        </p:nvPicPr>
        <p:blipFill>
          <a:blip r:embed="rId3"/>
          <a:stretch>
            <a:fillRect/>
          </a:stretch>
        </p:blipFill>
        <p:spPr>
          <a:xfrm>
            <a:off x="2646680" y="2582545"/>
            <a:ext cx="5703570" cy="2407920"/>
          </a:xfrm>
          <a:prstGeom prst="rect">
            <a:avLst/>
          </a:prstGeom>
        </p:spPr>
      </p:pic>
      <p:sp>
        <p:nvSpPr>
          <p:cNvPr id="29" name="文本框 28"/>
          <p:cNvSpPr txBox="1"/>
          <p:nvPr/>
        </p:nvSpPr>
        <p:spPr>
          <a:xfrm>
            <a:off x="598805" y="3372485"/>
            <a:ext cx="1776730" cy="828675"/>
          </a:xfrm>
          <a:prstGeom prst="rect">
            <a:avLst/>
          </a:prstGeom>
        </p:spPr>
        <p:txBody>
          <a:bodyPr vert="horz" wrap="square" lIns="91440" tIns="45720" rIns="91440" bIns="45720" rtlCol="0" anchor="t">
            <a:noAutofit/>
          </a:bodyPr>
          <a:p>
            <a:pPr marR="0" lvl="0" indent="0" algn="l" defTabSz="914400" rtl="0" fontAlgn="auto">
              <a:lnSpc>
                <a:spcPct val="100000"/>
              </a:lnSpc>
              <a:spcBef>
                <a:spcPts val="0"/>
              </a:spcBef>
              <a:spcAft>
                <a:spcPts val="0"/>
              </a:spcAft>
              <a:buClrTx/>
              <a:buSzTx/>
              <a:buFont typeface="Arial" panose="020B0604020202020204" pitchFamily="34" charset="0"/>
              <a:buNone/>
              <a:defRPr/>
            </a:pPr>
            <a:r>
              <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实现风险左移：</a:t>
            </a:r>
            <a:endPar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endParaRPr>
          </a:p>
          <a:p>
            <a:pPr marL="171450" marR="0" lvl="0" indent="-171450" algn="l" defTabSz="914400" rtl="0" fontAlgn="auto">
              <a:lnSpc>
                <a:spcPct val="100000"/>
              </a:lnSpc>
              <a:spcBef>
                <a:spcPts val="0"/>
              </a:spcBef>
              <a:spcAft>
                <a:spcPts val="0"/>
              </a:spcAft>
              <a:buClrTx/>
              <a:buSzTx/>
              <a:buFont typeface="Arial" panose="020B0604020202020204" pitchFamily="34" charset="0"/>
              <a:buChar char="•"/>
              <a:defRPr/>
            </a:pPr>
            <a:r>
              <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投产前测试充分验证</a:t>
            </a:r>
            <a:endPar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endParaRPr>
          </a:p>
          <a:p>
            <a:pPr marL="171450" marR="0" lvl="0" indent="-171450" algn="l" defTabSz="914400" rtl="0" fontAlgn="auto">
              <a:lnSpc>
                <a:spcPct val="100000"/>
              </a:lnSpc>
              <a:spcBef>
                <a:spcPts val="0"/>
              </a:spcBef>
              <a:spcAft>
                <a:spcPts val="0"/>
              </a:spcAft>
              <a:buClrTx/>
              <a:buSzTx/>
              <a:buFont typeface="Arial" panose="020B0604020202020204" pitchFamily="34" charset="0"/>
              <a:buChar char="•"/>
              <a:defRPr/>
            </a:pPr>
            <a:r>
              <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投产后运维稳定提升</a:t>
            </a:r>
            <a:endPar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pPr marL="106045" indent="0">
              <a:buFont typeface="Arial" panose="020B0604020202020204" pitchFamily="34" charset="0"/>
              <a:buNone/>
            </a:pPr>
            <a:r>
              <a:rPr lang="zh-CN" altLang="en-US" sz="2100" dirty="0" smtClean="0">
                <a:solidFill>
                  <a:schemeClr val="accent1"/>
                </a:solidFill>
                <a:sym typeface="+mn-ea"/>
              </a:rPr>
              <a:t>维稳部署</a:t>
            </a:r>
            <a:r>
              <a:rPr lang="en-US" altLang="zh-CN" sz="2100" dirty="0" smtClean="0">
                <a:solidFill>
                  <a:schemeClr val="accent1"/>
                </a:solidFill>
                <a:sym typeface="+mn-ea"/>
              </a:rPr>
              <a:t>-</a:t>
            </a:r>
            <a:r>
              <a:rPr lang="zh-CN" sz="2100" dirty="0" smtClean="0">
                <a:solidFill>
                  <a:schemeClr val="accent1"/>
                </a:solidFill>
                <a:sym typeface="+mn-ea"/>
              </a:rPr>
              <a:t>科技</a:t>
            </a:r>
            <a:r>
              <a:rPr lang="en-US" altLang="zh-CN" sz="2100" dirty="0" smtClean="0">
                <a:solidFill>
                  <a:schemeClr val="accent1"/>
                </a:solidFill>
                <a:sym typeface="+mn-ea"/>
              </a:rPr>
              <a:t>EAP</a:t>
            </a:r>
            <a:r>
              <a:rPr lang="zh-CN" sz="2100" dirty="0" smtClean="0">
                <a:solidFill>
                  <a:schemeClr val="accent1"/>
                </a:solidFill>
                <a:sym typeface="+mn-ea"/>
              </a:rPr>
              <a:t>业务架构</a:t>
            </a:r>
            <a:endParaRPr lang="en-US" altLang="zh-CN" sz="2100" dirty="0" smtClean="0">
              <a:solidFill>
                <a:schemeClr val="accent1"/>
              </a:solidFill>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pic>
        <p:nvPicPr>
          <p:cNvPr id="2" name="图片 1"/>
          <p:cNvPicPr>
            <a:picLocks noChangeAspect="1"/>
          </p:cNvPicPr>
          <p:nvPr/>
        </p:nvPicPr>
        <p:blipFill>
          <a:blip r:embed="rId2"/>
          <a:stretch>
            <a:fillRect/>
          </a:stretch>
        </p:blipFill>
        <p:spPr>
          <a:xfrm>
            <a:off x="412115" y="1399540"/>
            <a:ext cx="8129905" cy="3686175"/>
          </a:xfrm>
          <a:prstGeom prst="rect">
            <a:avLst/>
          </a:prstGeom>
        </p:spPr>
      </p:pic>
      <p:pic>
        <p:nvPicPr>
          <p:cNvPr id="6" name="图片 5"/>
          <p:cNvPicPr>
            <a:picLocks noChangeAspect="1"/>
          </p:cNvPicPr>
          <p:nvPr/>
        </p:nvPicPr>
        <p:blipFill>
          <a:blip r:embed="rId3"/>
          <a:stretch>
            <a:fillRect/>
          </a:stretch>
        </p:blipFill>
        <p:spPr>
          <a:xfrm>
            <a:off x="1576070" y="626745"/>
            <a:ext cx="559435" cy="554355"/>
          </a:xfrm>
          <a:prstGeom prst="rect">
            <a:avLst/>
          </a:prstGeom>
        </p:spPr>
      </p:pic>
      <p:pic>
        <p:nvPicPr>
          <p:cNvPr id="10" name="图片 9"/>
          <p:cNvPicPr>
            <a:picLocks noChangeAspect="1"/>
          </p:cNvPicPr>
          <p:nvPr/>
        </p:nvPicPr>
        <p:blipFill>
          <a:blip r:embed="rId4"/>
          <a:stretch>
            <a:fillRect/>
          </a:stretch>
        </p:blipFill>
        <p:spPr>
          <a:xfrm>
            <a:off x="3016885" y="633730"/>
            <a:ext cx="635635" cy="540385"/>
          </a:xfrm>
          <a:prstGeom prst="rect">
            <a:avLst/>
          </a:prstGeom>
        </p:spPr>
      </p:pic>
      <p:pic>
        <p:nvPicPr>
          <p:cNvPr id="12" name="图片 11"/>
          <p:cNvPicPr>
            <a:picLocks noChangeAspect="1"/>
          </p:cNvPicPr>
          <p:nvPr/>
        </p:nvPicPr>
        <p:blipFill>
          <a:blip r:embed="rId5"/>
          <a:stretch>
            <a:fillRect/>
          </a:stretch>
        </p:blipFill>
        <p:spPr>
          <a:xfrm>
            <a:off x="4577715" y="635635"/>
            <a:ext cx="744855" cy="554355"/>
          </a:xfrm>
          <a:prstGeom prst="rect">
            <a:avLst/>
          </a:prstGeom>
        </p:spPr>
      </p:pic>
      <p:pic>
        <p:nvPicPr>
          <p:cNvPr id="13" name="图片 12"/>
          <p:cNvPicPr>
            <a:picLocks noChangeAspect="1"/>
          </p:cNvPicPr>
          <p:nvPr/>
        </p:nvPicPr>
        <p:blipFill>
          <a:blip r:embed="rId6"/>
          <a:stretch>
            <a:fillRect/>
          </a:stretch>
        </p:blipFill>
        <p:spPr>
          <a:xfrm>
            <a:off x="6248400" y="640080"/>
            <a:ext cx="638810" cy="536575"/>
          </a:xfrm>
          <a:prstGeom prst="rect">
            <a:avLst/>
          </a:prstGeom>
        </p:spPr>
      </p:pic>
      <p:pic>
        <p:nvPicPr>
          <p:cNvPr id="14" name="图片 13"/>
          <p:cNvPicPr>
            <a:picLocks noChangeAspect="1"/>
          </p:cNvPicPr>
          <p:nvPr/>
        </p:nvPicPr>
        <p:blipFill>
          <a:blip r:embed="rId7"/>
          <a:stretch>
            <a:fillRect/>
          </a:stretch>
        </p:blipFill>
        <p:spPr>
          <a:xfrm>
            <a:off x="7672070" y="658495"/>
            <a:ext cx="639445" cy="513715"/>
          </a:xfrm>
          <a:prstGeom prst="rect">
            <a:avLst/>
          </a:prstGeom>
        </p:spPr>
      </p:pic>
      <p:sp>
        <p:nvSpPr>
          <p:cNvPr id="15" name="文本框 14"/>
          <p:cNvSpPr txBox="1"/>
          <p:nvPr/>
        </p:nvSpPr>
        <p:spPr>
          <a:xfrm>
            <a:off x="1223010" y="1163320"/>
            <a:ext cx="1265555" cy="275590"/>
          </a:xfrm>
          <a:prstGeom prst="rect">
            <a:avLst/>
          </a:prstGeom>
        </p:spPr>
        <p:txBody>
          <a:bodyPr vert="horz" wrap="square" lIns="91440" tIns="45720" rIns="91440" bIns="45720" rtlCol="0" anchor="t">
            <a:spAutoFit/>
          </a:bodyPr>
          <a:p>
            <a:pPr marR="0" lvl="0" indent="0" algn="l" defTabSz="914400" rtl="0" fontAlgn="auto">
              <a:lnSpc>
                <a:spcPct val="100000"/>
              </a:lnSpc>
              <a:spcBef>
                <a:spcPts val="0"/>
              </a:spcBef>
              <a:spcAft>
                <a:spcPts val="0"/>
              </a:spcAft>
              <a:buClrTx/>
              <a:buSzTx/>
              <a:buFont typeface="Arial" panose="020B0604020202020204" pitchFamily="34" charset="0"/>
              <a:buNone/>
              <a:defRPr/>
            </a:pPr>
            <a:r>
              <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最小化爆炸半径</a:t>
            </a:r>
            <a:endPar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endParaRPr>
          </a:p>
        </p:txBody>
      </p:sp>
      <p:sp>
        <p:nvSpPr>
          <p:cNvPr id="16" name="文本框 15"/>
          <p:cNvSpPr txBox="1"/>
          <p:nvPr/>
        </p:nvSpPr>
        <p:spPr>
          <a:xfrm>
            <a:off x="2920365" y="1176655"/>
            <a:ext cx="828675" cy="275590"/>
          </a:xfrm>
          <a:prstGeom prst="rect">
            <a:avLst/>
          </a:prstGeom>
        </p:spPr>
        <p:txBody>
          <a:bodyPr vert="horz" wrap="square" lIns="91440" tIns="45720" rIns="91440" bIns="45720" rtlCol="0" anchor="t">
            <a:spAutoFit/>
          </a:bodyPr>
          <a:p>
            <a:pPr marR="0" lvl="0" indent="0" algn="l" defTabSz="914400" rtl="0" fontAlgn="auto">
              <a:lnSpc>
                <a:spcPct val="100000"/>
              </a:lnSpc>
              <a:spcBef>
                <a:spcPts val="0"/>
              </a:spcBef>
              <a:spcAft>
                <a:spcPts val="0"/>
              </a:spcAft>
              <a:buClrTx/>
              <a:buSzTx/>
              <a:buFont typeface="Arial" panose="020B0604020202020204" pitchFamily="34" charset="0"/>
              <a:buNone/>
              <a:defRPr/>
            </a:pPr>
            <a:r>
              <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稳态假说</a:t>
            </a:r>
            <a:endPar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endParaRPr>
          </a:p>
        </p:txBody>
      </p:sp>
      <p:sp>
        <p:nvSpPr>
          <p:cNvPr id="17" name="文本框 16"/>
          <p:cNvSpPr txBox="1"/>
          <p:nvPr/>
        </p:nvSpPr>
        <p:spPr>
          <a:xfrm>
            <a:off x="4533900" y="1172210"/>
            <a:ext cx="832485" cy="275590"/>
          </a:xfrm>
          <a:prstGeom prst="rect">
            <a:avLst/>
          </a:prstGeom>
        </p:spPr>
        <p:txBody>
          <a:bodyPr vert="horz" wrap="square" lIns="91440" tIns="45720" rIns="91440" bIns="45720" rtlCol="0" anchor="t">
            <a:spAutoFit/>
          </a:bodyPr>
          <a:p>
            <a:pPr marR="0" lvl="0" indent="0" algn="l" defTabSz="914400" rtl="0" fontAlgn="auto">
              <a:lnSpc>
                <a:spcPct val="100000"/>
              </a:lnSpc>
              <a:spcBef>
                <a:spcPts val="0"/>
              </a:spcBef>
              <a:spcAft>
                <a:spcPts val="0"/>
              </a:spcAft>
              <a:buClrTx/>
              <a:buSzTx/>
              <a:buFont typeface="Arial" panose="020B0604020202020204" pitchFamily="34" charset="0"/>
              <a:buNone/>
              <a:defRPr/>
            </a:pPr>
            <a:r>
              <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真实事件</a:t>
            </a:r>
            <a:endPar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endParaRPr>
          </a:p>
        </p:txBody>
      </p:sp>
      <p:sp>
        <p:nvSpPr>
          <p:cNvPr id="18" name="文本框 17"/>
          <p:cNvSpPr txBox="1"/>
          <p:nvPr/>
        </p:nvSpPr>
        <p:spPr>
          <a:xfrm>
            <a:off x="6151245" y="1172210"/>
            <a:ext cx="832485" cy="275590"/>
          </a:xfrm>
          <a:prstGeom prst="rect">
            <a:avLst/>
          </a:prstGeom>
        </p:spPr>
        <p:txBody>
          <a:bodyPr vert="horz" wrap="square" lIns="91440" tIns="45720" rIns="91440" bIns="45720" rtlCol="0" anchor="t">
            <a:spAutoFit/>
          </a:bodyPr>
          <a:p>
            <a:pPr marR="0" lvl="0" indent="0" algn="l" defTabSz="914400" rtl="0" fontAlgn="auto">
              <a:lnSpc>
                <a:spcPct val="100000"/>
              </a:lnSpc>
              <a:spcBef>
                <a:spcPts val="0"/>
              </a:spcBef>
              <a:spcAft>
                <a:spcPts val="0"/>
              </a:spcAft>
              <a:buClrTx/>
              <a:buSzTx/>
              <a:buFont typeface="Arial" panose="020B0604020202020204" pitchFamily="34" charset="0"/>
              <a:buNone/>
              <a:defRPr/>
            </a:pPr>
            <a:r>
              <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生产要素</a:t>
            </a:r>
            <a:endPar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endParaRPr>
          </a:p>
        </p:txBody>
      </p:sp>
      <p:sp>
        <p:nvSpPr>
          <p:cNvPr id="19" name="文本框 18"/>
          <p:cNvSpPr txBox="1"/>
          <p:nvPr/>
        </p:nvSpPr>
        <p:spPr>
          <a:xfrm>
            <a:off x="7439025" y="1203325"/>
            <a:ext cx="1204595" cy="275590"/>
          </a:xfrm>
          <a:prstGeom prst="rect">
            <a:avLst/>
          </a:prstGeom>
        </p:spPr>
        <p:txBody>
          <a:bodyPr vert="horz" wrap="square" lIns="91440" tIns="45720" rIns="91440" bIns="45720" rtlCol="0" anchor="t">
            <a:spAutoFit/>
          </a:bodyPr>
          <a:p>
            <a:pPr marR="0" lvl="0" indent="0" algn="l" defTabSz="914400" rtl="0" fontAlgn="auto">
              <a:lnSpc>
                <a:spcPct val="100000"/>
              </a:lnSpc>
              <a:spcBef>
                <a:spcPts val="0"/>
              </a:spcBef>
              <a:spcAft>
                <a:spcPts val="0"/>
              </a:spcAft>
              <a:buClrTx/>
              <a:buSzTx/>
              <a:buFont typeface="Arial" panose="020B0604020202020204" pitchFamily="34" charset="0"/>
              <a:buNone/>
              <a:defRPr/>
            </a:pPr>
            <a:r>
              <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自动运行实验</a:t>
            </a:r>
            <a:endPar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endParaRPr>
          </a:p>
        </p:txBody>
      </p:sp>
      <p:sp>
        <p:nvSpPr>
          <p:cNvPr id="24" name="矩形 23"/>
          <p:cNvSpPr/>
          <p:nvPr/>
        </p:nvSpPr>
        <p:spPr>
          <a:xfrm>
            <a:off x="412115" y="723265"/>
            <a:ext cx="615950" cy="618490"/>
          </a:xfrm>
          <a:prstGeom prst="rect">
            <a:avLst/>
          </a:prstGeom>
          <a:solidFill>
            <a:srgbClr val="BF9061"/>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endParaRPr lang="zh-CN" altLang="en-US" sz="1400" kern="600" dirty="0">
              <a:solidFill>
                <a:srgbClr val="FFFEFD"/>
              </a:solidFill>
              <a:latin typeface="华文楷体" panose="02010600040101010101" pitchFamily="2" charset="-122"/>
              <a:ea typeface="华文楷体" panose="02010600040101010101" pitchFamily="2" charset="-122"/>
            </a:endParaRPr>
          </a:p>
        </p:txBody>
      </p:sp>
      <p:sp>
        <p:nvSpPr>
          <p:cNvPr id="20" name="矩形 19"/>
          <p:cNvSpPr/>
          <p:nvPr/>
        </p:nvSpPr>
        <p:spPr>
          <a:xfrm>
            <a:off x="443865" y="771525"/>
            <a:ext cx="553085" cy="521970"/>
          </a:xfrm>
          <a:prstGeom prst="rect">
            <a:avLst/>
          </a:prstGeom>
        </p:spPr>
        <p:txBody>
          <a:bodyPr wrap="square">
            <a:spAutoFit/>
          </a:bodyPr>
          <a:p>
            <a:r>
              <a:rPr lang="zh-CN" altLang="en-US" sz="1400" b="1" dirty="0">
                <a:solidFill>
                  <a:schemeClr val="bg1"/>
                </a:solidFill>
                <a:latin typeface="华文楷体" panose="02010600040101010101" pitchFamily="2" charset="-122"/>
                <a:ea typeface="华文楷体" panose="02010600040101010101" pitchFamily="2" charset="-122"/>
              </a:rPr>
              <a:t>五大要素</a:t>
            </a:r>
            <a:endParaRPr lang="zh-CN" altLang="en-US" sz="1400" b="1" dirty="0">
              <a:solidFill>
                <a:schemeClr val="bg1"/>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rotWithShape="1">
          <a:blip r:embed="rId1">
            <a:grayscl/>
            <a:extLst>
              <a:ext uri="{28A0092B-C50C-407E-A947-70E740481C1C}">
                <a14:useLocalDpi xmlns:a14="http://schemas.microsoft.com/office/drawing/2010/main" val="0"/>
              </a:ext>
            </a:extLst>
          </a:blip>
          <a:srcRect l="41630" r="18268"/>
          <a:stretch>
            <a:fillRect/>
          </a:stretch>
        </p:blipFill>
        <p:spPr>
          <a:xfrm>
            <a:off x="0" y="0"/>
            <a:ext cx="3186905" cy="5143500"/>
          </a:xfrm>
          <a:prstGeom prst="rect">
            <a:avLst/>
          </a:prstGeom>
        </p:spPr>
      </p:pic>
      <p:grpSp>
        <p:nvGrpSpPr>
          <p:cNvPr id="2" name="组合 1"/>
          <p:cNvGrpSpPr/>
          <p:nvPr/>
        </p:nvGrpSpPr>
        <p:grpSpPr>
          <a:xfrm>
            <a:off x="5442461" y="578456"/>
            <a:ext cx="2077211" cy="470957"/>
            <a:chOff x="4927755" y="1844007"/>
            <a:chExt cx="2480513" cy="627942"/>
          </a:xfrm>
        </p:grpSpPr>
        <p:sp>
          <p:nvSpPr>
            <p:cNvPr id="4" name="文本框 8"/>
            <p:cNvSpPr txBox="1"/>
            <p:nvPr/>
          </p:nvSpPr>
          <p:spPr>
            <a:xfrm>
              <a:off x="4927756" y="1844007"/>
              <a:ext cx="2480512" cy="49106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a:defRPr/>
              </a:pPr>
              <a:r>
                <a:rPr lang="zh-CN" altLang="en-US" b="1" noProof="0" dirty="0" smtClean="0">
                  <a:solidFill>
                    <a:schemeClr val="bg1"/>
                  </a:solidFill>
                  <a:latin typeface="Arial" panose="020B0604020202020204" pitchFamily="34" charset="0"/>
                  <a:ea typeface="华文楷体" panose="02010600040101010101" pitchFamily="2" charset="-122"/>
                  <a:sym typeface="+mn-lt"/>
                </a:rPr>
                <a:t>食安当前工作梳理</a:t>
              </a:r>
              <a:endParaRPr kumimoji="1" lang="zh-CN" altLang="en-US" b="1" i="0" u="none" strike="noStrike" kern="1200" cap="none" spc="0" normalizeH="0" baseline="0" noProof="0" dirty="0" smtClean="0">
                <a:ln>
                  <a:noFill/>
                </a:ln>
                <a:solidFill>
                  <a:schemeClr val="bg1"/>
                </a:solidFill>
                <a:effectLst/>
                <a:uLnTx/>
                <a:uFillTx/>
                <a:latin typeface="Arial" panose="020B0604020202020204" pitchFamily="34" charset="0"/>
                <a:ea typeface="华文楷体" panose="02010600040101010101" pitchFamily="2" charset="-122"/>
                <a:cs typeface="+mn-ea"/>
                <a:sym typeface="+mn-lt"/>
              </a:endParaRPr>
            </a:p>
          </p:txBody>
        </p:sp>
        <p:cxnSp>
          <p:nvCxnSpPr>
            <p:cNvPr id="6" name="直接连接符 5"/>
            <p:cNvCxnSpPr/>
            <p:nvPr/>
          </p:nvCxnSpPr>
          <p:spPr>
            <a:xfrm>
              <a:off x="4927755" y="1892087"/>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5445275" y="1758566"/>
            <a:ext cx="2285080" cy="470957"/>
            <a:chOff x="4927755" y="1844007"/>
            <a:chExt cx="3046773" cy="627942"/>
          </a:xfrm>
        </p:grpSpPr>
        <p:sp>
          <p:nvSpPr>
            <p:cNvPr id="22" name="文本框 8"/>
            <p:cNvSpPr txBox="1"/>
            <p:nvPr/>
          </p:nvSpPr>
          <p:spPr>
            <a:xfrm>
              <a:off x="4927756" y="1844007"/>
              <a:ext cx="3046772" cy="49106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smtClean="0">
                  <a:latin typeface="华文楷体" panose="02010600040101010101" pitchFamily="2" charset="-122"/>
                  <a:ea typeface="华文楷体" panose="02010600040101010101" pitchFamily="2" charset="-122"/>
                  <a:cs typeface="+mn-ea"/>
                  <a:sym typeface="+mn-lt"/>
                </a:rPr>
                <a:t>如何对症下药</a:t>
              </a:r>
              <a:endParaRPr lang="zh-CN" altLang="en-US" dirty="0" smtClean="0">
                <a:latin typeface="华文楷体" panose="02010600040101010101" pitchFamily="2" charset="-122"/>
                <a:ea typeface="华文楷体" panose="02010600040101010101" pitchFamily="2" charset="-122"/>
                <a:cs typeface="+mn-ea"/>
                <a:sym typeface="+mn-lt"/>
              </a:endParaRPr>
            </a:p>
          </p:txBody>
        </p:sp>
        <p:cxnSp>
          <p:nvCxnSpPr>
            <p:cNvPr id="24" name="直接连接符 23"/>
            <p:cNvCxnSpPr/>
            <p:nvPr/>
          </p:nvCxnSpPr>
          <p:spPr>
            <a:xfrm>
              <a:off x="4927755" y="1892087"/>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5442461" y="2881338"/>
            <a:ext cx="2287893" cy="470957"/>
            <a:chOff x="4927755" y="1844007"/>
            <a:chExt cx="2256816" cy="627942"/>
          </a:xfrm>
        </p:grpSpPr>
        <p:sp>
          <p:nvSpPr>
            <p:cNvPr id="31" name="文本框 8"/>
            <p:cNvSpPr txBox="1"/>
            <p:nvPr/>
          </p:nvSpPr>
          <p:spPr>
            <a:xfrm>
              <a:off x="4927756" y="1844007"/>
              <a:ext cx="2256815" cy="49106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smtClean="0">
                  <a:latin typeface="华文楷体" panose="02010600040101010101" pitchFamily="2" charset="-122"/>
                  <a:ea typeface="华文楷体" panose="02010600040101010101" pitchFamily="2" charset="-122"/>
                  <a:cs typeface="+mn-ea"/>
                  <a:sym typeface="+mn-lt"/>
                </a:rPr>
                <a:t>高效设计密钥</a:t>
              </a:r>
              <a:endParaRPr lang="zh-CN" altLang="en-US" dirty="0" smtClean="0">
                <a:latin typeface="华文楷体" panose="02010600040101010101" pitchFamily="2" charset="-122"/>
                <a:ea typeface="华文楷体" panose="02010600040101010101" pitchFamily="2" charset="-122"/>
                <a:cs typeface="+mn-ea"/>
                <a:sym typeface="+mn-lt"/>
              </a:endParaRPr>
            </a:p>
          </p:txBody>
        </p:sp>
        <p:cxnSp>
          <p:nvCxnSpPr>
            <p:cNvPr id="33" name="直接连接符 32"/>
            <p:cNvCxnSpPr/>
            <p:nvPr/>
          </p:nvCxnSpPr>
          <p:spPr>
            <a:xfrm>
              <a:off x="4927755" y="1892087"/>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1" name="文本框 40"/>
          <p:cNvSpPr txBox="1"/>
          <p:nvPr/>
        </p:nvSpPr>
        <p:spPr>
          <a:xfrm>
            <a:off x="5439648" y="848573"/>
            <a:ext cx="1813095" cy="299085"/>
          </a:xfrm>
          <a:prstGeom prst="rect">
            <a:avLst/>
          </a:prstGeom>
          <a:noFill/>
        </p:spPr>
        <p:txBody>
          <a:bodyPr wrap="square" rtlCol="0">
            <a:spAutoFit/>
          </a:bodyPr>
          <a:lstStyle/>
          <a:p>
            <a:r>
              <a:rPr lang="en-US" altLang="zh-CN" sz="1350" dirty="0" smtClean="0">
                <a:solidFill>
                  <a:schemeClr val="bg1"/>
                </a:solidFill>
                <a:latin typeface="华文楷体" panose="02010600040101010101" pitchFamily="2" charset="-122"/>
                <a:ea typeface="华文楷体" panose="02010600040101010101" pitchFamily="2" charset="-122"/>
              </a:rPr>
              <a:t>XX</a:t>
            </a:r>
            <a:endParaRPr lang="en-US" altLang="zh-CN" sz="1350" dirty="0" smtClean="0">
              <a:solidFill>
                <a:schemeClr val="bg1"/>
              </a:solidFill>
              <a:latin typeface="华文楷体" panose="02010600040101010101" pitchFamily="2" charset="-122"/>
              <a:ea typeface="华文楷体" panose="02010600040101010101" pitchFamily="2" charset="-122"/>
            </a:endParaRPr>
          </a:p>
        </p:txBody>
      </p:sp>
      <p:sp>
        <p:nvSpPr>
          <p:cNvPr id="43" name="文本框 42"/>
          <p:cNvSpPr txBox="1"/>
          <p:nvPr/>
        </p:nvSpPr>
        <p:spPr>
          <a:xfrm>
            <a:off x="5439728" y="2008823"/>
            <a:ext cx="2989421" cy="299085"/>
          </a:xfrm>
          <a:prstGeom prst="rect">
            <a:avLst/>
          </a:prstGeom>
          <a:noFill/>
        </p:spPr>
        <p:txBody>
          <a:bodyPr wrap="square" rtlCol="0">
            <a:spAutoFit/>
          </a:bodyPr>
          <a:lstStyle/>
          <a:p>
            <a:r>
              <a:rPr sz="1350" dirty="0" smtClean="0">
                <a:solidFill>
                  <a:schemeClr val="bg1">
                    <a:lumMod val="50000"/>
                  </a:schemeClr>
                </a:solidFill>
                <a:latin typeface="华文楷体" panose="02010600040101010101" pitchFamily="2" charset="-122"/>
                <a:ea typeface="华文楷体" panose="02010600040101010101" pitchFamily="2" charset="-122"/>
              </a:rPr>
              <a:t>2个方法、3个原则</a:t>
            </a:r>
            <a:endParaRPr sz="1350" dirty="0" smtClean="0">
              <a:solidFill>
                <a:schemeClr val="bg1">
                  <a:lumMod val="50000"/>
                </a:schemeClr>
              </a:solidFill>
              <a:latin typeface="华文楷体" panose="02010600040101010101" pitchFamily="2" charset="-122"/>
              <a:ea typeface="华文楷体" panose="02010600040101010101" pitchFamily="2" charset="-122"/>
            </a:endParaRPr>
          </a:p>
        </p:txBody>
      </p:sp>
      <p:sp>
        <p:nvSpPr>
          <p:cNvPr id="44" name="文本框 43"/>
          <p:cNvSpPr txBox="1"/>
          <p:nvPr/>
        </p:nvSpPr>
        <p:spPr>
          <a:xfrm>
            <a:off x="5448131" y="3187858"/>
            <a:ext cx="2593220" cy="299085"/>
          </a:xfrm>
          <a:prstGeom prst="rect">
            <a:avLst/>
          </a:prstGeom>
          <a:noFill/>
        </p:spPr>
        <p:txBody>
          <a:bodyPr wrap="square" rtlCol="0">
            <a:spAutoFit/>
          </a:bodyPr>
          <a:lstStyle/>
          <a:p>
            <a:r>
              <a:rPr lang="zh-CN" altLang="en-US" sz="1350" dirty="0" smtClean="0">
                <a:solidFill>
                  <a:schemeClr val="bg1">
                    <a:lumMod val="50000"/>
                  </a:schemeClr>
                </a:solidFill>
                <a:latin typeface="华文楷体" panose="02010600040101010101" pitchFamily="2" charset="-122"/>
                <a:ea typeface="华文楷体" panose="02010600040101010101" pitchFamily="2" charset="-122"/>
                <a:sym typeface="+mn-ea"/>
              </a:rPr>
              <a:t>架构三板斧、案例成效</a:t>
            </a:r>
            <a:endParaRPr lang="zh-CN" altLang="en-US" sz="1350" dirty="0" smtClean="0">
              <a:solidFill>
                <a:schemeClr val="bg1">
                  <a:lumMod val="50000"/>
                </a:schemeClr>
              </a:solidFill>
              <a:latin typeface="华文楷体" panose="02010600040101010101" pitchFamily="2" charset="-122"/>
              <a:ea typeface="华文楷体" panose="02010600040101010101" pitchFamily="2" charset="-122"/>
            </a:endParaRPr>
          </a:p>
        </p:txBody>
      </p:sp>
      <p:sp>
        <p:nvSpPr>
          <p:cNvPr id="5" name="文本框 4"/>
          <p:cNvSpPr txBox="1"/>
          <p:nvPr/>
        </p:nvSpPr>
        <p:spPr>
          <a:xfrm>
            <a:off x="4071620" y="691959"/>
            <a:ext cx="1257300" cy="368300"/>
          </a:xfrm>
          <a:prstGeom prst="rect">
            <a:avLst/>
          </a:prstGeom>
          <a:noFill/>
        </p:spPr>
        <p:txBody>
          <a:bodyPr wrap="square" rtlCol="0">
            <a:spAutoFit/>
          </a:bodyPr>
          <a:lstStyle/>
          <a:p>
            <a:r>
              <a:rPr lang="zh-CN" altLang="en-US" b="1" dirty="0" smtClean="0">
                <a:solidFill>
                  <a:srgbClr val="FD663A"/>
                </a:solidFill>
                <a:latin typeface="华文楷体" panose="02010600040101010101" pitchFamily="2" charset="-122"/>
                <a:ea typeface="华文楷体" panose="02010600040101010101" pitchFamily="2" charset="-122"/>
              </a:rPr>
              <a:t>第一</a:t>
            </a:r>
            <a:r>
              <a:rPr lang="zh-CN" altLang="en-US" b="1" dirty="0" smtClean="0">
                <a:solidFill>
                  <a:srgbClr val="FD6600"/>
                </a:solidFill>
                <a:latin typeface="华文楷体" panose="02010600040101010101" pitchFamily="2" charset="-122"/>
                <a:ea typeface="华文楷体" panose="02010600040101010101" pitchFamily="2" charset="-122"/>
              </a:rPr>
              <a:t>部分</a:t>
            </a:r>
            <a:endParaRPr lang="zh-CN" altLang="en-US" b="1" dirty="0" smtClean="0">
              <a:solidFill>
                <a:srgbClr val="FD6600"/>
              </a:solidFill>
              <a:latin typeface="华文楷体" panose="02010600040101010101" pitchFamily="2" charset="-122"/>
              <a:ea typeface="华文楷体" panose="02010600040101010101" pitchFamily="2" charset="-122"/>
            </a:endParaRPr>
          </a:p>
        </p:txBody>
      </p:sp>
      <p:sp>
        <p:nvSpPr>
          <p:cNvPr id="45" name="文本框 44"/>
          <p:cNvSpPr txBox="1"/>
          <p:nvPr/>
        </p:nvSpPr>
        <p:spPr>
          <a:xfrm>
            <a:off x="4071620" y="1870328"/>
            <a:ext cx="1257300" cy="368300"/>
          </a:xfrm>
          <a:prstGeom prst="rect">
            <a:avLst/>
          </a:prstGeom>
          <a:noFill/>
        </p:spPr>
        <p:txBody>
          <a:bodyPr wrap="square" rtlCol="0">
            <a:spAutoFit/>
          </a:bodyPr>
          <a:lstStyle/>
          <a:p>
            <a:r>
              <a:rPr lang="zh-CN" altLang="en-US" dirty="0" smtClean="0">
                <a:latin typeface="华文楷体" panose="02010600040101010101" pitchFamily="2" charset="-122"/>
                <a:ea typeface="华文楷体" panose="02010600040101010101" pitchFamily="2" charset="-122"/>
              </a:rPr>
              <a:t>第二部分</a:t>
            </a:r>
            <a:endParaRPr lang="zh-CN" altLang="en-US" dirty="0" smtClean="0">
              <a:latin typeface="华文楷体" panose="02010600040101010101" pitchFamily="2" charset="-122"/>
              <a:ea typeface="华文楷体" panose="02010600040101010101" pitchFamily="2" charset="-122"/>
            </a:endParaRPr>
          </a:p>
        </p:txBody>
      </p:sp>
      <p:sp>
        <p:nvSpPr>
          <p:cNvPr id="46" name="文本框 45"/>
          <p:cNvSpPr txBox="1"/>
          <p:nvPr/>
        </p:nvSpPr>
        <p:spPr>
          <a:xfrm>
            <a:off x="4071620" y="2996347"/>
            <a:ext cx="1257300" cy="368300"/>
          </a:xfrm>
          <a:prstGeom prst="rect">
            <a:avLst/>
          </a:prstGeom>
          <a:noFill/>
        </p:spPr>
        <p:txBody>
          <a:bodyPr wrap="square" rtlCol="0">
            <a:spAutoFit/>
          </a:bodyPr>
          <a:lstStyle/>
          <a:p>
            <a:r>
              <a:rPr lang="zh-CN" altLang="en-US" dirty="0" smtClean="0">
                <a:latin typeface="华文楷体" panose="02010600040101010101" pitchFamily="2" charset="-122"/>
                <a:ea typeface="华文楷体" panose="02010600040101010101" pitchFamily="2" charset="-122"/>
              </a:rPr>
              <a:t>第三部分</a:t>
            </a:r>
            <a:endParaRPr lang="zh-CN" altLang="en-US" dirty="0" smtClean="0">
              <a:latin typeface="华文楷体" panose="02010600040101010101" pitchFamily="2" charset="-122"/>
              <a:ea typeface="华文楷体" panose="02010600040101010101" pitchFamily="2" charset="-122"/>
            </a:endParaRPr>
          </a:p>
        </p:txBody>
      </p:sp>
      <p:sp>
        <p:nvSpPr>
          <p:cNvPr id="14" name="矩形 13"/>
          <p:cNvSpPr/>
          <p:nvPr/>
        </p:nvSpPr>
        <p:spPr>
          <a:xfrm>
            <a:off x="3544570" y="657338"/>
            <a:ext cx="50800" cy="354443"/>
          </a:xfrm>
          <a:prstGeom prst="rect">
            <a:avLst/>
          </a:prstGeom>
          <a:solidFill>
            <a:srgbClr val="FD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8" name="组合 47"/>
          <p:cNvGrpSpPr/>
          <p:nvPr/>
        </p:nvGrpSpPr>
        <p:grpSpPr>
          <a:xfrm>
            <a:off x="-2812" y="0"/>
            <a:ext cx="3189718" cy="4428784"/>
            <a:chOff x="-3750" y="0"/>
            <a:chExt cx="4252957" cy="5905045"/>
          </a:xfrm>
          <a:solidFill>
            <a:schemeClr val="bg1">
              <a:lumMod val="85000"/>
              <a:alpha val="50000"/>
            </a:schemeClr>
          </a:solidFill>
        </p:grpSpPr>
        <p:sp>
          <p:nvSpPr>
            <p:cNvPr id="39" name="矩形 38"/>
            <p:cNvSpPr/>
            <p:nvPr/>
          </p:nvSpPr>
          <p:spPr>
            <a:xfrm>
              <a:off x="0" y="0"/>
              <a:ext cx="4249207" cy="39371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直角三角形 46"/>
            <p:cNvSpPr/>
            <p:nvPr/>
          </p:nvSpPr>
          <p:spPr>
            <a:xfrm rot="10800000">
              <a:off x="-3750" y="3937145"/>
              <a:ext cx="4252957" cy="19679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2" name="等腰三角形 51"/>
          <p:cNvSpPr/>
          <p:nvPr/>
        </p:nvSpPr>
        <p:spPr>
          <a:xfrm rot="10273322">
            <a:off x="1885289" y="656447"/>
            <a:ext cx="1369049" cy="4570807"/>
          </a:xfrm>
          <a:prstGeom prst="triangle">
            <a:avLst>
              <a:gd name="adj" fmla="val 4983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直角三角形 49"/>
          <p:cNvSpPr/>
          <p:nvPr/>
        </p:nvSpPr>
        <p:spPr>
          <a:xfrm rot="10800000">
            <a:off x="785812" y="-2"/>
            <a:ext cx="2401090" cy="1673627"/>
          </a:xfrm>
          <a:prstGeom prst="r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文本框 6"/>
          <p:cNvSpPr txBox="1"/>
          <p:nvPr/>
        </p:nvSpPr>
        <p:spPr>
          <a:xfrm>
            <a:off x="473042" y="1958485"/>
            <a:ext cx="2238007" cy="968375"/>
          </a:xfrm>
          <a:prstGeom prst="rect">
            <a:avLst/>
          </a:prstGeom>
          <a:noFill/>
        </p:spPr>
        <p:txBody>
          <a:bodyPr wrap="square" rtlCol="0">
            <a:spAutoFit/>
          </a:bodyPr>
          <a:lstStyle/>
          <a:p>
            <a:pPr algn="ctr"/>
            <a:r>
              <a:rPr lang="en-US" altLang="zh-CN" sz="2400" b="1" dirty="0" smtClean="0">
                <a:solidFill>
                  <a:srgbClr val="ED6F3D"/>
                </a:solidFill>
                <a:latin typeface="等线 Light" panose="02010600030101010101" pitchFamily="2" charset="-122"/>
                <a:ea typeface="等线 Light" panose="02010600030101010101" pitchFamily="2" charset="-122"/>
              </a:rPr>
              <a:t>CONTENT</a:t>
            </a:r>
            <a:endParaRPr lang="en-US" altLang="zh-CN" sz="2400" b="1" dirty="0" smtClean="0">
              <a:solidFill>
                <a:srgbClr val="ED6F3D"/>
              </a:solidFill>
              <a:latin typeface="等线 Light" panose="02010600030101010101" pitchFamily="2" charset="-122"/>
              <a:ea typeface="等线 Light" panose="02010600030101010101" pitchFamily="2" charset="-122"/>
            </a:endParaRPr>
          </a:p>
          <a:p>
            <a:pPr algn="ctr"/>
            <a:r>
              <a:rPr lang="zh-CN" altLang="en-US" sz="3300" b="1" dirty="0" smtClean="0">
                <a:solidFill>
                  <a:srgbClr val="ED6F3D"/>
                </a:solidFill>
                <a:latin typeface="华文楷体" panose="02010600040101010101" pitchFamily="2" charset="-122"/>
                <a:ea typeface="华文楷体" panose="02010600040101010101" pitchFamily="2" charset="-122"/>
              </a:rPr>
              <a:t>目录</a:t>
            </a:r>
            <a:endParaRPr lang="zh-CN" altLang="en-US" sz="3300" b="1" dirty="0">
              <a:solidFill>
                <a:srgbClr val="ED6F3D"/>
              </a:solidFill>
              <a:latin typeface="华文楷体" panose="02010600040101010101" pitchFamily="2" charset="-122"/>
              <a:ea typeface="华文楷体" panose="02010600040101010101" pitchFamily="2" charset="-122"/>
            </a:endParaRPr>
          </a:p>
        </p:txBody>
      </p:sp>
      <p:sp>
        <p:nvSpPr>
          <p:cNvPr id="30" name="文本框 29"/>
          <p:cNvSpPr txBox="1"/>
          <p:nvPr/>
        </p:nvSpPr>
        <p:spPr>
          <a:xfrm>
            <a:off x="5448300" y="848360"/>
            <a:ext cx="1635125" cy="299085"/>
          </a:xfrm>
          <a:prstGeom prst="rect">
            <a:avLst/>
          </a:prstGeom>
          <a:noFill/>
        </p:spPr>
        <p:txBody>
          <a:bodyPr wrap="square" rtlCol="0">
            <a:spAutoFit/>
          </a:bodyPr>
          <a:lstStyle/>
          <a:p>
            <a:r>
              <a:rPr lang="zh-CN" altLang="en-US" sz="1350" dirty="0" smtClean="0">
                <a:solidFill>
                  <a:srgbClr val="FD6600"/>
                </a:solidFill>
                <a:latin typeface="华文楷体" panose="02010600040101010101" pitchFamily="2" charset="-122"/>
                <a:ea typeface="华文楷体" panose="02010600040101010101" pitchFamily="2" charset="-122"/>
              </a:rPr>
              <a:t>现状与问题、目标</a:t>
            </a:r>
            <a:endParaRPr lang="zh-CN" altLang="en-US" sz="1350" dirty="0" smtClean="0">
              <a:solidFill>
                <a:srgbClr val="FD6600"/>
              </a:solidFill>
              <a:latin typeface="华文楷体" panose="02010600040101010101" pitchFamily="2" charset="-122"/>
              <a:ea typeface="华文楷体" panose="02010600040101010101" pitchFamily="2" charset="-122"/>
            </a:endParaRPr>
          </a:p>
        </p:txBody>
      </p:sp>
      <p:sp>
        <p:nvSpPr>
          <p:cNvPr id="40" name="文本框 8"/>
          <p:cNvSpPr txBox="1"/>
          <p:nvPr/>
        </p:nvSpPr>
        <p:spPr>
          <a:xfrm>
            <a:off x="5448088" y="601807"/>
            <a:ext cx="2285079" cy="368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b="1" dirty="0" smtClean="0">
                <a:solidFill>
                  <a:srgbClr val="FD6600"/>
                </a:solidFill>
                <a:latin typeface="华文楷体" panose="02010600040101010101" pitchFamily="2" charset="-122"/>
                <a:ea typeface="华文楷体" panose="02010600040101010101" pitchFamily="2" charset="-122"/>
                <a:cs typeface="+mn-ea"/>
                <a:sym typeface="+mn-lt"/>
              </a:rPr>
              <a:t>架构转型困境</a:t>
            </a:r>
            <a:endParaRPr lang="zh-CN" altLang="en-US" b="1" dirty="0" smtClean="0">
              <a:solidFill>
                <a:srgbClr val="FD6600"/>
              </a:solidFill>
              <a:latin typeface="华文楷体" panose="02010600040101010101" pitchFamily="2" charset="-122"/>
              <a:ea typeface="华文楷体" panose="02010600040101010101" pitchFamily="2" charset="-122"/>
              <a:cs typeface="+mn-ea"/>
              <a:sym typeface="+mn-lt"/>
            </a:endParaRPr>
          </a:p>
        </p:txBody>
      </p:sp>
      <p:grpSp>
        <p:nvGrpSpPr>
          <p:cNvPr id="3" name="组合 2"/>
          <p:cNvGrpSpPr/>
          <p:nvPr/>
        </p:nvGrpSpPr>
        <p:grpSpPr>
          <a:xfrm>
            <a:off x="5448176" y="4003859"/>
            <a:ext cx="2287893" cy="470957"/>
            <a:chOff x="4927755" y="1844007"/>
            <a:chExt cx="2256816" cy="627942"/>
          </a:xfrm>
        </p:grpSpPr>
        <p:sp>
          <p:nvSpPr>
            <p:cNvPr id="7" name="文本框 8"/>
            <p:cNvSpPr txBox="1"/>
            <p:nvPr/>
          </p:nvSpPr>
          <p:spPr>
            <a:xfrm>
              <a:off x="4927756" y="1844007"/>
              <a:ext cx="2256815" cy="49106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smtClean="0">
                  <a:latin typeface="华文楷体" panose="02010600040101010101" pitchFamily="2" charset="-122"/>
                  <a:ea typeface="华文楷体" panose="02010600040101010101" pitchFamily="2" charset="-122"/>
                  <a:cs typeface="+mn-ea"/>
                  <a:sym typeface="+mn-lt"/>
                </a:rPr>
                <a:t>规划未来新章</a:t>
              </a:r>
              <a:endParaRPr lang="zh-CN" altLang="en-US" dirty="0" smtClean="0">
                <a:latin typeface="华文楷体" panose="02010600040101010101" pitchFamily="2" charset="-122"/>
                <a:ea typeface="华文楷体" panose="02010600040101010101" pitchFamily="2" charset="-122"/>
                <a:cs typeface="+mn-ea"/>
                <a:sym typeface="+mn-lt"/>
              </a:endParaRPr>
            </a:p>
          </p:txBody>
        </p:sp>
        <p:cxnSp>
          <p:nvCxnSpPr>
            <p:cNvPr id="8" name="直接连接符 7"/>
            <p:cNvCxnSpPr/>
            <p:nvPr/>
          </p:nvCxnSpPr>
          <p:spPr>
            <a:xfrm>
              <a:off x="4927755" y="1892087"/>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5448131" y="4298949"/>
            <a:ext cx="2593220" cy="299085"/>
          </a:xfrm>
          <a:prstGeom prst="rect">
            <a:avLst/>
          </a:prstGeom>
          <a:noFill/>
        </p:spPr>
        <p:txBody>
          <a:bodyPr wrap="square" rtlCol="0">
            <a:spAutoFit/>
          </a:bodyPr>
          <a:lstStyle/>
          <a:p>
            <a:r>
              <a:rPr lang="zh-CN" altLang="en-US" sz="1350" dirty="0" smtClean="0">
                <a:solidFill>
                  <a:schemeClr val="bg1">
                    <a:lumMod val="50000"/>
                  </a:schemeClr>
                </a:solidFill>
                <a:latin typeface="华文楷体" panose="02010600040101010101" pitchFamily="2" charset="-122"/>
                <a:ea typeface="华文楷体" panose="02010600040101010101" pitchFamily="2" charset="-122"/>
              </a:rPr>
              <a:t>生态趋势、分久必合</a:t>
            </a:r>
            <a:endParaRPr lang="zh-CN" altLang="en-US" sz="1350" dirty="0" smtClean="0">
              <a:solidFill>
                <a:schemeClr val="bg1">
                  <a:lumMod val="50000"/>
                </a:schemeClr>
              </a:solidFill>
              <a:latin typeface="华文楷体" panose="02010600040101010101" pitchFamily="2" charset="-122"/>
              <a:ea typeface="华文楷体" panose="02010600040101010101" pitchFamily="2" charset="-122"/>
            </a:endParaRPr>
          </a:p>
        </p:txBody>
      </p:sp>
      <p:sp>
        <p:nvSpPr>
          <p:cNvPr id="10" name="文本框 9"/>
          <p:cNvSpPr txBox="1"/>
          <p:nvPr/>
        </p:nvSpPr>
        <p:spPr>
          <a:xfrm>
            <a:off x="4077335" y="4118868"/>
            <a:ext cx="1257300" cy="368300"/>
          </a:xfrm>
          <a:prstGeom prst="rect">
            <a:avLst/>
          </a:prstGeom>
          <a:noFill/>
        </p:spPr>
        <p:txBody>
          <a:bodyPr wrap="square" rtlCol="0">
            <a:spAutoFit/>
          </a:bodyPr>
          <a:lstStyle/>
          <a:p>
            <a:r>
              <a:rPr lang="zh-CN" altLang="en-US" dirty="0" smtClean="0">
                <a:latin typeface="华文楷体" panose="02010600040101010101" pitchFamily="2" charset="-122"/>
                <a:ea typeface="华文楷体" panose="02010600040101010101" pitchFamily="2" charset="-122"/>
              </a:rPr>
              <a:t>第四部分</a:t>
            </a:r>
            <a:endParaRPr lang="zh-CN" altLang="en-US" dirty="0" smtClean="0">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bwMode="gray">
          <a:xfrm>
            <a:off x="1064895" y="2172335"/>
            <a:ext cx="3804285" cy="1290320"/>
          </a:xfrm>
          <a:prstGeom prst="rect">
            <a:avLst/>
          </a:prstGeom>
          <a:solidFill>
            <a:schemeClr val="bg1">
              <a:lumMod val="95000"/>
            </a:schemeClr>
          </a:solidFill>
          <a:ln w="9525" cap="rnd">
            <a:solidFill>
              <a:srgbClr val="929292"/>
            </a:solidFill>
            <a:prstDash val="sys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83474" rIns="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cs typeface="+mn-cs"/>
              <a:sym typeface="Arial" panose="020B0604020202020204" pitchFamily="34" charset="0"/>
            </a:endParaRPr>
          </a:p>
        </p:txBody>
      </p:sp>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pPr marL="106045" indent="0">
              <a:buFont typeface="Arial" panose="020B0604020202020204" pitchFamily="34" charset="0"/>
              <a:buNone/>
            </a:pPr>
            <a:r>
              <a:rPr lang="zh-CN" altLang="en-US" sz="2100" dirty="0" smtClean="0">
                <a:solidFill>
                  <a:schemeClr val="accent1"/>
                </a:solidFill>
                <a:sym typeface="+mn-ea"/>
              </a:rPr>
              <a:t>维稳部署</a:t>
            </a:r>
            <a:r>
              <a:rPr lang="en-US" altLang="zh-CN" sz="2100" dirty="0" smtClean="0">
                <a:solidFill>
                  <a:schemeClr val="accent1"/>
                </a:solidFill>
                <a:sym typeface="+mn-ea"/>
              </a:rPr>
              <a:t>-</a:t>
            </a:r>
            <a:r>
              <a:rPr lang="en-US" sz="2100" dirty="0" smtClean="0">
                <a:solidFill>
                  <a:schemeClr val="accent1"/>
                </a:solidFill>
                <a:sym typeface="+mn-ea"/>
              </a:rPr>
              <a:t>ARK</a:t>
            </a:r>
            <a:r>
              <a:rPr lang="zh-CN" altLang="en-US" sz="2100" dirty="0" smtClean="0">
                <a:solidFill>
                  <a:schemeClr val="accent1"/>
                </a:solidFill>
                <a:sym typeface="+mn-ea"/>
              </a:rPr>
              <a:t>灰度架构方案</a:t>
            </a:r>
            <a:endParaRPr lang="zh-CN" altLang="en-US" sz="2100" dirty="0" smtClean="0">
              <a:solidFill>
                <a:schemeClr val="accent1"/>
              </a:solidFill>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sp>
        <p:nvSpPr>
          <p:cNvPr id="8" name="矩形: 圆角 6"/>
          <p:cNvSpPr/>
          <p:nvPr/>
        </p:nvSpPr>
        <p:spPr>
          <a:xfrm>
            <a:off x="2152015" y="723900"/>
            <a:ext cx="1630045" cy="401955"/>
          </a:xfrm>
          <a:prstGeom prst="roundRect">
            <a:avLst/>
          </a:prstGeom>
          <a:solidFill>
            <a:srgbClr val="FFC000"/>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r>
              <a:rPr lang="en-US" altLang="zh-CN" b="1" dirty="0">
                <a:latin typeface="Arial" panose="020B0604020202020204" pitchFamily="34" charset="0"/>
                <a:ea typeface="华文楷体" panose="02010600040101010101" pitchFamily="2" charset="-122"/>
              </a:rPr>
              <a:t>ALB</a:t>
            </a:r>
            <a:endParaRPr lang="en-US" altLang="zh-CN" b="1" dirty="0">
              <a:latin typeface="Arial" panose="020B0604020202020204" pitchFamily="34" charset="0"/>
              <a:ea typeface="华文楷体" panose="02010600040101010101" pitchFamily="2" charset="-122"/>
            </a:endParaRPr>
          </a:p>
        </p:txBody>
      </p:sp>
      <p:sp>
        <p:nvSpPr>
          <p:cNvPr id="4" name="矩形: 圆角 6"/>
          <p:cNvSpPr/>
          <p:nvPr/>
        </p:nvSpPr>
        <p:spPr>
          <a:xfrm>
            <a:off x="1510030" y="1448435"/>
            <a:ext cx="1076960" cy="401955"/>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r>
              <a:rPr lang="zh-CN" altLang="en-US" sz="1600" b="1" dirty="0">
                <a:latin typeface="Arial" panose="020B0604020202020204" pitchFamily="34" charset="0"/>
                <a:ea typeface="华文楷体" panose="02010600040101010101" pitchFamily="2" charset="-122"/>
              </a:rPr>
              <a:t>生产</a:t>
            </a:r>
            <a:r>
              <a:rPr lang="en-US" altLang="zh-CN" sz="1600" b="1" dirty="0">
                <a:latin typeface="Arial" panose="020B0604020202020204" pitchFamily="34" charset="0"/>
                <a:ea typeface="华文楷体" panose="02010600040101010101" pitchFamily="2" charset="-122"/>
              </a:rPr>
              <a:t>ng</a:t>
            </a:r>
            <a:endParaRPr lang="en-US" altLang="zh-CN" sz="1600" b="1" dirty="0">
              <a:latin typeface="Arial" panose="020B0604020202020204" pitchFamily="34" charset="0"/>
              <a:ea typeface="华文楷体" panose="02010600040101010101" pitchFamily="2" charset="-122"/>
            </a:endParaRPr>
          </a:p>
        </p:txBody>
      </p:sp>
      <p:sp>
        <p:nvSpPr>
          <p:cNvPr id="5" name="矩形: 圆角 6"/>
          <p:cNvSpPr/>
          <p:nvPr/>
        </p:nvSpPr>
        <p:spPr>
          <a:xfrm>
            <a:off x="3426460" y="1450340"/>
            <a:ext cx="1076960" cy="401955"/>
          </a:xfrm>
          <a:prstGeom prst="roundRect">
            <a:avLst/>
          </a:prstGeom>
          <a:solidFill>
            <a:schemeClr val="bg1">
              <a:lumMod val="65000"/>
            </a:schemeClr>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r>
              <a:rPr lang="zh-CN" sz="1600" b="1" dirty="0">
                <a:latin typeface="Arial" panose="020B0604020202020204" pitchFamily="34" charset="0"/>
                <a:ea typeface="华文楷体" panose="02010600040101010101" pitchFamily="2" charset="-122"/>
              </a:rPr>
              <a:t>灰度</a:t>
            </a:r>
            <a:r>
              <a:rPr lang="en-US" altLang="zh-CN" sz="1600" b="1" dirty="0">
                <a:latin typeface="Arial" panose="020B0604020202020204" pitchFamily="34" charset="0"/>
                <a:ea typeface="华文楷体" panose="02010600040101010101" pitchFamily="2" charset="-122"/>
              </a:rPr>
              <a:t>ng</a:t>
            </a:r>
            <a:endParaRPr lang="en-US" altLang="zh-CN" sz="1600" b="1" dirty="0">
              <a:latin typeface="Arial" panose="020B0604020202020204" pitchFamily="34" charset="0"/>
              <a:ea typeface="华文楷体" panose="02010600040101010101" pitchFamily="2" charset="-122"/>
            </a:endParaRPr>
          </a:p>
        </p:txBody>
      </p:sp>
      <p:sp>
        <p:nvSpPr>
          <p:cNvPr id="7" name="矩形 6"/>
          <p:cNvSpPr/>
          <p:nvPr/>
        </p:nvSpPr>
        <p:spPr bwMode="gray">
          <a:xfrm>
            <a:off x="1064895" y="1259840"/>
            <a:ext cx="3804285" cy="744855"/>
          </a:xfrm>
          <a:prstGeom prst="rect">
            <a:avLst/>
          </a:prstGeom>
          <a:noFill/>
          <a:ln w="9525" cap="rnd">
            <a:solidFill>
              <a:srgbClr val="929292"/>
            </a:solidFill>
            <a:prstDash val="sys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83474" rIns="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cs typeface="+mn-cs"/>
              <a:sym typeface="Arial" panose="020B0604020202020204" pitchFamily="34" charset="0"/>
            </a:endParaRPr>
          </a:p>
        </p:txBody>
      </p:sp>
      <p:cxnSp>
        <p:nvCxnSpPr>
          <p:cNvPr id="9" name="直接箭头连接符 8"/>
          <p:cNvCxnSpPr>
            <a:stCxn id="8" idx="2"/>
            <a:endCxn id="4" idx="0"/>
          </p:cNvCxnSpPr>
          <p:nvPr/>
        </p:nvCxnSpPr>
        <p:spPr>
          <a:xfrm flipH="1">
            <a:off x="2048510" y="1125855"/>
            <a:ext cx="918845" cy="322580"/>
          </a:xfrm>
          <a:prstGeom prst="straightConnector1">
            <a:avLst/>
          </a:prstGeom>
          <a:ln w="12700" cmpd="sng">
            <a:solidFill>
              <a:srgbClr val="F36C3B"/>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8" idx="2"/>
            <a:endCxn id="5" idx="0"/>
          </p:cNvCxnSpPr>
          <p:nvPr/>
        </p:nvCxnSpPr>
        <p:spPr>
          <a:xfrm>
            <a:off x="2967355" y="1125855"/>
            <a:ext cx="997585" cy="324485"/>
          </a:xfrm>
          <a:prstGeom prst="straightConnector1">
            <a:avLst/>
          </a:prstGeom>
          <a:ln w="12700" cmpd="sng">
            <a:solidFill>
              <a:srgbClr val="F36C3B"/>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54405" y="1303655"/>
            <a:ext cx="339725" cy="64516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en-US" altLang="zh-CN"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ELB</a:t>
            </a:r>
            <a:endParaRPr lang="en-US" altLang="zh-CN"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endParaRPr>
          </a:p>
        </p:txBody>
      </p:sp>
      <p:sp>
        <p:nvSpPr>
          <p:cNvPr id="22" name="矩形: 圆角 6"/>
          <p:cNvSpPr/>
          <p:nvPr/>
        </p:nvSpPr>
        <p:spPr>
          <a:xfrm>
            <a:off x="1334135" y="1365885"/>
            <a:ext cx="3386455" cy="570230"/>
          </a:xfrm>
          <a:prstGeom prst="roundRect">
            <a:avLst/>
          </a:prstGeom>
          <a:noFill/>
          <a:ln>
            <a:solidFill>
              <a:srgbClr val="FD663A"/>
            </a:solidFill>
          </a:ln>
          <a:extLst>
            <a:ext uri="{909E8E84-426E-40DD-AFC4-6F175D3DCCD1}">
              <a14:hiddenFill xmlns:a14="http://schemas.microsoft.com/office/drawing/2010/main">
                <a:solidFill>
                  <a:srgbClr val="FFC000"/>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endParaRPr lang="en-US" altLang="zh-CN" b="1" dirty="0">
              <a:latin typeface="Arial" panose="020B0604020202020204" pitchFamily="34" charset="0"/>
              <a:ea typeface="华文楷体" panose="02010600040101010101" pitchFamily="2" charset="-122"/>
            </a:endParaRPr>
          </a:p>
        </p:txBody>
      </p:sp>
      <p:sp>
        <p:nvSpPr>
          <p:cNvPr id="23" name="文本框 22"/>
          <p:cNvSpPr txBox="1"/>
          <p:nvPr/>
        </p:nvSpPr>
        <p:spPr>
          <a:xfrm>
            <a:off x="2458085" y="1511300"/>
            <a:ext cx="968375" cy="27559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页面实例</a:t>
            </a:r>
            <a:endPar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endParaRPr>
          </a:p>
        </p:txBody>
      </p:sp>
      <p:sp>
        <p:nvSpPr>
          <p:cNvPr id="25" name="矩形: 圆角 6"/>
          <p:cNvSpPr/>
          <p:nvPr/>
        </p:nvSpPr>
        <p:spPr>
          <a:xfrm>
            <a:off x="2152015" y="2342515"/>
            <a:ext cx="1630045" cy="401955"/>
          </a:xfrm>
          <a:prstGeom prst="roundRect">
            <a:avLst/>
          </a:prstGeom>
          <a:solidFill>
            <a:srgbClr val="FFC000"/>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r>
              <a:rPr lang="en-US" altLang="zh-CN" b="1" dirty="0">
                <a:latin typeface="Arial" panose="020B0604020202020204" pitchFamily="34" charset="0"/>
                <a:ea typeface="华文楷体" panose="02010600040101010101" pitchFamily="2" charset="-122"/>
              </a:rPr>
              <a:t>ALB</a:t>
            </a:r>
            <a:endParaRPr lang="en-US" altLang="zh-CN" b="1" dirty="0">
              <a:latin typeface="Arial" panose="020B0604020202020204" pitchFamily="34" charset="0"/>
              <a:ea typeface="华文楷体" panose="02010600040101010101" pitchFamily="2" charset="-122"/>
            </a:endParaRPr>
          </a:p>
        </p:txBody>
      </p:sp>
      <p:sp>
        <p:nvSpPr>
          <p:cNvPr id="26" name="矩形: 圆角 6"/>
          <p:cNvSpPr/>
          <p:nvPr/>
        </p:nvSpPr>
        <p:spPr>
          <a:xfrm>
            <a:off x="1510030" y="2906395"/>
            <a:ext cx="1076960" cy="401955"/>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r>
              <a:rPr lang="zh-CN" altLang="en-US" sz="1600" b="1" dirty="0">
                <a:latin typeface="Arial" panose="020B0604020202020204" pitchFamily="34" charset="0"/>
                <a:ea typeface="华文楷体" panose="02010600040101010101" pitchFamily="2" charset="-122"/>
              </a:rPr>
              <a:t>生产网关</a:t>
            </a:r>
            <a:endParaRPr lang="zh-CN" altLang="en-US" sz="1600" b="1" dirty="0">
              <a:latin typeface="Arial" panose="020B0604020202020204" pitchFamily="34" charset="0"/>
              <a:ea typeface="华文楷体" panose="02010600040101010101" pitchFamily="2" charset="-122"/>
            </a:endParaRPr>
          </a:p>
        </p:txBody>
      </p:sp>
      <p:sp>
        <p:nvSpPr>
          <p:cNvPr id="27" name="矩形: 圆角 6"/>
          <p:cNvSpPr/>
          <p:nvPr/>
        </p:nvSpPr>
        <p:spPr>
          <a:xfrm>
            <a:off x="3426460" y="2908300"/>
            <a:ext cx="1076960" cy="401955"/>
          </a:xfrm>
          <a:prstGeom prst="roundRect">
            <a:avLst/>
          </a:prstGeom>
          <a:solidFill>
            <a:schemeClr val="bg1">
              <a:lumMod val="65000"/>
            </a:schemeClr>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r>
              <a:rPr lang="zh-CN" sz="1600" b="1" dirty="0">
                <a:latin typeface="Arial" panose="020B0604020202020204" pitchFamily="34" charset="0"/>
                <a:ea typeface="华文楷体" panose="02010600040101010101" pitchFamily="2" charset="-122"/>
              </a:rPr>
              <a:t>灰度网关</a:t>
            </a:r>
            <a:endParaRPr lang="en-US" altLang="zh-CN" sz="1600" b="1" dirty="0">
              <a:latin typeface="Arial" panose="020B0604020202020204" pitchFamily="34" charset="0"/>
              <a:ea typeface="华文楷体" panose="02010600040101010101" pitchFamily="2" charset="-122"/>
            </a:endParaRPr>
          </a:p>
        </p:txBody>
      </p:sp>
      <p:sp>
        <p:nvSpPr>
          <p:cNvPr id="31" name="文本框 30"/>
          <p:cNvSpPr txBox="1"/>
          <p:nvPr/>
        </p:nvSpPr>
        <p:spPr>
          <a:xfrm>
            <a:off x="897255" y="2852420"/>
            <a:ext cx="339725" cy="460375"/>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网关</a:t>
            </a:r>
            <a:endPar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endParaRPr>
          </a:p>
        </p:txBody>
      </p:sp>
      <p:sp>
        <p:nvSpPr>
          <p:cNvPr id="32" name="矩形: 圆角 6"/>
          <p:cNvSpPr/>
          <p:nvPr/>
        </p:nvSpPr>
        <p:spPr>
          <a:xfrm>
            <a:off x="1334135" y="2823845"/>
            <a:ext cx="3386455" cy="570230"/>
          </a:xfrm>
          <a:prstGeom prst="roundRect">
            <a:avLst/>
          </a:prstGeom>
          <a:noFill/>
          <a:ln>
            <a:solidFill>
              <a:srgbClr val="FD663A"/>
            </a:solidFill>
          </a:ln>
          <a:extLst>
            <a:ext uri="{909E8E84-426E-40DD-AFC4-6F175D3DCCD1}">
              <a14:hiddenFill xmlns:a14="http://schemas.microsoft.com/office/drawing/2010/main">
                <a:solidFill>
                  <a:srgbClr val="FFC000"/>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endParaRPr lang="en-US" altLang="zh-CN" b="1" dirty="0">
              <a:latin typeface="Arial" panose="020B0604020202020204" pitchFamily="34" charset="0"/>
              <a:ea typeface="华文楷体" panose="02010600040101010101" pitchFamily="2" charset="-122"/>
            </a:endParaRPr>
          </a:p>
        </p:txBody>
      </p:sp>
      <p:sp>
        <p:nvSpPr>
          <p:cNvPr id="33" name="文本框 32"/>
          <p:cNvSpPr txBox="1"/>
          <p:nvPr/>
        </p:nvSpPr>
        <p:spPr>
          <a:xfrm>
            <a:off x="2543175" y="2969260"/>
            <a:ext cx="968375" cy="27559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en-US" altLang="zh-CN"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gateway</a:t>
            </a:r>
            <a:endParaRPr lang="en-US" altLang="zh-CN"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endParaRPr>
          </a:p>
        </p:txBody>
      </p:sp>
      <p:cxnSp>
        <p:nvCxnSpPr>
          <p:cNvPr id="34" name="直接箭头连接符 33"/>
          <p:cNvCxnSpPr>
            <a:stCxn id="5" idx="2"/>
          </p:cNvCxnSpPr>
          <p:nvPr/>
        </p:nvCxnSpPr>
        <p:spPr>
          <a:xfrm flipH="1">
            <a:off x="2967355" y="1852295"/>
            <a:ext cx="997585" cy="326390"/>
          </a:xfrm>
          <a:prstGeom prst="straightConnector1">
            <a:avLst/>
          </a:prstGeom>
          <a:ln w="12700" cmpd="sng">
            <a:solidFill>
              <a:srgbClr val="F36C3B"/>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4" idx="2"/>
            <a:endCxn id="28" idx="0"/>
          </p:cNvCxnSpPr>
          <p:nvPr/>
        </p:nvCxnSpPr>
        <p:spPr>
          <a:xfrm>
            <a:off x="2048510" y="1850390"/>
            <a:ext cx="918845" cy="321945"/>
          </a:xfrm>
          <a:prstGeom prst="straightConnector1">
            <a:avLst/>
          </a:prstGeom>
          <a:ln w="12700" cmpd="sng">
            <a:solidFill>
              <a:srgbClr val="F36C3B"/>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3" name="箭头: 右 42"/>
          <p:cNvSpPr/>
          <p:nvPr/>
        </p:nvSpPr>
        <p:spPr>
          <a:xfrm>
            <a:off x="370205" y="2317115"/>
            <a:ext cx="569595" cy="575310"/>
          </a:xfrm>
          <a:prstGeom prst="rightArrow">
            <a:avLst/>
          </a:prstGeom>
          <a:gradFill flip="none" rotWithShape="1">
            <a:gsLst>
              <a:gs pos="0">
                <a:schemeClr val="accent1">
                  <a:lumMod val="5000"/>
                  <a:lumOff val="95000"/>
                  <a:alpha val="0"/>
                </a:schemeClr>
              </a:gs>
              <a:gs pos="100000">
                <a:schemeClr val="accent2"/>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文本框 36"/>
          <p:cNvSpPr txBox="1"/>
          <p:nvPr/>
        </p:nvSpPr>
        <p:spPr>
          <a:xfrm>
            <a:off x="148590" y="2667635"/>
            <a:ext cx="791210" cy="64516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en-US" altLang="zh-CN"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esg/api</a:t>
            </a:r>
            <a:endParaRPr lang="en-US" altLang="zh-CN"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endParaRPr>
          </a:p>
          <a:p>
            <a:pPr marL="106045" indent="0">
              <a:buFont typeface="Arial" panose="020B0604020202020204" pitchFamily="34" charset="0"/>
              <a:buNone/>
            </a:pPr>
            <a:r>
              <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等非页面访问</a:t>
            </a:r>
            <a:endPar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endParaRPr>
          </a:p>
        </p:txBody>
      </p:sp>
      <p:sp>
        <p:nvSpPr>
          <p:cNvPr id="38" name="矩形 37"/>
          <p:cNvSpPr/>
          <p:nvPr/>
        </p:nvSpPr>
        <p:spPr bwMode="gray">
          <a:xfrm>
            <a:off x="1040130" y="3576955"/>
            <a:ext cx="3804285" cy="1370330"/>
          </a:xfrm>
          <a:prstGeom prst="rect">
            <a:avLst/>
          </a:prstGeom>
          <a:solidFill>
            <a:schemeClr val="bg1"/>
          </a:solidFill>
          <a:ln w="9525" cap="rnd">
            <a:solidFill>
              <a:srgbClr val="929292"/>
            </a:solidFill>
            <a:prstDash val="sys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83474" rIns="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cs typeface="+mn-cs"/>
              <a:sym typeface="Arial" panose="020B0604020202020204" pitchFamily="34" charset="0"/>
            </a:endParaRPr>
          </a:p>
        </p:txBody>
      </p:sp>
      <p:sp>
        <p:nvSpPr>
          <p:cNvPr id="39" name="矩形: 圆角 6"/>
          <p:cNvSpPr/>
          <p:nvPr/>
        </p:nvSpPr>
        <p:spPr>
          <a:xfrm>
            <a:off x="1510030" y="3729990"/>
            <a:ext cx="1076960" cy="401955"/>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r>
              <a:rPr lang="zh-CN" altLang="en-US" sz="1600" b="1" dirty="0">
                <a:latin typeface="Arial" panose="020B0604020202020204" pitchFamily="34" charset="0"/>
                <a:ea typeface="华文楷体" panose="02010600040101010101" pitchFamily="2" charset="-122"/>
              </a:rPr>
              <a:t>生产实例</a:t>
            </a:r>
            <a:endParaRPr lang="zh-CN" altLang="en-US" sz="1600" b="1" dirty="0">
              <a:latin typeface="Arial" panose="020B0604020202020204" pitchFamily="34" charset="0"/>
              <a:ea typeface="华文楷体" panose="02010600040101010101" pitchFamily="2" charset="-122"/>
            </a:endParaRPr>
          </a:p>
        </p:txBody>
      </p:sp>
      <p:sp>
        <p:nvSpPr>
          <p:cNvPr id="41" name="矩形: 圆角 6"/>
          <p:cNvSpPr/>
          <p:nvPr/>
        </p:nvSpPr>
        <p:spPr>
          <a:xfrm>
            <a:off x="3426460" y="3731895"/>
            <a:ext cx="1076960" cy="401955"/>
          </a:xfrm>
          <a:prstGeom prst="roundRect">
            <a:avLst/>
          </a:prstGeom>
          <a:solidFill>
            <a:schemeClr val="bg1">
              <a:lumMod val="65000"/>
            </a:schemeClr>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r>
              <a:rPr lang="zh-CN" sz="1600" b="1" dirty="0">
                <a:latin typeface="Arial" panose="020B0604020202020204" pitchFamily="34" charset="0"/>
                <a:ea typeface="华文楷体" panose="02010600040101010101" pitchFamily="2" charset="-122"/>
              </a:rPr>
              <a:t>灰度实例</a:t>
            </a:r>
            <a:endParaRPr lang="en-US" altLang="zh-CN" sz="1600" b="1" dirty="0">
              <a:latin typeface="Arial" panose="020B0604020202020204" pitchFamily="34" charset="0"/>
              <a:ea typeface="华文楷体" panose="02010600040101010101" pitchFamily="2" charset="-122"/>
            </a:endParaRPr>
          </a:p>
        </p:txBody>
      </p:sp>
      <p:sp>
        <p:nvSpPr>
          <p:cNvPr id="42" name="文本框 41"/>
          <p:cNvSpPr txBox="1"/>
          <p:nvPr/>
        </p:nvSpPr>
        <p:spPr>
          <a:xfrm>
            <a:off x="897255" y="3895725"/>
            <a:ext cx="339725" cy="829945"/>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业务应用</a:t>
            </a:r>
            <a:endPar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endParaRPr>
          </a:p>
        </p:txBody>
      </p:sp>
      <p:sp>
        <p:nvSpPr>
          <p:cNvPr id="44" name="矩形: 圆角 6"/>
          <p:cNvSpPr/>
          <p:nvPr/>
        </p:nvSpPr>
        <p:spPr>
          <a:xfrm>
            <a:off x="1334135" y="3647440"/>
            <a:ext cx="3386455" cy="570230"/>
          </a:xfrm>
          <a:prstGeom prst="roundRect">
            <a:avLst/>
          </a:prstGeom>
          <a:noFill/>
          <a:ln>
            <a:solidFill>
              <a:srgbClr val="FD663A"/>
            </a:solidFill>
          </a:ln>
          <a:extLst>
            <a:ext uri="{909E8E84-426E-40DD-AFC4-6F175D3DCCD1}">
              <a14:hiddenFill xmlns:a14="http://schemas.microsoft.com/office/drawing/2010/main">
                <a:solidFill>
                  <a:srgbClr val="FFC000"/>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endParaRPr lang="en-US" altLang="zh-CN" b="1" dirty="0">
              <a:latin typeface="Arial" panose="020B0604020202020204" pitchFamily="34" charset="0"/>
              <a:ea typeface="华文楷体" panose="02010600040101010101" pitchFamily="2" charset="-122"/>
            </a:endParaRPr>
          </a:p>
        </p:txBody>
      </p:sp>
      <p:sp>
        <p:nvSpPr>
          <p:cNvPr id="45" name="文本框 44"/>
          <p:cNvSpPr txBox="1"/>
          <p:nvPr/>
        </p:nvSpPr>
        <p:spPr>
          <a:xfrm>
            <a:off x="2543175" y="3792855"/>
            <a:ext cx="968375" cy="27559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服务</a:t>
            </a:r>
            <a:r>
              <a:rPr lang="en-US" altLang="zh-CN"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A</a:t>
            </a:r>
            <a:endParaRPr lang="en-US" altLang="zh-CN"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endParaRPr>
          </a:p>
        </p:txBody>
      </p:sp>
      <p:sp>
        <p:nvSpPr>
          <p:cNvPr id="46" name="矩形: 圆角 6"/>
          <p:cNvSpPr/>
          <p:nvPr/>
        </p:nvSpPr>
        <p:spPr>
          <a:xfrm>
            <a:off x="1470025" y="4360545"/>
            <a:ext cx="1076960" cy="401955"/>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r>
              <a:rPr lang="zh-CN" altLang="en-US" sz="1600" b="1" dirty="0">
                <a:latin typeface="Arial" panose="020B0604020202020204" pitchFamily="34" charset="0"/>
                <a:ea typeface="华文楷体" panose="02010600040101010101" pitchFamily="2" charset="-122"/>
                <a:sym typeface="+mn-ea"/>
              </a:rPr>
              <a:t>生产实例</a:t>
            </a:r>
            <a:endParaRPr lang="zh-CN" altLang="en-US" sz="1600" b="1" dirty="0">
              <a:latin typeface="Arial" panose="020B0604020202020204" pitchFamily="34" charset="0"/>
              <a:ea typeface="华文楷体" panose="02010600040101010101" pitchFamily="2" charset="-122"/>
            </a:endParaRPr>
          </a:p>
        </p:txBody>
      </p:sp>
      <p:sp>
        <p:nvSpPr>
          <p:cNvPr id="49" name="矩形: 圆角 6"/>
          <p:cNvSpPr/>
          <p:nvPr/>
        </p:nvSpPr>
        <p:spPr>
          <a:xfrm>
            <a:off x="1294130" y="4277995"/>
            <a:ext cx="3386455" cy="570230"/>
          </a:xfrm>
          <a:prstGeom prst="roundRect">
            <a:avLst/>
          </a:prstGeom>
          <a:noFill/>
          <a:ln>
            <a:solidFill>
              <a:srgbClr val="FD663A"/>
            </a:solidFill>
          </a:ln>
          <a:extLst>
            <a:ext uri="{909E8E84-426E-40DD-AFC4-6F175D3DCCD1}">
              <a14:hiddenFill xmlns:a14="http://schemas.microsoft.com/office/drawing/2010/main">
                <a:solidFill>
                  <a:srgbClr val="FFC000"/>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endParaRPr lang="en-US" altLang="zh-CN" b="1" dirty="0">
              <a:latin typeface="Arial" panose="020B0604020202020204" pitchFamily="34" charset="0"/>
              <a:ea typeface="华文楷体" panose="02010600040101010101" pitchFamily="2" charset="-122"/>
            </a:endParaRPr>
          </a:p>
        </p:txBody>
      </p:sp>
      <p:sp>
        <p:nvSpPr>
          <p:cNvPr id="50" name="文本框 49"/>
          <p:cNvSpPr txBox="1"/>
          <p:nvPr/>
        </p:nvSpPr>
        <p:spPr>
          <a:xfrm>
            <a:off x="2503170" y="4423410"/>
            <a:ext cx="968375" cy="27559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服务</a:t>
            </a:r>
            <a:r>
              <a:rPr lang="en-US" altLang="zh-CN"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B</a:t>
            </a:r>
            <a:endParaRPr lang="en-US" altLang="zh-CN"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endParaRPr>
          </a:p>
        </p:txBody>
      </p:sp>
      <p:cxnSp>
        <p:nvCxnSpPr>
          <p:cNvPr id="51" name="直接箭头连接符 50"/>
          <p:cNvCxnSpPr>
            <a:endCxn id="39" idx="0"/>
          </p:cNvCxnSpPr>
          <p:nvPr/>
        </p:nvCxnSpPr>
        <p:spPr>
          <a:xfrm flipH="1">
            <a:off x="2048510" y="3394075"/>
            <a:ext cx="979170" cy="335915"/>
          </a:xfrm>
          <a:prstGeom prst="straightConnector1">
            <a:avLst/>
          </a:prstGeom>
          <a:ln w="12700" cmpd="sng">
            <a:solidFill>
              <a:srgbClr val="00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32" idx="2"/>
            <a:endCxn id="41" idx="0"/>
          </p:cNvCxnSpPr>
          <p:nvPr/>
        </p:nvCxnSpPr>
        <p:spPr>
          <a:xfrm>
            <a:off x="3027680" y="3394075"/>
            <a:ext cx="937260" cy="337820"/>
          </a:xfrm>
          <a:prstGeom prst="straightConnector1">
            <a:avLst/>
          </a:prstGeom>
          <a:ln w="12700" cmpd="sng">
            <a:solidFill>
              <a:srgbClr val="00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39" idx="2"/>
            <a:endCxn id="46" idx="0"/>
          </p:cNvCxnSpPr>
          <p:nvPr/>
        </p:nvCxnSpPr>
        <p:spPr>
          <a:xfrm flipH="1">
            <a:off x="2008505" y="4131945"/>
            <a:ext cx="40005" cy="228600"/>
          </a:xfrm>
          <a:prstGeom prst="straightConnector1">
            <a:avLst/>
          </a:prstGeom>
          <a:ln w="12700" cmpd="sng">
            <a:solidFill>
              <a:srgbClr val="00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41" idx="2"/>
            <a:endCxn id="46" idx="0"/>
          </p:cNvCxnSpPr>
          <p:nvPr/>
        </p:nvCxnSpPr>
        <p:spPr>
          <a:xfrm flipH="1">
            <a:off x="2008505" y="4133850"/>
            <a:ext cx="1956435" cy="226695"/>
          </a:xfrm>
          <a:prstGeom prst="straightConnector1">
            <a:avLst/>
          </a:prstGeom>
          <a:ln w="12700" cmpd="sng">
            <a:solidFill>
              <a:srgbClr val="00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55" name="矩形: 圆角 6"/>
          <p:cNvSpPr/>
          <p:nvPr/>
        </p:nvSpPr>
        <p:spPr>
          <a:xfrm>
            <a:off x="4973320" y="3958590"/>
            <a:ext cx="1076960" cy="401955"/>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r>
              <a:rPr lang="zh-CN" altLang="en-US" sz="1600" b="1" dirty="0">
                <a:latin typeface="Arial" panose="020B0604020202020204" pitchFamily="34" charset="0"/>
                <a:ea typeface="华文楷体" panose="02010600040101010101" pitchFamily="2" charset="-122"/>
              </a:rPr>
              <a:t>注册中心</a:t>
            </a:r>
            <a:endParaRPr lang="zh-CN" altLang="en-US" sz="1600" b="1" dirty="0">
              <a:latin typeface="Arial" panose="020B0604020202020204" pitchFamily="34" charset="0"/>
              <a:ea typeface="华文楷体" panose="02010600040101010101" pitchFamily="2" charset="-122"/>
            </a:endParaRPr>
          </a:p>
        </p:txBody>
      </p:sp>
      <p:sp>
        <p:nvSpPr>
          <p:cNvPr id="56" name="文本框 55"/>
          <p:cNvSpPr txBox="1"/>
          <p:nvPr/>
        </p:nvSpPr>
        <p:spPr>
          <a:xfrm>
            <a:off x="4869180" y="4363720"/>
            <a:ext cx="1075055" cy="39878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sz="1000" b="1" noProof="0" dirty="0" smtClean="0">
                <a:ln>
                  <a:noFill/>
                </a:ln>
                <a:solidFill>
                  <a:srgbClr val="FF0000"/>
                </a:solidFill>
                <a:effectLst/>
                <a:uLnTx/>
                <a:uFillTx/>
                <a:latin typeface="华文楷体" panose="02010600040101010101" pitchFamily="2" charset="-122"/>
                <a:ea typeface="华文楷体" panose="02010600040101010101" pitchFamily="2" charset="-122"/>
                <a:sym typeface="+mn-ea"/>
              </a:rPr>
              <a:t>共享配置中心、注册中心</a:t>
            </a:r>
            <a:endParaRPr lang="zh-CN" sz="1000" b="1" noProof="0" dirty="0" smtClean="0">
              <a:ln>
                <a:noFill/>
              </a:ln>
              <a:solidFill>
                <a:srgbClr val="FF0000"/>
              </a:solidFill>
              <a:effectLst/>
              <a:uLnTx/>
              <a:uFillTx/>
              <a:latin typeface="华文楷体" panose="02010600040101010101" pitchFamily="2" charset="-122"/>
              <a:ea typeface="华文楷体" panose="02010600040101010101" pitchFamily="2" charset="-122"/>
              <a:sym typeface="+mn-ea"/>
            </a:endParaRPr>
          </a:p>
        </p:txBody>
      </p:sp>
      <p:cxnSp>
        <p:nvCxnSpPr>
          <p:cNvPr id="57" name="直接箭头连接符 56"/>
          <p:cNvCxnSpPr/>
          <p:nvPr/>
        </p:nvCxnSpPr>
        <p:spPr>
          <a:xfrm>
            <a:off x="4503420" y="3956050"/>
            <a:ext cx="469900" cy="22860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50" idx="1"/>
          </p:cNvCxnSpPr>
          <p:nvPr/>
        </p:nvCxnSpPr>
        <p:spPr>
          <a:xfrm flipV="1">
            <a:off x="2503170" y="4184650"/>
            <a:ext cx="2470150" cy="376555"/>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9" name="矩形: 圆角 6"/>
          <p:cNvSpPr/>
          <p:nvPr/>
        </p:nvSpPr>
        <p:spPr>
          <a:xfrm>
            <a:off x="139700" y="727710"/>
            <a:ext cx="1353820" cy="401955"/>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r>
              <a:rPr lang="en-US" sz="1400" b="1" dirty="0">
                <a:latin typeface="Arial" panose="020B0604020202020204" pitchFamily="34" charset="0"/>
                <a:ea typeface="华文楷体" panose="02010600040101010101" pitchFamily="2" charset="-122"/>
              </a:rPr>
              <a:t>MMS</a:t>
            </a:r>
            <a:r>
              <a:rPr lang="zh-CN" altLang="en-US" sz="1400" b="1" dirty="0">
                <a:latin typeface="Arial" panose="020B0604020202020204" pitchFamily="34" charset="0"/>
                <a:ea typeface="华文楷体" panose="02010600040101010101" pitchFamily="2" charset="-122"/>
              </a:rPr>
              <a:t>策略中心</a:t>
            </a:r>
            <a:endParaRPr lang="zh-CN" altLang="en-US" sz="1400" b="1" dirty="0">
              <a:latin typeface="Arial" panose="020B0604020202020204" pitchFamily="34" charset="0"/>
              <a:ea typeface="华文楷体" panose="02010600040101010101" pitchFamily="2" charset="-122"/>
            </a:endParaRPr>
          </a:p>
        </p:txBody>
      </p:sp>
      <p:cxnSp>
        <p:nvCxnSpPr>
          <p:cNvPr id="60" name="直接箭头连接符 59"/>
          <p:cNvCxnSpPr>
            <a:stCxn id="59" idx="3"/>
            <a:endCxn id="8" idx="1"/>
          </p:cNvCxnSpPr>
          <p:nvPr/>
        </p:nvCxnSpPr>
        <p:spPr>
          <a:xfrm flipV="1">
            <a:off x="1493520" y="925195"/>
            <a:ext cx="658495" cy="3810"/>
          </a:xfrm>
          <a:prstGeom prst="straightConnector1">
            <a:avLst/>
          </a:prstGeom>
          <a:ln w="12700" cmpd="sng">
            <a:solidFill>
              <a:srgbClr val="F36C3B"/>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6277939" y="1256020"/>
            <a:ext cx="545365" cy="545363"/>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p>
            <a:pPr algn="ctr"/>
            <a:r>
              <a:rPr lang="en-US" altLang="zh-CN" b="1" dirty="0">
                <a:latin typeface="Arial" panose="020B0604020202020204" pitchFamily="34" charset="0"/>
                <a:ea typeface="华文楷体" panose="02010600040101010101" pitchFamily="2" charset="-122"/>
              </a:rPr>
              <a:t>01</a:t>
            </a:r>
            <a:endParaRPr lang="zh-CN" altLang="en-US" b="1" dirty="0">
              <a:latin typeface="Arial" panose="020B0604020202020204" pitchFamily="34" charset="0"/>
              <a:ea typeface="华文楷体" panose="02010600040101010101" pitchFamily="2" charset="-122"/>
            </a:endParaRPr>
          </a:p>
        </p:txBody>
      </p:sp>
      <p:sp>
        <p:nvSpPr>
          <p:cNvPr id="62" name="文本框 61"/>
          <p:cNvSpPr txBox="1"/>
          <p:nvPr/>
        </p:nvSpPr>
        <p:spPr>
          <a:xfrm>
            <a:off x="7089775" y="1390650"/>
            <a:ext cx="1737360" cy="27559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搭建灰度</a:t>
            </a:r>
            <a:r>
              <a:rPr lang="en-US" altLang="zh-CN"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ELB NG</a:t>
            </a:r>
            <a:endParaRPr lang="en-US" altLang="zh-CN"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endParaRPr>
          </a:p>
        </p:txBody>
      </p:sp>
      <p:sp>
        <p:nvSpPr>
          <p:cNvPr id="63" name="椭圆 62"/>
          <p:cNvSpPr/>
          <p:nvPr/>
        </p:nvSpPr>
        <p:spPr>
          <a:xfrm>
            <a:off x="6277939" y="2141845"/>
            <a:ext cx="545365" cy="545363"/>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p>
            <a:pPr algn="ctr"/>
            <a:r>
              <a:rPr lang="en-US" altLang="zh-CN" b="1" dirty="0">
                <a:latin typeface="Arial" panose="020B0604020202020204" pitchFamily="34" charset="0"/>
                <a:ea typeface="华文楷体" panose="02010600040101010101" pitchFamily="2" charset="-122"/>
              </a:rPr>
              <a:t>02</a:t>
            </a:r>
            <a:endParaRPr lang="zh-CN" altLang="en-US" b="1" dirty="0">
              <a:latin typeface="Arial" panose="020B0604020202020204" pitchFamily="34" charset="0"/>
              <a:ea typeface="华文楷体" panose="02010600040101010101" pitchFamily="2" charset="-122"/>
            </a:endParaRPr>
          </a:p>
        </p:txBody>
      </p:sp>
      <p:sp>
        <p:nvSpPr>
          <p:cNvPr id="64" name="文本框 63"/>
          <p:cNvSpPr txBox="1"/>
          <p:nvPr/>
        </p:nvSpPr>
        <p:spPr>
          <a:xfrm>
            <a:off x="7089775" y="2276475"/>
            <a:ext cx="1731645" cy="460375"/>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搭建</a:t>
            </a:r>
            <a:r>
              <a:rPr lang="en-US" altLang="zh-CN"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ALB</a:t>
            </a:r>
            <a:r>
              <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并绑定</a:t>
            </a:r>
            <a:r>
              <a:rPr lang="en-US" altLang="zh-CN"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ELB NG</a:t>
            </a:r>
            <a:r>
              <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实例，配置策略</a:t>
            </a:r>
            <a:endPar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endParaRPr>
          </a:p>
        </p:txBody>
      </p:sp>
      <p:sp>
        <p:nvSpPr>
          <p:cNvPr id="65" name="椭圆 64"/>
          <p:cNvSpPr/>
          <p:nvPr/>
        </p:nvSpPr>
        <p:spPr>
          <a:xfrm>
            <a:off x="6277939" y="3032115"/>
            <a:ext cx="545365" cy="545363"/>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p>
            <a:pPr algn="ctr"/>
            <a:r>
              <a:rPr lang="en-US" altLang="zh-CN" b="1" dirty="0">
                <a:latin typeface="Arial" panose="020B0604020202020204" pitchFamily="34" charset="0"/>
                <a:ea typeface="华文楷体" panose="02010600040101010101" pitchFamily="2" charset="-122"/>
              </a:rPr>
              <a:t>03</a:t>
            </a:r>
            <a:endParaRPr lang="zh-CN" altLang="en-US" b="1" dirty="0">
              <a:latin typeface="Arial" panose="020B0604020202020204" pitchFamily="34" charset="0"/>
              <a:ea typeface="华文楷体" panose="02010600040101010101" pitchFamily="2" charset="-122"/>
            </a:endParaRPr>
          </a:p>
        </p:txBody>
      </p:sp>
      <p:sp>
        <p:nvSpPr>
          <p:cNvPr id="66" name="文本框 65"/>
          <p:cNvSpPr txBox="1"/>
          <p:nvPr/>
        </p:nvSpPr>
        <p:spPr>
          <a:xfrm>
            <a:off x="7089775" y="3166745"/>
            <a:ext cx="1824990" cy="460375"/>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搭建后台灰度，调整</a:t>
            </a:r>
            <a:r>
              <a:rPr lang="en-US" altLang="zh-CN"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D7</a:t>
            </a:r>
            <a:r>
              <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a:t>
            </a:r>
            <a:r>
              <a:rPr lang="en-US" altLang="zh-CN"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PKS</a:t>
            </a:r>
            <a:r>
              <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增加环境变量</a:t>
            </a:r>
            <a:endPar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endParaRPr>
          </a:p>
        </p:txBody>
      </p:sp>
      <p:sp>
        <p:nvSpPr>
          <p:cNvPr id="67" name="椭圆 66"/>
          <p:cNvSpPr/>
          <p:nvPr/>
        </p:nvSpPr>
        <p:spPr>
          <a:xfrm>
            <a:off x="6277939" y="3933180"/>
            <a:ext cx="545365" cy="545363"/>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p>
            <a:pPr algn="ctr"/>
            <a:r>
              <a:rPr lang="en-US" altLang="zh-CN" b="1" dirty="0">
                <a:latin typeface="Arial" panose="020B0604020202020204" pitchFamily="34" charset="0"/>
                <a:ea typeface="华文楷体" panose="02010600040101010101" pitchFamily="2" charset="-122"/>
              </a:rPr>
              <a:t>04</a:t>
            </a:r>
            <a:endParaRPr lang="zh-CN" altLang="en-US" b="1" dirty="0">
              <a:latin typeface="Arial" panose="020B0604020202020204" pitchFamily="34" charset="0"/>
              <a:ea typeface="华文楷体" panose="02010600040101010101" pitchFamily="2" charset="-122"/>
            </a:endParaRPr>
          </a:p>
        </p:txBody>
      </p:sp>
      <p:sp>
        <p:nvSpPr>
          <p:cNvPr id="68" name="文本框 67"/>
          <p:cNvSpPr txBox="1"/>
          <p:nvPr/>
        </p:nvSpPr>
        <p:spPr>
          <a:xfrm>
            <a:off x="7089775" y="4067810"/>
            <a:ext cx="1824990" cy="460375"/>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ALB</a:t>
            </a:r>
            <a:r>
              <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rPr>
              <a:t>配置策略实现后台灰度控制</a:t>
            </a:r>
            <a:endParaRPr lang="zh-CN" altLang="en-US" sz="1200" b="1" noProof="0" dirty="0" smtClean="0">
              <a:ln>
                <a:noFill/>
              </a:ln>
              <a:solidFill>
                <a:prstClr val="black"/>
              </a:solidFill>
              <a:effectLst/>
              <a:uLnTx/>
              <a:uFillTx/>
              <a:latin typeface="华文楷体" panose="02010600040101010101" pitchFamily="2" charset="-122"/>
              <a:ea typeface="华文楷体" panose="02010600040101010101" pitchFamily="2" charset="-122"/>
              <a:sym typeface="+mn-ea"/>
            </a:endParaRPr>
          </a:p>
        </p:txBody>
      </p:sp>
      <p:sp>
        <p:nvSpPr>
          <p:cNvPr id="69" name="矩形 68"/>
          <p:cNvSpPr/>
          <p:nvPr/>
        </p:nvSpPr>
        <p:spPr bwMode="gray">
          <a:xfrm>
            <a:off x="6145530" y="1056640"/>
            <a:ext cx="2757170" cy="3669030"/>
          </a:xfrm>
          <a:prstGeom prst="rect">
            <a:avLst/>
          </a:prstGeom>
          <a:noFill/>
          <a:ln w="9525" cap="rnd">
            <a:solidFill>
              <a:srgbClr val="F36C3B"/>
            </a:solidFill>
            <a:prstDash val="sys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83474" rIns="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cs typeface="+mn-cs"/>
              <a:sym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pPr marL="106045" indent="0">
              <a:buFont typeface="Arial" panose="020B0604020202020204" pitchFamily="34" charset="0"/>
              <a:buNone/>
            </a:pPr>
            <a:r>
              <a:rPr sz="2100" dirty="0" smtClean="0">
                <a:solidFill>
                  <a:schemeClr val="accent1"/>
                </a:solidFill>
                <a:sym typeface="+mn-ea"/>
              </a:rPr>
              <a:t>高效设计密钥</a:t>
            </a:r>
            <a:endParaRPr sz="2100" dirty="0" smtClean="0">
              <a:solidFill>
                <a:schemeClr val="accent1"/>
              </a:solidFill>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sp>
        <p:nvSpPr>
          <p:cNvPr id="74" name="左大括号 73"/>
          <p:cNvSpPr/>
          <p:nvPr/>
        </p:nvSpPr>
        <p:spPr>
          <a:xfrm rot="10800000" flipH="1">
            <a:off x="972185" y="1090295"/>
            <a:ext cx="300355" cy="33083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 name="文本框 9"/>
          <p:cNvSpPr txBox="1"/>
          <p:nvPr/>
        </p:nvSpPr>
        <p:spPr>
          <a:xfrm>
            <a:off x="153035" y="2089150"/>
            <a:ext cx="527685" cy="193802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2400" b="1" dirty="0" smtClean="0">
                <a:solidFill>
                  <a:schemeClr val="accent1"/>
                </a:solidFill>
                <a:sym typeface="+mn-ea"/>
              </a:rPr>
              <a:t>架构三板斧</a:t>
            </a:r>
            <a:endParaRPr lang="zh-CN" altLang="en-US" sz="2400" b="1" dirty="0" smtClean="0">
              <a:solidFill>
                <a:schemeClr val="accent1"/>
              </a:solidFill>
              <a:sym typeface="+mn-ea"/>
            </a:endParaRPr>
          </a:p>
        </p:txBody>
      </p:sp>
      <p:sp>
        <p:nvSpPr>
          <p:cNvPr id="14" name="左大括号 13"/>
          <p:cNvSpPr/>
          <p:nvPr/>
        </p:nvSpPr>
        <p:spPr>
          <a:xfrm rot="10800000" flipH="1">
            <a:off x="3575050" y="695325"/>
            <a:ext cx="300355" cy="10363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9" name="矩形 28"/>
          <p:cNvSpPr/>
          <p:nvPr/>
        </p:nvSpPr>
        <p:spPr>
          <a:xfrm>
            <a:off x="4109085" y="695325"/>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限流</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30" name="矩形 29"/>
          <p:cNvSpPr/>
          <p:nvPr/>
        </p:nvSpPr>
        <p:spPr>
          <a:xfrm>
            <a:off x="4109085" y="1090295"/>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降级</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47" name="矩形 46"/>
          <p:cNvSpPr/>
          <p:nvPr/>
        </p:nvSpPr>
        <p:spPr>
          <a:xfrm>
            <a:off x="4109085" y="1485265"/>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熔断</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84" name="左大括号 83"/>
          <p:cNvSpPr/>
          <p:nvPr/>
        </p:nvSpPr>
        <p:spPr>
          <a:xfrm rot="10800000" flipH="1">
            <a:off x="3575050" y="2128520"/>
            <a:ext cx="300355" cy="14751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5" name="矩形 84"/>
          <p:cNvSpPr/>
          <p:nvPr/>
        </p:nvSpPr>
        <p:spPr>
          <a:xfrm>
            <a:off x="4109085" y="2128520"/>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缓存</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86" name="矩形 85"/>
          <p:cNvSpPr/>
          <p:nvPr/>
        </p:nvSpPr>
        <p:spPr>
          <a:xfrm>
            <a:off x="4109085" y="2523490"/>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消息</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87" name="矩形 86"/>
          <p:cNvSpPr/>
          <p:nvPr/>
        </p:nvSpPr>
        <p:spPr>
          <a:xfrm>
            <a:off x="4109085" y="2918460"/>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池化</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88" name="左大括号 87"/>
          <p:cNvSpPr/>
          <p:nvPr/>
        </p:nvSpPr>
        <p:spPr>
          <a:xfrm rot="10800000" flipH="1">
            <a:off x="3575050" y="3956685"/>
            <a:ext cx="300355" cy="10363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9" name="矩形 88"/>
          <p:cNvSpPr/>
          <p:nvPr/>
        </p:nvSpPr>
        <p:spPr>
          <a:xfrm>
            <a:off x="4109085" y="3956685"/>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混沌工程</a:t>
            </a:r>
            <a:endParaRPr lang="zh-CN" sz="1600" kern="600" dirty="0">
              <a:solidFill>
                <a:schemeClr val="tx1"/>
              </a:solidFill>
              <a:latin typeface="华文楷体" panose="02010600040101010101" pitchFamily="2" charset="-122"/>
              <a:ea typeface="华文楷体" panose="02010600040101010101" pitchFamily="2" charset="-122"/>
            </a:endParaRPr>
          </a:p>
        </p:txBody>
      </p:sp>
      <p:sp>
        <p:nvSpPr>
          <p:cNvPr id="90" name="矩形 89"/>
          <p:cNvSpPr/>
          <p:nvPr/>
        </p:nvSpPr>
        <p:spPr>
          <a:xfrm>
            <a:off x="4109085" y="4351655"/>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灰度</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91" name="矩形 90"/>
          <p:cNvSpPr/>
          <p:nvPr/>
        </p:nvSpPr>
        <p:spPr>
          <a:xfrm>
            <a:off x="4109085" y="4746625"/>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双活</a:t>
            </a:r>
            <a:endParaRPr lang="zh-CN" sz="1600" b="1" kern="600" dirty="0">
              <a:solidFill>
                <a:schemeClr val="tx1"/>
              </a:solidFill>
              <a:latin typeface="华文楷体" panose="02010600040101010101" pitchFamily="2" charset="-122"/>
              <a:ea typeface="华文楷体" panose="02010600040101010101" pitchFamily="2" charset="-122"/>
            </a:endParaRPr>
          </a:p>
        </p:txBody>
      </p:sp>
      <p:sp>
        <p:nvSpPr>
          <p:cNvPr id="92" name="矩形 91"/>
          <p:cNvSpPr/>
          <p:nvPr/>
        </p:nvSpPr>
        <p:spPr>
          <a:xfrm>
            <a:off x="4109085" y="3353435"/>
            <a:ext cx="1069340" cy="250190"/>
          </a:xfrm>
          <a:prstGeom prst="rect">
            <a:avLst/>
          </a:prstGeom>
          <a:solidFill>
            <a:srgbClr val="FCDED3"/>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r>
              <a:rPr lang="zh-CN" sz="1600" kern="600" dirty="0">
                <a:solidFill>
                  <a:schemeClr val="tx1"/>
                </a:solidFill>
                <a:latin typeface="华文楷体" panose="02010600040101010101" pitchFamily="2" charset="-122"/>
                <a:ea typeface="华文楷体" panose="02010600040101010101" pitchFamily="2" charset="-122"/>
              </a:rPr>
              <a:t>数据湖</a:t>
            </a:r>
            <a:endParaRPr lang="zh-CN" sz="1600" b="1" kern="600" dirty="0">
              <a:solidFill>
                <a:schemeClr val="tx1"/>
              </a:solidFill>
              <a:latin typeface="华文楷体" panose="02010600040101010101" pitchFamily="2" charset="-122"/>
              <a:ea typeface="华文楷体" panose="02010600040101010101" pitchFamily="2" charset="-122"/>
            </a:endParaRPr>
          </a:p>
        </p:txBody>
      </p:sp>
      <p:pic>
        <p:nvPicPr>
          <p:cNvPr id="95" name="图片 94" descr="5fe1ad24a07a967ebe0f75e364b29359"/>
          <p:cNvPicPr>
            <a:picLocks noChangeAspect="1"/>
          </p:cNvPicPr>
          <p:nvPr/>
        </p:nvPicPr>
        <p:blipFill>
          <a:blip r:embed="rId2"/>
          <a:stretch>
            <a:fillRect/>
          </a:stretch>
        </p:blipFill>
        <p:spPr>
          <a:xfrm>
            <a:off x="5476240" y="2142490"/>
            <a:ext cx="1991360" cy="1446530"/>
          </a:xfrm>
          <a:prstGeom prst="rect">
            <a:avLst/>
          </a:prstGeom>
        </p:spPr>
      </p:pic>
      <p:pic>
        <p:nvPicPr>
          <p:cNvPr id="96" name="图片 95" descr="18c3b24c8c44c8ea238e6600a79e5295"/>
          <p:cNvPicPr>
            <a:picLocks noChangeAspect="1"/>
          </p:cNvPicPr>
          <p:nvPr/>
        </p:nvPicPr>
        <p:blipFill>
          <a:blip r:embed="rId3"/>
          <a:stretch>
            <a:fillRect/>
          </a:stretch>
        </p:blipFill>
        <p:spPr>
          <a:xfrm>
            <a:off x="5495290" y="3896360"/>
            <a:ext cx="1971675" cy="1100455"/>
          </a:xfrm>
          <a:prstGeom prst="rect">
            <a:avLst/>
          </a:prstGeom>
        </p:spPr>
      </p:pic>
      <p:sp>
        <p:nvSpPr>
          <p:cNvPr id="97" name="矩形: 圆角 6"/>
          <p:cNvSpPr/>
          <p:nvPr/>
        </p:nvSpPr>
        <p:spPr>
          <a:xfrm>
            <a:off x="1673860" y="945515"/>
            <a:ext cx="1616710" cy="401955"/>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r>
              <a:rPr lang="en-US" altLang="zh-CN" b="1" dirty="0">
                <a:latin typeface="Arial" panose="020B0604020202020204" pitchFamily="34" charset="0"/>
                <a:ea typeface="华文楷体" panose="02010600040101010101" pitchFamily="2" charset="-122"/>
              </a:rPr>
              <a:t>1</a:t>
            </a:r>
            <a:r>
              <a:rPr lang="zh-CN" altLang="en-US" b="1" dirty="0">
                <a:latin typeface="Arial" panose="020B0604020202020204" pitchFamily="34" charset="0"/>
                <a:ea typeface="华文楷体" panose="02010600040101010101" pitchFamily="2" charset="-122"/>
              </a:rPr>
              <a:t>、控制流量</a:t>
            </a:r>
            <a:endParaRPr lang="zh-CN" altLang="en-US" b="1" dirty="0">
              <a:latin typeface="Arial" panose="020B0604020202020204" pitchFamily="34" charset="0"/>
              <a:ea typeface="华文楷体" panose="02010600040101010101" pitchFamily="2" charset="-122"/>
            </a:endParaRPr>
          </a:p>
        </p:txBody>
      </p:sp>
      <p:sp>
        <p:nvSpPr>
          <p:cNvPr id="98" name="矩形: 圆角 6"/>
          <p:cNvSpPr/>
          <p:nvPr/>
        </p:nvSpPr>
        <p:spPr>
          <a:xfrm>
            <a:off x="1673860" y="2665095"/>
            <a:ext cx="1616710" cy="401955"/>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marL="106045" indent="0">
              <a:buFont typeface="Arial" panose="020B0604020202020204" pitchFamily="34" charset="0"/>
              <a:buNone/>
            </a:pPr>
            <a:r>
              <a:rPr lang="en-US" altLang="zh-CN" b="1" dirty="0" smtClean="0">
                <a:solidFill>
                  <a:schemeClr val="bg1"/>
                </a:solidFill>
                <a:sym typeface="+mn-ea"/>
              </a:rPr>
              <a:t>2</a:t>
            </a:r>
            <a:r>
              <a:rPr lang="zh-CN" altLang="en-US" b="1" dirty="0" smtClean="0">
                <a:solidFill>
                  <a:schemeClr val="bg1"/>
                </a:solidFill>
                <a:sym typeface="+mn-ea"/>
              </a:rPr>
              <a:t>、提升性能</a:t>
            </a:r>
            <a:endParaRPr lang="zh-CN" altLang="en-US" b="1" dirty="0" smtClean="0">
              <a:solidFill>
                <a:schemeClr val="bg1"/>
              </a:solidFill>
              <a:latin typeface="Arial" panose="020B0604020202020204" pitchFamily="34" charset="0"/>
              <a:ea typeface="华文楷体" panose="02010600040101010101" pitchFamily="2" charset="-122"/>
              <a:sym typeface="+mn-ea"/>
            </a:endParaRPr>
          </a:p>
        </p:txBody>
      </p:sp>
      <p:sp>
        <p:nvSpPr>
          <p:cNvPr id="99" name="矩形: 圆角 6"/>
          <p:cNvSpPr/>
          <p:nvPr/>
        </p:nvSpPr>
        <p:spPr>
          <a:xfrm>
            <a:off x="1673860" y="4245610"/>
            <a:ext cx="1595755" cy="401955"/>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p>
            <a:pPr algn="ctr"/>
            <a:r>
              <a:rPr lang="zh-CN" b="1" dirty="0">
                <a:latin typeface="Arial" panose="020B0604020202020204" pitchFamily="34" charset="0"/>
                <a:ea typeface="华文楷体" panose="02010600040101010101" pitchFamily="2" charset="-122"/>
              </a:rPr>
              <a:t>3、维稳部署</a:t>
            </a:r>
            <a:endParaRPr lang="zh-CN" b="1" dirty="0">
              <a:latin typeface="Arial" panose="020B0604020202020204" pitchFamily="34" charset="0"/>
              <a:ea typeface="华文楷体" panose="02010600040101010101" pitchFamily="2" charset="-122"/>
            </a:endParaRPr>
          </a:p>
        </p:txBody>
      </p:sp>
      <p:sp>
        <p:nvSpPr>
          <p:cNvPr id="444" name="椭圆 443"/>
          <p:cNvSpPr/>
          <p:nvPr/>
        </p:nvSpPr>
        <p:spPr bwMode="auto">
          <a:xfrm>
            <a:off x="7964805" y="3536315"/>
            <a:ext cx="513080" cy="490855"/>
          </a:xfrm>
          <a:prstGeom prst="ellipse">
            <a:avLst/>
          </a:prstGeom>
          <a:solidFill>
            <a:srgbClr val="FFFFFF"/>
          </a:solidFill>
          <a:ln w="38100" cap="flat" cmpd="sng" algn="ctr">
            <a:solidFill>
              <a:srgbClr val="E34810"/>
            </a:solidFill>
            <a:prstDash val="solid"/>
            <a:miter lim="800000"/>
            <a:tailEnd type="triangle" w="med" len="med"/>
          </a:ln>
          <a:effectLst>
            <a:outerShdw blurRad="50800" dist="38100" dir="2700000" algn="tl" rotWithShape="0">
              <a:prstClr val="black">
                <a:alpha val="40000"/>
              </a:prstClr>
            </a:outerShdw>
          </a:effectLst>
        </p:spPr>
        <p:txBody>
          <a:bodyPr lIns="0" tIns="0" rIns="0" bIns="0" rtlCol="0" anchor="ctr"/>
          <a:lstStyle/>
          <a:p>
            <a:pPr lvl="0" algn="ctr">
              <a:defRPr/>
            </a:pPr>
            <a:r>
              <a:rPr lang="zh-CN" altLang="en-US" sz="2800" b="1" kern="0" dirty="0">
                <a:solidFill>
                  <a:schemeClr val="accent1">
                    <a:lumMod val="75000"/>
                  </a:schemeClr>
                </a:solidFill>
                <a:latin typeface="+mn-ea"/>
                <a:cs typeface="+mn-ea"/>
                <a:sym typeface="+mn-lt"/>
              </a:rPr>
              <a:t>快</a:t>
            </a:r>
            <a:endParaRPr lang="zh-CN" altLang="en-US" sz="2800" b="1" kern="0" dirty="0">
              <a:solidFill>
                <a:schemeClr val="accent1">
                  <a:lumMod val="75000"/>
                </a:schemeClr>
              </a:solidFill>
              <a:latin typeface="+mn-ea"/>
              <a:cs typeface="+mn-ea"/>
              <a:sym typeface="+mn-lt"/>
            </a:endParaRPr>
          </a:p>
        </p:txBody>
      </p:sp>
      <p:sp>
        <p:nvSpPr>
          <p:cNvPr id="108" name="椭圆 107"/>
          <p:cNvSpPr/>
          <p:nvPr/>
        </p:nvSpPr>
        <p:spPr bwMode="auto">
          <a:xfrm>
            <a:off x="7964805" y="1651635"/>
            <a:ext cx="513080" cy="490855"/>
          </a:xfrm>
          <a:prstGeom prst="ellipse">
            <a:avLst/>
          </a:prstGeom>
          <a:solidFill>
            <a:srgbClr val="FFFFFF"/>
          </a:solidFill>
          <a:ln w="38100" cap="flat" cmpd="sng" algn="ctr">
            <a:solidFill>
              <a:srgbClr val="E34810"/>
            </a:solidFill>
            <a:prstDash val="solid"/>
            <a:miter lim="800000"/>
            <a:tailEnd type="triangle" w="med" len="med"/>
          </a:ln>
          <a:effectLst>
            <a:outerShdw blurRad="50800" dist="38100" dir="2700000" algn="tl" rotWithShape="0">
              <a:prstClr val="black">
                <a:alpha val="40000"/>
              </a:prstClr>
            </a:outerShdw>
          </a:effectLst>
        </p:spPr>
        <p:txBody>
          <a:bodyPr lIns="0" tIns="0" rIns="0" bIns="0" rtlCol="0" anchor="ctr"/>
          <a:p>
            <a:pPr lvl="0" algn="ctr">
              <a:defRPr/>
            </a:pPr>
            <a:r>
              <a:rPr lang="zh-CN" altLang="en-US" sz="2800" b="1" kern="0" dirty="0">
                <a:solidFill>
                  <a:schemeClr val="accent1">
                    <a:lumMod val="75000"/>
                  </a:schemeClr>
                </a:solidFill>
                <a:latin typeface="+mn-ea"/>
                <a:cs typeface="+mn-ea"/>
                <a:sym typeface="+mn-lt"/>
              </a:rPr>
              <a:t>稳</a:t>
            </a:r>
            <a:endParaRPr lang="zh-CN" altLang="en-US" sz="2800" b="1" kern="0" dirty="0">
              <a:solidFill>
                <a:schemeClr val="accent1">
                  <a:lumMod val="75000"/>
                </a:schemeClr>
              </a:solidFill>
              <a:latin typeface="+mn-ea"/>
              <a:cs typeface="+mn-ea"/>
              <a:sym typeface="+mn-lt"/>
            </a:endParaRPr>
          </a:p>
        </p:txBody>
      </p:sp>
      <p:sp>
        <p:nvSpPr>
          <p:cNvPr id="109" name="文本框 108"/>
          <p:cNvSpPr txBox="1"/>
          <p:nvPr/>
        </p:nvSpPr>
        <p:spPr>
          <a:xfrm>
            <a:off x="7863205" y="2483485"/>
            <a:ext cx="614680" cy="521970"/>
          </a:xfrm>
          <a:prstGeom prst="rect">
            <a:avLst/>
          </a:prstGeom>
        </p:spPr>
        <p:txBody>
          <a:bodyPr vert="horz" wrap="square" lIns="91440" tIns="45720" rIns="91440" bIns="45720" rtlCol="0" anchor="t">
            <a:spAutoFit/>
          </a:bodyPr>
          <a:p>
            <a:pPr marL="106045" indent="0" algn="ctr">
              <a:buFont typeface="Arial" panose="020B0604020202020204" pitchFamily="34" charset="0"/>
              <a:buNone/>
            </a:pPr>
            <a:r>
              <a:rPr lang="en-US" altLang="zh-CN" sz="2800" b="1" dirty="0" smtClean="0">
                <a:solidFill>
                  <a:schemeClr val="tx1"/>
                </a:solidFill>
                <a:sym typeface="+mn-ea"/>
              </a:rPr>
              <a:t>+</a:t>
            </a:r>
            <a:endParaRPr lang="en-US" altLang="zh-CN" sz="2800" b="1" dirty="0" smtClean="0">
              <a:solidFill>
                <a:schemeClr val="tx1"/>
              </a:solidFill>
              <a:sym typeface="+mn-ea"/>
            </a:endParaRPr>
          </a:p>
        </p:txBody>
      </p:sp>
      <p:pic>
        <p:nvPicPr>
          <p:cNvPr id="2" name="图片 1" descr="5b6f13ef6c4ed8b3446b896c10978cce"/>
          <p:cNvPicPr>
            <a:picLocks noChangeAspect="1"/>
          </p:cNvPicPr>
          <p:nvPr/>
        </p:nvPicPr>
        <p:blipFill>
          <a:blip r:embed="rId4"/>
          <a:stretch>
            <a:fillRect/>
          </a:stretch>
        </p:blipFill>
        <p:spPr>
          <a:xfrm>
            <a:off x="5481320" y="636905"/>
            <a:ext cx="1863725" cy="115824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rotWithShape="1">
          <a:blip r:embed="rId1">
            <a:grayscl/>
            <a:extLst>
              <a:ext uri="{28A0092B-C50C-407E-A947-70E740481C1C}">
                <a14:useLocalDpi xmlns:a14="http://schemas.microsoft.com/office/drawing/2010/main" val="0"/>
              </a:ext>
            </a:extLst>
          </a:blip>
          <a:srcRect l="41630" r="18268"/>
          <a:stretch>
            <a:fillRect/>
          </a:stretch>
        </p:blipFill>
        <p:spPr>
          <a:xfrm>
            <a:off x="0" y="0"/>
            <a:ext cx="3186905" cy="5143500"/>
          </a:xfrm>
          <a:prstGeom prst="rect">
            <a:avLst/>
          </a:prstGeom>
        </p:spPr>
      </p:pic>
      <p:grpSp>
        <p:nvGrpSpPr>
          <p:cNvPr id="2" name="组合 1"/>
          <p:cNvGrpSpPr/>
          <p:nvPr/>
        </p:nvGrpSpPr>
        <p:grpSpPr>
          <a:xfrm>
            <a:off x="5442461" y="578456"/>
            <a:ext cx="2077211" cy="470957"/>
            <a:chOff x="4927755" y="1844007"/>
            <a:chExt cx="2480513" cy="627942"/>
          </a:xfrm>
        </p:grpSpPr>
        <p:sp>
          <p:nvSpPr>
            <p:cNvPr id="4" name="文本框 8"/>
            <p:cNvSpPr txBox="1"/>
            <p:nvPr/>
          </p:nvSpPr>
          <p:spPr>
            <a:xfrm>
              <a:off x="4927756" y="1844007"/>
              <a:ext cx="2480512" cy="49106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a:defRPr/>
              </a:pPr>
              <a:r>
                <a:rPr lang="zh-CN" altLang="en-US" b="1" noProof="0" dirty="0" smtClean="0">
                  <a:solidFill>
                    <a:schemeClr val="bg1"/>
                  </a:solidFill>
                  <a:latin typeface="Arial" panose="020B0604020202020204" pitchFamily="34" charset="0"/>
                  <a:ea typeface="华文楷体" panose="02010600040101010101" pitchFamily="2" charset="-122"/>
                  <a:sym typeface="+mn-lt"/>
                </a:rPr>
                <a:t>食安当前工作梳理</a:t>
              </a:r>
              <a:endParaRPr kumimoji="1" lang="zh-CN" altLang="en-US" b="1" i="0" u="none" strike="noStrike" kern="1200" cap="none" spc="0" normalizeH="0" baseline="0" noProof="0" dirty="0" smtClean="0">
                <a:ln>
                  <a:noFill/>
                </a:ln>
                <a:solidFill>
                  <a:schemeClr val="bg1"/>
                </a:solidFill>
                <a:effectLst/>
                <a:uLnTx/>
                <a:uFillTx/>
                <a:latin typeface="Arial" panose="020B0604020202020204" pitchFamily="34" charset="0"/>
                <a:ea typeface="华文楷体" panose="02010600040101010101" pitchFamily="2" charset="-122"/>
                <a:cs typeface="+mn-ea"/>
                <a:sym typeface="+mn-lt"/>
              </a:endParaRPr>
            </a:p>
          </p:txBody>
        </p:sp>
        <p:cxnSp>
          <p:nvCxnSpPr>
            <p:cNvPr id="6" name="直接连接符 5"/>
            <p:cNvCxnSpPr/>
            <p:nvPr/>
          </p:nvCxnSpPr>
          <p:spPr>
            <a:xfrm>
              <a:off x="4927755" y="1892087"/>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5445275" y="1758566"/>
            <a:ext cx="2285080" cy="470957"/>
            <a:chOff x="4927755" y="1844007"/>
            <a:chExt cx="3046773" cy="627942"/>
          </a:xfrm>
        </p:grpSpPr>
        <p:sp>
          <p:nvSpPr>
            <p:cNvPr id="22" name="文本框 8"/>
            <p:cNvSpPr txBox="1"/>
            <p:nvPr/>
          </p:nvSpPr>
          <p:spPr>
            <a:xfrm>
              <a:off x="4927756" y="1844007"/>
              <a:ext cx="3046772" cy="49106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smtClean="0">
                  <a:solidFill>
                    <a:schemeClr val="tx1"/>
                  </a:solidFill>
                  <a:latin typeface="华文楷体" panose="02010600040101010101" pitchFamily="2" charset="-122"/>
                  <a:ea typeface="华文楷体" panose="02010600040101010101" pitchFamily="2" charset="-122"/>
                  <a:cs typeface="+mn-ea"/>
                  <a:sym typeface="+mn-lt"/>
                </a:rPr>
                <a:t>如何对症下药</a:t>
              </a:r>
              <a:endParaRPr lang="zh-CN" altLang="en-US" dirty="0" smtClean="0">
                <a:solidFill>
                  <a:schemeClr val="tx1"/>
                </a:solidFill>
                <a:latin typeface="华文楷体" panose="02010600040101010101" pitchFamily="2" charset="-122"/>
                <a:ea typeface="华文楷体" panose="02010600040101010101" pitchFamily="2" charset="-122"/>
                <a:cs typeface="+mn-ea"/>
                <a:sym typeface="+mn-lt"/>
              </a:endParaRPr>
            </a:p>
          </p:txBody>
        </p:sp>
        <p:cxnSp>
          <p:nvCxnSpPr>
            <p:cNvPr id="24" name="直接连接符 23"/>
            <p:cNvCxnSpPr/>
            <p:nvPr/>
          </p:nvCxnSpPr>
          <p:spPr>
            <a:xfrm>
              <a:off x="4927755" y="1892087"/>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5442461" y="2881338"/>
            <a:ext cx="2287893" cy="470957"/>
            <a:chOff x="4927755" y="1844007"/>
            <a:chExt cx="2256816" cy="627942"/>
          </a:xfrm>
        </p:grpSpPr>
        <p:sp>
          <p:nvSpPr>
            <p:cNvPr id="31" name="文本框 8"/>
            <p:cNvSpPr txBox="1"/>
            <p:nvPr/>
          </p:nvSpPr>
          <p:spPr>
            <a:xfrm>
              <a:off x="4927756" y="1844007"/>
              <a:ext cx="2256815" cy="49106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smtClean="0">
                  <a:solidFill>
                    <a:schemeClr val="tx1"/>
                  </a:solidFill>
                  <a:latin typeface="华文楷体" panose="02010600040101010101" pitchFamily="2" charset="-122"/>
                  <a:ea typeface="华文楷体" panose="02010600040101010101" pitchFamily="2" charset="-122"/>
                  <a:cs typeface="+mn-ea"/>
                  <a:sym typeface="+mn-lt"/>
                </a:rPr>
                <a:t>高效设计密钥</a:t>
              </a:r>
              <a:endParaRPr lang="zh-CN" altLang="en-US" dirty="0" smtClean="0">
                <a:solidFill>
                  <a:schemeClr val="tx1"/>
                </a:solidFill>
                <a:latin typeface="华文楷体" panose="02010600040101010101" pitchFamily="2" charset="-122"/>
                <a:ea typeface="华文楷体" panose="02010600040101010101" pitchFamily="2" charset="-122"/>
                <a:cs typeface="+mn-ea"/>
                <a:sym typeface="+mn-lt"/>
              </a:endParaRPr>
            </a:p>
          </p:txBody>
        </p:sp>
        <p:cxnSp>
          <p:nvCxnSpPr>
            <p:cNvPr id="33" name="直接连接符 32"/>
            <p:cNvCxnSpPr/>
            <p:nvPr/>
          </p:nvCxnSpPr>
          <p:spPr>
            <a:xfrm>
              <a:off x="4927755" y="1892087"/>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1" name="文本框 40"/>
          <p:cNvSpPr txBox="1"/>
          <p:nvPr/>
        </p:nvSpPr>
        <p:spPr>
          <a:xfrm>
            <a:off x="5439648" y="848573"/>
            <a:ext cx="1813095" cy="299085"/>
          </a:xfrm>
          <a:prstGeom prst="rect">
            <a:avLst/>
          </a:prstGeom>
          <a:noFill/>
        </p:spPr>
        <p:txBody>
          <a:bodyPr wrap="square" rtlCol="0">
            <a:spAutoFit/>
          </a:bodyPr>
          <a:lstStyle/>
          <a:p>
            <a:r>
              <a:rPr lang="en-US" altLang="zh-CN" sz="1350" dirty="0" smtClean="0">
                <a:solidFill>
                  <a:schemeClr val="bg1"/>
                </a:solidFill>
                <a:latin typeface="华文楷体" panose="02010600040101010101" pitchFamily="2" charset="-122"/>
                <a:ea typeface="华文楷体" panose="02010600040101010101" pitchFamily="2" charset="-122"/>
              </a:rPr>
              <a:t>XX</a:t>
            </a:r>
            <a:endParaRPr lang="en-US" altLang="zh-CN" sz="1350" dirty="0" smtClean="0">
              <a:solidFill>
                <a:schemeClr val="bg1"/>
              </a:solidFill>
              <a:latin typeface="华文楷体" panose="02010600040101010101" pitchFamily="2" charset="-122"/>
              <a:ea typeface="华文楷体" panose="02010600040101010101" pitchFamily="2" charset="-122"/>
            </a:endParaRPr>
          </a:p>
        </p:txBody>
      </p:sp>
      <p:sp>
        <p:nvSpPr>
          <p:cNvPr id="43" name="文本框 42"/>
          <p:cNvSpPr txBox="1"/>
          <p:nvPr/>
        </p:nvSpPr>
        <p:spPr>
          <a:xfrm>
            <a:off x="5439728" y="2008823"/>
            <a:ext cx="2989421" cy="299085"/>
          </a:xfrm>
          <a:prstGeom prst="rect">
            <a:avLst/>
          </a:prstGeom>
          <a:noFill/>
        </p:spPr>
        <p:txBody>
          <a:bodyPr wrap="square" rtlCol="0">
            <a:spAutoFit/>
          </a:bodyPr>
          <a:lstStyle/>
          <a:p>
            <a:r>
              <a:rPr lang="zh-CN" altLang="en-US" sz="1350" dirty="0" smtClean="0">
                <a:solidFill>
                  <a:schemeClr val="bg1">
                    <a:lumMod val="50000"/>
                  </a:schemeClr>
                </a:solidFill>
                <a:latin typeface="华文楷体" panose="02010600040101010101" pitchFamily="2" charset="-122"/>
                <a:ea typeface="华文楷体" panose="02010600040101010101" pitchFamily="2" charset="-122"/>
              </a:rPr>
              <a:t>2个方法、3个原则</a:t>
            </a:r>
            <a:endParaRPr lang="zh-CN" altLang="en-US" sz="1350" dirty="0" smtClean="0">
              <a:solidFill>
                <a:schemeClr val="bg1">
                  <a:lumMod val="50000"/>
                </a:schemeClr>
              </a:solidFill>
              <a:latin typeface="华文楷体" panose="02010600040101010101" pitchFamily="2" charset="-122"/>
              <a:ea typeface="华文楷体" panose="02010600040101010101" pitchFamily="2" charset="-122"/>
            </a:endParaRPr>
          </a:p>
        </p:txBody>
      </p:sp>
      <p:sp>
        <p:nvSpPr>
          <p:cNvPr id="44" name="文本框 43"/>
          <p:cNvSpPr txBox="1"/>
          <p:nvPr/>
        </p:nvSpPr>
        <p:spPr>
          <a:xfrm>
            <a:off x="5448131" y="3187858"/>
            <a:ext cx="2593220" cy="299085"/>
          </a:xfrm>
          <a:prstGeom prst="rect">
            <a:avLst/>
          </a:prstGeom>
          <a:noFill/>
        </p:spPr>
        <p:txBody>
          <a:bodyPr wrap="square" rtlCol="0">
            <a:spAutoFit/>
          </a:bodyPr>
          <a:lstStyle/>
          <a:p>
            <a:r>
              <a:rPr lang="zh-CN" altLang="en-US" sz="1350" dirty="0" smtClean="0">
                <a:solidFill>
                  <a:schemeClr val="bg1">
                    <a:lumMod val="50000"/>
                  </a:schemeClr>
                </a:solidFill>
                <a:latin typeface="华文楷体" panose="02010600040101010101" pitchFamily="2" charset="-122"/>
                <a:ea typeface="华文楷体" panose="02010600040101010101" pitchFamily="2" charset="-122"/>
              </a:rPr>
              <a:t>架构三板斧、案例成效</a:t>
            </a:r>
            <a:endParaRPr lang="zh-CN" altLang="en-US" sz="1350" dirty="0" smtClean="0">
              <a:solidFill>
                <a:schemeClr val="bg1">
                  <a:lumMod val="50000"/>
                </a:schemeClr>
              </a:solidFill>
              <a:latin typeface="华文楷体" panose="02010600040101010101" pitchFamily="2" charset="-122"/>
              <a:ea typeface="华文楷体" panose="02010600040101010101" pitchFamily="2" charset="-122"/>
            </a:endParaRPr>
          </a:p>
        </p:txBody>
      </p:sp>
      <p:sp>
        <p:nvSpPr>
          <p:cNvPr id="5" name="文本框 4"/>
          <p:cNvSpPr txBox="1"/>
          <p:nvPr/>
        </p:nvSpPr>
        <p:spPr>
          <a:xfrm>
            <a:off x="4071620" y="691959"/>
            <a:ext cx="1257300" cy="368300"/>
          </a:xfrm>
          <a:prstGeom prst="rect">
            <a:avLst/>
          </a:prstGeom>
          <a:noFill/>
        </p:spPr>
        <p:txBody>
          <a:bodyPr wrap="square" rtlCol="0">
            <a:spAutoFit/>
          </a:bodyPr>
          <a:lstStyle/>
          <a:p>
            <a:r>
              <a:rPr lang="zh-CN" altLang="en-US" dirty="0" smtClean="0">
                <a:solidFill>
                  <a:schemeClr val="tx1"/>
                </a:solidFill>
                <a:latin typeface="华文楷体" panose="02010600040101010101" pitchFamily="2" charset="-122"/>
                <a:ea typeface="华文楷体" panose="02010600040101010101" pitchFamily="2" charset="-122"/>
              </a:rPr>
              <a:t>第一部分</a:t>
            </a:r>
            <a:endParaRPr lang="zh-CN" altLang="en-US" dirty="0" smtClean="0">
              <a:solidFill>
                <a:schemeClr val="tx1"/>
              </a:solidFill>
              <a:latin typeface="华文楷体" panose="02010600040101010101" pitchFamily="2" charset="-122"/>
              <a:ea typeface="华文楷体" panose="02010600040101010101" pitchFamily="2" charset="-122"/>
            </a:endParaRPr>
          </a:p>
        </p:txBody>
      </p:sp>
      <p:sp>
        <p:nvSpPr>
          <p:cNvPr id="45" name="文本框 44"/>
          <p:cNvSpPr txBox="1"/>
          <p:nvPr/>
        </p:nvSpPr>
        <p:spPr>
          <a:xfrm>
            <a:off x="4071620" y="1870328"/>
            <a:ext cx="1257300" cy="368300"/>
          </a:xfrm>
          <a:prstGeom prst="rect">
            <a:avLst/>
          </a:prstGeom>
          <a:noFill/>
        </p:spPr>
        <p:txBody>
          <a:bodyPr wrap="square" rtlCol="0">
            <a:spAutoFit/>
          </a:bodyPr>
          <a:lstStyle/>
          <a:p>
            <a:r>
              <a:rPr lang="zh-CN" altLang="en-US" dirty="0" smtClean="0">
                <a:solidFill>
                  <a:schemeClr val="tx1"/>
                </a:solidFill>
                <a:latin typeface="华文楷体" panose="02010600040101010101" pitchFamily="2" charset="-122"/>
                <a:ea typeface="华文楷体" panose="02010600040101010101" pitchFamily="2" charset="-122"/>
              </a:rPr>
              <a:t>第二部分</a:t>
            </a:r>
            <a:endParaRPr lang="zh-CN" altLang="en-US" dirty="0" smtClean="0">
              <a:solidFill>
                <a:schemeClr val="tx1"/>
              </a:solidFill>
              <a:latin typeface="华文楷体" panose="02010600040101010101" pitchFamily="2" charset="-122"/>
              <a:ea typeface="华文楷体" panose="02010600040101010101" pitchFamily="2" charset="-122"/>
            </a:endParaRPr>
          </a:p>
        </p:txBody>
      </p:sp>
      <p:sp>
        <p:nvSpPr>
          <p:cNvPr id="46" name="文本框 45"/>
          <p:cNvSpPr txBox="1"/>
          <p:nvPr/>
        </p:nvSpPr>
        <p:spPr>
          <a:xfrm>
            <a:off x="4071620" y="2996347"/>
            <a:ext cx="1257300" cy="368300"/>
          </a:xfrm>
          <a:prstGeom prst="rect">
            <a:avLst/>
          </a:prstGeom>
          <a:noFill/>
        </p:spPr>
        <p:txBody>
          <a:bodyPr wrap="square" rtlCol="0">
            <a:spAutoFit/>
          </a:bodyPr>
          <a:lstStyle/>
          <a:p>
            <a:r>
              <a:rPr lang="zh-CN" altLang="en-US" dirty="0" smtClean="0">
                <a:solidFill>
                  <a:schemeClr val="tx1"/>
                </a:solidFill>
                <a:latin typeface="华文楷体" panose="02010600040101010101" pitchFamily="2" charset="-122"/>
                <a:ea typeface="华文楷体" panose="02010600040101010101" pitchFamily="2" charset="-122"/>
              </a:rPr>
              <a:t>第三部分</a:t>
            </a:r>
            <a:endParaRPr lang="zh-CN" altLang="en-US" dirty="0" smtClean="0">
              <a:solidFill>
                <a:schemeClr val="tx1"/>
              </a:solidFill>
              <a:latin typeface="华文楷体" panose="02010600040101010101" pitchFamily="2" charset="-122"/>
              <a:ea typeface="华文楷体" panose="02010600040101010101" pitchFamily="2" charset="-122"/>
            </a:endParaRPr>
          </a:p>
        </p:txBody>
      </p:sp>
      <p:sp>
        <p:nvSpPr>
          <p:cNvPr id="14" name="矩形 13"/>
          <p:cNvSpPr/>
          <p:nvPr/>
        </p:nvSpPr>
        <p:spPr>
          <a:xfrm>
            <a:off x="3544570" y="4118723"/>
            <a:ext cx="50800" cy="354443"/>
          </a:xfrm>
          <a:prstGeom prst="rect">
            <a:avLst/>
          </a:prstGeom>
          <a:solidFill>
            <a:srgbClr val="FD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8" name="组合 47"/>
          <p:cNvGrpSpPr/>
          <p:nvPr/>
        </p:nvGrpSpPr>
        <p:grpSpPr>
          <a:xfrm>
            <a:off x="-2812" y="0"/>
            <a:ext cx="3189718" cy="4428784"/>
            <a:chOff x="-3750" y="0"/>
            <a:chExt cx="4252957" cy="5905045"/>
          </a:xfrm>
          <a:solidFill>
            <a:schemeClr val="bg1">
              <a:lumMod val="85000"/>
              <a:alpha val="50000"/>
            </a:schemeClr>
          </a:solidFill>
        </p:grpSpPr>
        <p:sp>
          <p:nvSpPr>
            <p:cNvPr id="39" name="矩形 38"/>
            <p:cNvSpPr/>
            <p:nvPr/>
          </p:nvSpPr>
          <p:spPr>
            <a:xfrm>
              <a:off x="0" y="0"/>
              <a:ext cx="4249207" cy="39371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直角三角形 46"/>
            <p:cNvSpPr/>
            <p:nvPr/>
          </p:nvSpPr>
          <p:spPr>
            <a:xfrm rot="10800000">
              <a:off x="-3750" y="3937145"/>
              <a:ext cx="4252957" cy="19679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2" name="等腰三角形 51"/>
          <p:cNvSpPr/>
          <p:nvPr/>
        </p:nvSpPr>
        <p:spPr>
          <a:xfrm rot="10273322">
            <a:off x="1885289" y="656447"/>
            <a:ext cx="1369049" cy="4570807"/>
          </a:xfrm>
          <a:prstGeom prst="triangle">
            <a:avLst>
              <a:gd name="adj" fmla="val 4983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直角三角形 49"/>
          <p:cNvSpPr/>
          <p:nvPr/>
        </p:nvSpPr>
        <p:spPr>
          <a:xfrm rot="10800000">
            <a:off x="785812" y="-2"/>
            <a:ext cx="2401090" cy="1673627"/>
          </a:xfrm>
          <a:prstGeom prst="r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文本框 6"/>
          <p:cNvSpPr txBox="1"/>
          <p:nvPr/>
        </p:nvSpPr>
        <p:spPr>
          <a:xfrm>
            <a:off x="473042" y="1958485"/>
            <a:ext cx="2238007" cy="968375"/>
          </a:xfrm>
          <a:prstGeom prst="rect">
            <a:avLst/>
          </a:prstGeom>
          <a:noFill/>
        </p:spPr>
        <p:txBody>
          <a:bodyPr wrap="square" rtlCol="0">
            <a:spAutoFit/>
          </a:bodyPr>
          <a:lstStyle/>
          <a:p>
            <a:pPr algn="ctr"/>
            <a:r>
              <a:rPr lang="en-US" altLang="zh-CN" sz="2400" b="1" dirty="0" smtClean="0">
                <a:solidFill>
                  <a:srgbClr val="ED6F3D"/>
                </a:solidFill>
                <a:latin typeface="等线 Light" panose="02010600030101010101" pitchFamily="2" charset="-122"/>
                <a:ea typeface="等线 Light" panose="02010600030101010101" pitchFamily="2" charset="-122"/>
              </a:rPr>
              <a:t>CONTENT</a:t>
            </a:r>
            <a:endParaRPr lang="en-US" altLang="zh-CN" sz="2400" b="1" dirty="0" smtClean="0">
              <a:solidFill>
                <a:srgbClr val="ED6F3D"/>
              </a:solidFill>
              <a:latin typeface="等线 Light" panose="02010600030101010101" pitchFamily="2" charset="-122"/>
              <a:ea typeface="等线 Light" panose="02010600030101010101" pitchFamily="2" charset="-122"/>
            </a:endParaRPr>
          </a:p>
          <a:p>
            <a:pPr algn="ctr"/>
            <a:r>
              <a:rPr lang="zh-CN" altLang="en-US" sz="3300" b="1" dirty="0" smtClean="0">
                <a:solidFill>
                  <a:srgbClr val="ED6F3D"/>
                </a:solidFill>
                <a:latin typeface="华文楷体" panose="02010600040101010101" pitchFamily="2" charset="-122"/>
                <a:ea typeface="华文楷体" panose="02010600040101010101" pitchFamily="2" charset="-122"/>
              </a:rPr>
              <a:t>目录</a:t>
            </a:r>
            <a:endParaRPr lang="zh-CN" altLang="en-US" sz="3300" b="1" dirty="0">
              <a:solidFill>
                <a:srgbClr val="ED6F3D"/>
              </a:solidFill>
              <a:latin typeface="华文楷体" panose="02010600040101010101" pitchFamily="2" charset="-122"/>
              <a:ea typeface="华文楷体" panose="02010600040101010101" pitchFamily="2" charset="-122"/>
            </a:endParaRPr>
          </a:p>
        </p:txBody>
      </p:sp>
      <p:sp>
        <p:nvSpPr>
          <p:cNvPr id="30" name="文本框 29"/>
          <p:cNvSpPr txBox="1"/>
          <p:nvPr/>
        </p:nvSpPr>
        <p:spPr>
          <a:xfrm>
            <a:off x="5448300" y="848360"/>
            <a:ext cx="1635125" cy="299085"/>
          </a:xfrm>
          <a:prstGeom prst="rect">
            <a:avLst/>
          </a:prstGeom>
          <a:noFill/>
        </p:spPr>
        <p:txBody>
          <a:bodyPr wrap="square" rtlCol="0">
            <a:spAutoFit/>
          </a:bodyPr>
          <a:lstStyle/>
          <a:p>
            <a:r>
              <a:rPr lang="zh-CN" altLang="en-US" sz="1350" dirty="0" smtClean="0">
                <a:solidFill>
                  <a:schemeClr val="bg1">
                    <a:lumMod val="50000"/>
                  </a:schemeClr>
                </a:solidFill>
                <a:latin typeface="华文楷体" panose="02010600040101010101" pitchFamily="2" charset="-122"/>
                <a:ea typeface="华文楷体" panose="02010600040101010101" pitchFamily="2" charset="-122"/>
              </a:rPr>
              <a:t>现状与问题、目标</a:t>
            </a:r>
            <a:endParaRPr lang="zh-CN" altLang="en-US" sz="1350" dirty="0" smtClean="0">
              <a:solidFill>
                <a:schemeClr val="bg1">
                  <a:lumMod val="50000"/>
                </a:schemeClr>
              </a:solidFill>
              <a:latin typeface="华文楷体" panose="02010600040101010101" pitchFamily="2" charset="-122"/>
              <a:ea typeface="华文楷体" panose="02010600040101010101" pitchFamily="2" charset="-122"/>
            </a:endParaRPr>
          </a:p>
        </p:txBody>
      </p:sp>
      <p:sp>
        <p:nvSpPr>
          <p:cNvPr id="40" name="文本框 8"/>
          <p:cNvSpPr txBox="1"/>
          <p:nvPr/>
        </p:nvSpPr>
        <p:spPr>
          <a:xfrm>
            <a:off x="5448088" y="601807"/>
            <a:ext cx="2285079" cy="368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smtClean="0">
                <a:solidFill>
                  <a:schemeClr val="tx1"/>
                </a:solidFill>
                <a:latin typeface="华文楷体" panose="02010600040101010101" pitchFamily="2" charset="-122"/>
                <a:ea typeface="华文楷体" panose="02010600040101010101" pitchFamily="2" charset="-122"/>
                <a:cs typeface="+mn-ea"/>
                <a:sym typeface="+mn-lt"/>
              </a:rPr>
              <a:t>架构转型困境</a:t>
            </a:r>
            <a:endParaRPr lang="zh-CN" altLang="en-US" dirty="0" smtClean="0">
              <a:solidFill>
                <a:schemeClr val="tx1"/>
              </a:solidFill>
              <a:latin typeface="华文楷体" panose="02010600040101010101" pitchFamily="2" charset="-122"/>
              <a:ea typeface="华文楷体" panose="02010600040101010101" pitchFamily="2" charset="-122"/>
              <a:cs typeface="+mn-ea"/>
              <a:sym typeface="+mn-lt"/>
            </a:endParaRPr>
          </a:p>
        </p:txBody>
      </p:sp>
      <p:grpSp>
        <p:nvGrpSpPr>
          <p:cNvPr id="3" name="组合 2"/>
          <p:cNvGrpSpPr/>
          <p:nvPr/>
        </p:nvGrpSpPr>
        <p:grpSpPr>
          <a:xfrm>
            <a:off x="5448176" y="4003859"/>
            <a:ext cx="2287893" cy="470957"/>
            <a:chOff x="4927755" y="1844007"/>
            <a:chExt cx="2256816" cy="627942"/>
          </a:xfrm>
        </p:grpSpPr>
        <p:sp>
          <p:nvSpPr>
            <p:cNvPr id="7" name="文本框 8"/>
            <p:cNvSpPr txBox="1"/>
            <p:nvPr/>
          </p:nvSpPr>
          <p:spPr>
            <a:xfrm>
              <a:off x="4927756" y="1844007"/>
              <a:ext cx="2256815" cy="49106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b="1" dirty="0" smtClean="0">
                  <a:solidFill>
                    <a:schemeClr val="accent1"/>
                  </a:solidFill>
                  <a:latin typeface="华文楷体" panose="02010600040101010101" pitchFamily="2" charset="-122"/>
                  <a:ea typeface="华文楷体" panose="02010600040101010101" pitchFamily="2" charset="-122"/>
                  <a:cs typeface="+mn-ea"/>
                  <a:sym typeface="+mn-lt"/>
                </a:rPr>
                <a:t>规划未来新章</a:t>
              </a:r>
              <a:endParaRPr lang="zh-CN" altLang="en-US" b="1" dirty="0" smtClean="0">
                <a:solidFill>
                  <a:schemeClr val="accent1"/>
                </a:solidFill>
                <a:latin typeface="华文楷体" panose="02010600040101010101" pitchFamily="2" charset="-122"/>
                <a:ea typeface="华文楷体" panose="02010600040101010101" pitchFamily="2" charset="-122"/>
                <a:cs typeface="+mn-ea"/>
                <a:sym typeface="+mn-lt"/>
              </a:endParaRPr>
            </a:p>
          </p:txBody>
        </p:sp>
        <p:cxnSp>
          <p:nvCxnSpPr>
            <p:cNvPr id="8" name="直接连接符 7"/>
            <p:cNvCxnSpPr/>
            <p:nvPr/>
          </p:nvCxnSpPr>
          <p:spPr>
            <a:xfrm>
              <a:off x="4927755" y="1892087"/>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5448131" y="4298949"/>
            <a:ext cx="2593220" cy="299085"/>
          </a:xfrm>
          <a:prstGeom prst="rect">
            <a:avLst/>
          </a:prstGeom>
          <a:noFill/>
        </p:spPr>
        <p:txBody>
          <a:bodyPr wrap="square" rtlCol="0">
            <a:spAutoFit/>
          </a:bodyPr>
          <a:lstStyle/>
          <a:p>
            <a:r>
              <a:rPr lang="zh-CN" altLang="en-US" sz="1350" dirty="0" smtClean="0">
                <a:solidFill>
                  <a:schemeClr val="accent1"/>
                </a:solidFill>
                <a:latin typeface="华文楷体" panose="02010600040101010101" pitchFamily="2" charset="-122"/>
                <a:ea typeface="华文楷体" panose="02010600040101010101" pitchFamily="2" charset="-122"/>
              </a:rPr>
              <a:t>生态趋势、分久必合</a:t>
            </a:r>
            <a:endParaRPr lang="zh-CN" altLang="en-US" sz="1350" dirty="0" smtClean="0">
              <a:solidFill>
                <a:schemeClr val="accent1"/>
              </a:solidFill>
              <a:latin typeface="华文楷体" panose="02010600040101010101" pitchFamily="2" charset="-122"/>
              <a:ea typeface="华文楷体" panose="02010600040101010101" pitchFamily="2" charset="-122"/>
            </a:endParaRPr>
          </a:p>
        </p:txBody>
      </p:sp>
      <p:sp>
        <p:nvSpPr>
          <p:cNvPr id="10" name="文本框 9"/>
          <p:cNvSpPr txBox="1"/>
          <p:nvPr/>
        </p:nvSpPr>
        <p:spPr>
          <a:xfrm>
            <a:off x="4077335" y="4118868"/>
            <a:ext cx="1257300" cy="368300"/>
          </a:xfrm>
          <a:prstGeom prst="rect">
            <a:avLst/>
          </a:prstGeom>
          <a:noFill/>
        </p:spPr>
        <p:txBody>
          <a:bodyPr wrap="square" rtlCol="0">
            <a:spAutoFit/>
          </a:bodyPr>
          <a:lstStyle/>
          <a:p>
            <a:r>
              <a:rPr lang="zh-CN" altLang="en-US" b="1" dirty="0" smtClean="0">
                <a:solidFill>
                  <a:schemeClr val="accent1"/>
                </a:solidFill>
                <a:latin typeface="华文楷体" panose="02010600040101010101" pitchFamily="2" charset="-122"/>
                <a:ea typeface="华文楷体" panose="02010600040101010101" pitchFamily="2" charset="-122"/>
              </a:rPr>
              <a:t>第四部分</a:t>
            </a:r>
            <a:endParaRPr lang="zh-CN" altLang="en-US" b="1" dirty="0" smtClean="0">
              <a:solidFill>
                <a:schemeClr val="accent1"/>
              </a:solidFill>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pPr marL="106045" indent="0">
              <a:buFont typeface="Arial" panose="020B0604020202020204" pitchFamily="34" charset="0"/>
              <a:buNone/>
            </a:pPr>
            <a:r>
              <a:rPr lang="zh-CN" altLang="en-US" sz="2100" dirty="0" smtClean="0">
                <a:solidFill>
                  <a:schemeClr val="accent1"/>
                </a:solidFill>
                <a:latin typeface="华文楷体" panose="02010600040101010101" pitchFamily="2" charset="-122"/>
                <a:sym typeface="+mn-ea"/>
              </a:rPr>
              <a:t>生态趋势</a:t>
            </a:r>
            <a:endParaRPr lang="zh-CN" sz="2100" dirty="0" smtClean="0">
              <a:solidFill>
                <a:schemeClr val="accent1"/>
              </a:solidFill>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pic>
        <p:nvPicPr>
          <p:cNvPr id="2" name="图片 1" descr="03f470ee949753b4b0dfc352f2494f5e"/>
          <p:cNvPicPr>
            <a:picLocks noChangeAspect="1"/>
          </p:cNvPicPr>
          <p:nvPr/>
        </p:nvPicPr>
        <p:blipFill>
          <a:blip r:embed="rId2"/>
          <a:stretch>
            <a:fillRect/>
          </a:stretch>
        </p:blipFill>
        <p:spPr>
          <a:xfrm>
            <a:off x="788035" y="1890395"/>
            <a:ext cx="7658100" cy="2247900"/>
          </a:xfrm>
          <a:prstGeom prst="rect">
            <a:avLst/>
          </a:prstGeom>
        </p:spPr>
      </p:pic>
      <p:sp>
        <p:nvSpPr>
          <p:cNvPr id="6" name="文本框 5"/>
          <p:cNvSpPr txBox="1"/>
          <p:nvPr/>
        </p:nvSpPr>
        <p:spPr>
          <a:xfrm>
            <a:off x="3373120" y="946150"/>
            <a:ext cx="2487295" cy="460375"/>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sz="2400" b="1" dirty="0" smtClean="0">
                <a:solidFill>
                  <a:schemeClr val="tx1"/>
                </a:solidFill>
                <a:sym typeface="+mn-ea"/>
              </a:rPr>
              <a:t>微服务架构演进</a:t>
            </a:r>
            <a:endParaRPr lang="zh-CN" sz="2400" b="1" dirty="0" smtClean="0">
              <a:solidFill>
                <a:schemeClr val="tx1"/>
              </a:solidFill>
              <a:sym typeface="+mn-ea"/>
            </a:endParaRPr>
          </a:p>
        </p:txBody>
      </p:sp>
      <p:sp>
        <p:nvSpPr>
          <p:cNvPr id="3" name="文本框 2"/>
          <p:cNvSpPr txBox="1"/>
          <p:nvPr/>
        </p:nvSpPr>
        <p:spPr>
          <a:xfrm>
            <a:off x="2729865" y="1349375"/>
            <a:ext cx="4652645" cy="306705"/>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sz="1400" dirty="0" smtClean="0">
                <a:solidFill>
                  <a:schemeClr val="tx1"/>
                </a:solidFill>
                <a:sym typeface="+mn-ea"/>
              </a:rPr>
              <a:t>易用、标准化、语言无关、可扩展、可持续</a:t>
            </a:r>
            <a:endParaRPr lang="zh-CN" sz="1400" dirty="0" smtClean="0">
              <a:solidFill>
                <a:schemeClr val="tx1"/>
              </a:solidFill>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pPr marL="106045" indent="0">
              <a:buFont typeface="Arial" panose="020B0604020202020204" pitchFamily="34" charset="0"/>
              <a:buNone/>
            </a:pPr>
            <a:r>
              <a:rPr lang="zh-CN" altLang="en-US" sz="2100" dirty="0" smtClean="0">
                <a:solidFill>
                  <a:schemeClr val="accent1"/>
                </a:solidFill>
                <a:latin typeface="华文楷体" panose="02010600040101010101" pitchFamily="2" charset="-122"/>
                <a:sym typeface="+mn-ea"/>
              </a:rPr>
              <a:t>生态趋势</a:t>
            </a:r>
            <a:endParaRPr lang="zh-CN" sz="2100" dirty="0" smtClean="0">
              <a:solidFill>
                <a:schemeClr val="accent1"/>
              </a:solidFill>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sp>
        <p:nvSpPr>
          <p:cNvPr id="6" name="文本框 5"/>
          <p:cNvSpPr txBox="1"/>
          <p:nvPr/>
        </p:nvSpPr>
        <p:spPr>
          <a:xfrm>
            <a:off x="3412490" y="949325"/>
            <a:ext cx="2487295" cy="460375"/>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sz="2400" b="1" dirty="0" smtClean="0">
                <a:solidFill>
                  <a:schemeClr val="tx1"/>
                </a:solidFill>
                <a:sym typeface="+mn-ea"/>
              </a:rPr>
              <a:t>服务治理演进</a:t>
            </a:r>
            <a:endParaRPr lang="zh-CN" sz="2400" b="1" dirty="0" smtClean="0">
              <a:solidFill>
                <a:schemeClr val="tx1"/>
              </a:solidFill>
              <a:sym typeface="+mn-ea"/>
            </a:endParaRPr>
          </a:p>
        </p:txBody>
      </p:sp>
      <p:sp>
        <p:nvSpPr>
          <p:cNvPr id="3" name="文本框 2"/>
          <p:cNvSpPr txBox="1"/>
          <p:nvPr/>
        </p:nvSpPr>
        <p:spPr>
          <a:xfrm>
            <a:off x="2967355" y="1375410"/>
            <a:ext cx="3135630" cy="306705"/>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en-US" altLang="zh-CN" sz="1400" dirty="0" smtClean="0">
                <a:solidFill>
                  <a:schemeClr val="tx1"/>
                </a:solidFill>
                <a:sym typeface="+mn-ea"/>
              </a:rPr>
              <a:t>OpenSerGo</a:t>
            </a:r>
            <a:r>
              <a:rPr lang="zh-CN" altLang="en-US" sz="1400" dirty="0" smtClean="0">
                <a:solidFill>
                  <a:schemeClr val="tx1"/>
                </a:solidFill>
                <a:sym typeface="+mn-ea"/>
              </a:rPr>
              <a:t>、流量治理、服务治理</a:t>
            </a:r>
            <a:endParaRPr lang="zh-CN" altLang="en-US" sz="1400" dirty="0" smtClean="0">
              <a:solidFill>
                <a:schemeClr val="tx1"/>
              </a:solidFill>
              <a:sym typeface="+mn-ea"/>
            </a:endParaRPr>
          </a:p>
        </p:txBody>
      </p:sp>
      <p:pic>
        <p:nvPicPr>
          <p:cNvPr id="4" name="图片 3" descr="78cc933ae94c0b98c994c9224490dea6"/>
          <p:cNvPicPr>
            <a:picLocks noChangeAspect="1"/>
          </p:cNvPicPr>
          <p:nvPr/>
        </p:nvPicPr>
        <p:blipFill>
          <a:blip r:embed="rId2"/>
          <a:stretch>
            <a:fillRect/>
          </a:stretch>
        </p:blipFill>
        <p:spPr>
          <a:xfrm>
            <a:off x="1686560" y="1853565"/>
            <a:ext cx="6141720" cy="2895600"/>
          </a:xfrm>
          <a:prstGeom prst="rect">
            <a:avLst/>
          </a:prstGeom>
        </p:spPr>
      </p:pic>
      <p:sp>
        <p:nvSpPr>
          <p:cNvPr id="5" name="文本框 4"/>
          <p:cNvSpPr txBox="1"/>
          <p:nvPr/>
        </p:nvSpPr>
        <p:spPr>
          <a:xfrm>
            <a:off x="3968750" y="4152900"/>
            <a:ext cx="1457960" cy="460375"/>
          </a:xfrm>
          <a:prstGeom prst="rect">
            <a:avLst/>
          </a:prstGeom>
        </p:spPr>
        <p:txBody>
          <a:bodyPr vert="horz" wrap="square" lIns="91440" tIns="45720" rIns="91440" bIns="45720" rtlCol="0" anchor="t">
            <a:spAutoFit/>
          </a:bodyPr>
          <a:p>
            <a:pPr marL="106045" indent="0" algn="ctr">
              <a:buFont typeface="Arial" panose="020B0604020202020204" pitchFamily="34" charset="0"/>
              <a:buNone/>
            </a:pPr>
            <a:r>
              <a:rPr lang="zh-CN" sz="1200" b="1" dirty="0" smtClean="0">
                <a:solidFill>
                  <a:schemeClr val="tx1"/>
                </a:solidFill>
                <a:sym typeface="+mn-ea"/>
              </a:rPr>
              <a:t>广义的服务治理</a:t>
            </a:r>
            <a:endParaRPr lang="zh-CN" sz="1200" b="1" dirty="0" smtClean="0">
              <a:solidFill>
                <a:schemeClr val="tx1"/>
              </a:solidFill>
              <a:sym typeface="+mn-ea"/>
            </a:endParaRPr>
          </a:p>
          <a:p>
            <a:pPr marL="106045" indent="0" algn="ctr">
              <a:buFont typeface="Arial" panose="020B0604020202020204" pitchFamily="34" charset="0"/>
              <a:buNone/>
            </a:pPr>
            <a:r>
              <a:rPr lang="zh-CN" sz="1200" b="1" dirty="0" smtClean="0">
                <a:solidFill>
                  <a:schemeClr val="tx1"/>
                </a:solidFill>
                <a:sym typeface="+mn-ea"/>
              </a:rPr>
              <a:t>保障高可用</a:t>
            </a:r>
            <a:endParaRPr lang="zh-CN" sz="1200" b="1" dirty="0" smtClean="0">
              <a:solidFill>
                <a:schemeClr val="tx1"/>
              </a:solidFill>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pPr marL="106045" indent="0">
              <a:buFont typeface="Arial" panose="020B0604020202020204" pitchFamily="34" charset="0"/>
              <a:buNone/>
            </a:pPr>
            <a:r>
              <a:rPr lang="zh-CN" altLang="en-US" sz="2100" dirty="0" smtClean="0">
                <a:solidFill>
                  <a:schemeClr val="accent1"/>
                </a:solidFill>
                <a:latin typeface="华文楷体" panose="02010600040101010101" pitchFamily="2" charset="-122"/>
                <a:sym typeface="+mn-ea"/>
              </a:rPr>
              <a:t>分久必合</a:t>
            </a:r>
            <a:endParaRPr lang="zh-CN" sz="2100" dirty="0" smtClean="0">
              <a:solidFill>
                <a:schemeClr val="accent1"/>
              </a:solidFill>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sp>
        <p:nvSpPr>
          <p:cNvPr id="6" name="文本框 5"/>
          <p:cNvSpPr txBox="1"/>
          <p:nvPr/>
        </p:nvSpPr>
        <p:spPr>
          <a:xfrm>
            <a:off x="2742565" y="842645"/>
            <a:ext cx="4029710" cy="452755"/>
          </a:xfrm>
          <a:prstGeom prst="rect">
            <a:avLst/>
          </a:prstGeom>
        </p:spPr>
        <p:txBody>
          <a:bodyPr vert="horz" wrap="square" lIns="91440" tIns="45720" rIns="91440" bIns="45720" rtlCol="0" anchor="t">
            <a:noAutofit/>
          </a:bodyPr>
          <a:p>
            <a:pPr marL="106045" indent="0">
              <a:buFont typeface="Arial" panose="020B0604020202020204" pitchFamily="34" charset="0"/>
              <a:buNone/>
            </a:pPr>
            <a:r>
              <a:rPr lang="zh-CN" sz="2400" b="1" dirty="0" smtClean="0">
                <a:solidFill>
                  <a:schemeClr val="tx1"/>
                </a:solidFill>
                <a:sym typeface="+mn-ea"/>
              </a:rPr>
              <a:t>微服务 Serverless 实践</a:t>
            </a:r>
            <a:endParaRPr lang="zh-CN" sz="2400" b="1" dirty="0" smtClean="0">
              <a:solidFill>
                <a:schemeClr val="tx1"/>
              </a:solidFill>
              <a:sym typeface="+mn-ea"/>
            </a:endParaRPr>
          </a:p>
          <a:p>
            <a:pPr marL="106045" indent="0">
              <a:buFont typeface="Arial" panose="020B0604020202020204" pitchFamily="34" charset="0"/>
              <a:buNone/>
            </a:pPr>
            <a:endParaRPr lang="zh-CN" sz="2400" b="1" dirty="0" smtClean="0">
              <a:solidFill>
                <a:schemeClr val="tx1"/>
              </a:solidFill>
              <a:sym typeface="+mn-ea"/>
            </a:endParaRPr>
          </a:p>
        </p:txBody>
      </p:sp>
      <p:sp>
        <p:nvSpPr>
          <p:cNvPr id="3" name="文本框 2"/>
          <p:cNvSpPr txBox="1"/>
          <p:nvPr/>
        </p:nvSpPr>
        <p:spPr>
          <a:xfrm>
            <a:off x="2967355" y="1268730"/>
            <a:ext cx="3135630" cy="306705"/>
          </a:xfrm>
          <a:prstGeom prst="rect">
            <a:avLst/>
          </a:prstGeom>
        </p:spPr>
        <p:txBody>
          <a:bodyPr vert="horz" wrap="square" lIns="91440" tIns="45720" rIns="91440" bIns="45720" rtlCol="0" anchor="t">
            <a:spAutoFit/>
          </a:bodyPr>
          <a:p>
            <a:pPr marL="106045" indent="0" algn="ctr">
              <a:buFont typeface="Arial" panose="020B0604020202020204" pitchFamily="34" charset="0"/>
              <a:buNone/>
            </a:pPr>
            <a:r>
              <a:rPr lang="en-US" sz="1400" dirty="0" smtClean="0">
                <a:solidFill>
                  <a:schemeClr val="tx1"/>
                </a:solidFill>
                <a:sym typeface="+mn-ea"/>
              </a:rPr>
              <a:t>Serverless App Stack</a:t>
            </a:r>
            <a:endParaRPr lang="en-US" sz="1400" dirty="0" smtClean="0">
              <a:solidFill>
                <a:schemeClr val="tx1"/>
              </a:solidFill>
              <a:sym typeface="+mn-ea"/>
            </a:endParaRPr>
          </a:p>
        </p:txBody>
      </p:sp>
      <p:pic>
        <p:nvPicPr>
          <p:cNvPr id="8" name="图片 7" descr="af694b7c2421ac9f48713efe2200a91e"/>
          <p:cNvPicPr>
            <a:picLocks noChangeAspect="1"/>
          </p:cNvPicPr>
          <p:nvPr/>
        </p:nvPicPr>
        <p:blipFill>
          <a:blip r:embed="rId2"/>
          <a:stretch>
            <a:fillRect/>
          </a:stretch>
        </p:blipFill>
        <p:spPr>
          <a:xfrm>
            <a:off x="1017905" y="1619885"/>
            <a:ext cx="7399020" cy="318516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08965" y="1864360"/>
            <a:ext cx="7926705" cy="141478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CN" altLang="en-US" sz="4050" b="1">
                <a:solidFill>
                  <a:schemeClr val="bg1"/>
                </a:solidFill>
                <a:latin typeface="华文楷体" panose="02010600040101010101" pitchFamily="2" charset="-122"/>
                <a:ea typeface="华文楷体" panose="02010600040101010101" pitchFamily="2" charset="-122"/>
              </a:rPr>
              <a:t>把简单的事情做彻底，</a:t>
            </a:r>
            <a:endParaRPr lang="zh-CN" altLang="en-US" sz="4050" b="1">
              <a:solidFill>
                <a:schemeClr val="bg1"/>
              </a:solidFill>
              <a:latin typeface="华文楷体" panose="02010600040101010101" pitchFamily="2" charset="-122"/>
              <a:ea typeface="华文楷体" panose="02010600040101010101" pitchFamily="2" charset="-122"/>
            </a:endParaRPr>
          </a:p>
          <a:p>
            <a:pPr algn="ctr"/>
            <a:r>
              <a:rPr lang="zh-CN" altLang="en-US" sz="4050" b="1">
                <a:solidFill>
                  <a:schemeClr val="bg1"/>
                </a:solidFill>
                <a:latin typeface="华文楷体" panose="02010600040101010101" pitchFamily="2" charset="-122"/>
                <a:ea typeface="华文楷体" panose="02010600040101010101" pitchFamily="2" charset="-122"/>
              </a:rPr>
              <a:t>就是不简单的事情。</a:t>
            </a:r>
            <a:endParaRPr lang="zh-CN" altLang="en-US" sz="4050" b="1">
              <a:solidFill>
                <a:schemeClr val="bg1"/>
              </a:solidFill>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74" y="140705"/>
            <a:ext cx="4161126" cy="346249"/>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pPr marL="12700" marR="0" lvl="0" indent="0" algn="l" defTabSz="914400" rtl="0" eaLnBrk="1" fontAlgn="auto" latinLnBrk="0" hangingPunct="1">
              <a:lnSpc>
                <a:spcPct val="100000"/>
              </a:lnSpc>
              <a:spcBef>
                <a:spcPts val="100"/>
              </a:spcBef>
              <a:spcAft>
                <a:spcPts val="0"/>
              </a:spcAft>
              <a:buClrTx/>
              <a:buSzTx/>
              <a:buFontTx/>
              <a:buNone/>
              <a:defRPr/>
            </a:pPr>
            <a:r>
              <a:rPr lang="zh-CN" altLang="en-US" sz="2100" dirty="0" smtClean="0">
                <a:solidFill>
                  <a:srgbClr val="FD663A"/>
                </a:solidFill>
                <a:latin typeface="华文楷体" panose="02010600040101010101" pitchFamily="2" charset="-122"/>
                <a:cs typeface="+mn-ea"/>
                <a:sym typeface="+mn-lt"/>
              </a:rPr>
              <a:t>寿险现状与问题</a:t>
            </a:r>
            <a:endParaRPr kumimoji="0" lang="zh-CN" altLang="en-US" sz="2100" b="1" i="0" u="none" strike="noStrike" kern="1200" cap="none" spc="0" normalizeH="0" baseline="0" noProof="0" dirty="0" smtClean="0">
              <a:ln>
                <a:noFill/>
              </a:ln>
              <a:solidFill>
                <a:srgbClr val="FD663A"/>
              </a:solidFill>
              <a:effectLst/>
              <a:uLnTx/>
              <a:uFillTx/>
              <a:latin typeface="华文楷体" panose="02010600040101010101" pitchFamily="2" charset="-122"/>
              <a:ea typeface="华文楷体" panose="02010600040101010101" pitchFamily="2" charset="-122"/>
              <a:cs typeface="+mn-ea"/>
              <a:sym typeface="+mn-lt"/>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sp>
        <p:nvSpPr>
          <p:cNvPr id="10" name="Rectangle 7"/>
          <p:cNvSpPr>
            <a:spLocks noChangeArrowheads="1"/>
          </p:cNvSpPr>
          <p:nvPr/>
        </p:nvSpPr>
        <p:spPr bwMode="auto">
          <a:xfrm>
            <a:off x="104775" y="1705610"/>
            <a:ext cx="5516245" cy="2260600"/>
          </a:xfrm>
          <a:prstGeom prst="rect">
            <a:avLst/>
          </a:prstGeom>
          <a:noFill/>
          <a:ln w="3175">
            <a:solidFill>
              <a:srgbClr val="D5D1C5"/>
            </a:solidFill>
            <a:miter lim="800000"/>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
            <a:endParaRPr lang="en-GB" sz="1350"/>
          </a:p>
        </p:txBody>
      </p:sp>
      <p:grpSp>
        <p:nvGrpSpPr>
          <p:cNvPr id="3" name="Group 2"/>
          <p:cNvGrpSpPr/>
          <p:nvPr/>
        </p:nvGrpSpPr>
        <p:grpSpPr>
          <a:xfrm>
            <a:off x="822325" y="1324610"/>
            <a:ext cx="1819910" cy="949960"/>
            <a:chOff x="4317121" y="2340471"/>
            <a:chExt cx="2607028" cy="1467822"/>
          </a:xfrm>
        </p:grpSpPr>
        <p:sp>
          <p:nvSpPr>
            <p:cNvPr id="31" name="Freeform 30"/>
            <p:cNvSpPr/>
            <p:nvPr/>
          </p:nvSpPr>
          <p:spPr bwMode="auto">
            <a:xfrm>
              <a:off x="4317121" y="2364813"/>
              <a:ext cx="1017495" cy="343222"/>
            </a:xfrm>
            <a:custGeom>
              <a:avLst/>
              <a:gdLst>
                <a:gd name="T0" fmla="*/ 0 w 836"/>
                <a:gd name="T1" fmla="*/ 282 h 282"/>
                <a:gd name="T2" fmla="*/ 836 w 836"/>
                <a:gd name="T3" fmla="*/ 282 h 282"/>
                <a:gd name="T4" fmla="*/ 836 w 836"/>
                <a:gd name="T5" fmla="*/ 0 h 282"/>
                <a:gd name="T6" fmla="*/ 268 w 836"/>
                <a:gd name="T7" fmla="*/ 0 h 282"/>
                <a:gd name="T8" fmla="*/ 268 w 836"/>
                <a:gd name="T9" fmla="*/ 0 h 282"/>
                <a:gd name="T10" fmla="*/ 262 w 836"/>
                <a:gd name="T11" fmla="*/ 2 h 282"/>
                <a:gd name="T12" fmla="*/ 242 w 836"/>
                <a:gd name="T13" fmla="*/ 4 h 282"/>
                <a:gd name="T14" fmla="*/ 228 w 836"/>
                <a:gd name="T15" fmla="*/ 8 h 282"/>
                <a:gd name="T16" fmla="*/ 210 w 836"/>
                <a:gd name="T17" fmla="*/ 14 h 282"/>
                <a:gd name="T18" fmla="*/ 192 w 836"/>
                <a:gd name="T19" fmla="*/ 22 h 282"/>
                <a:gd name="T20" fmla="*/ 172 w 836"/>
                <a:gd name="T21" fmla="*/ 32 h 282"/>
                <a:gd name="T22" fmla="*/ 152 w 836"/>
                <a:gd name="T23" fmla="*/ 48 h 282"/>
                <a:gd name="T24" fmla="*/ 130 w 836"/>
                <a:gd name="T25" fmla="*/ 66 h 282"/>
                <a:gd name="T26" fmla="*/ 108 w 836"/>
                <a:gd name="T27" fmla="*/ 88 h 282"/>
                <a:gd name="T28" fmla="*/ 84 w 836"/>
                <a:gd name="T29" fmla="*/ 116 h 282"/>
                <a:gd name="T30" fmla="*/ 62 w 836"/>
                <a:gd name="T31" fmla="*/ 148 h 282"/>
                <a:gd name="T32" fmla="*/ 40 w 836"/>
                <a:gd name="T33" fmla="*/ 186 h 282"/>
                <a:gd name="T34" fmla="*/ 20 w 836"/>
                <a:gd name="T35" fmla="*/ 230 h 282"/>
                <a:gd name="T36" fmla="*/ 0 w 836"/>
                <a:gd name="T37" fmla="*/ 282 h 282"/>
                <a:gd name="T38" fmla="*/ 0 w 836"/>
                <a:gd name="T39"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6" h="282">
                  <a:moveTo>
                    <a:pt x="0" y="282"/>
                  </a:moveTo>
                  <a:lnTo>
                    <a:pt x="836" y="282"/>
                  </a:lnTo>
                  <a:lnTo>
                    <a:pt x="836" y="0"/>
                  </a:lnTo>
                  <a:lnTo>
                    <a:pt x="268" y="0"/>
                  </a:lnTo>
                  <a:lnTo>
                    <a:pt x="268" y="0"/>
                  </a:lnTo>
                  <a:lnTo>
                    <a:pt x="262" y="2"/>
                  </a:lnTo>
                  <a:lnTo>
                    <a:pt x="242" y="4"/>
                  </a:lnTo>
                  <a:lnTo>
                    <a:pt x="228" y="8"/>
                  </a:lnTo>
                  <a:lnTo>
                    <a:pt x="210" y="14"/>
                  </a:lnTo>
                  <a:lnTo>
                    <a:pt x="192" y="22"/>
                  </a:lnTo>
                  <a:lnTo>
                    <a:pt x="172" y="32"/>
                  </a:lnTo>
                  <a:lnTo>
                    <a:pt x="152" y="48"/>
                  </a:lnTo>
                  <a:lnTo>
                    <a:pt x="130" y="66"/>
                  </a:lnTo>
                  <a:lnTo>
                    <a:pt x="108" y="88"/>
                  </a:lnTo>
                  <a:lnTo>
                    <a:pt x="84" y="116"/>
                  </a:lnTo>
                  <a:lnTo>
                    <a:pt x="62" y="148"/>
                  </a:lnTo>
                  <a:lnTo>
                    <a:pt x="40" y="186"/>
                  </a:lnTo>
                  <a:lnTo>
                    <a:pt x="20" y="230"/>
                  </a:lnTo>
                  <a:lnTo>
                    <a:pt x="0" y="282"/>
                  </a:lnTo>
                  <a:lnTo>
                    <a:pt x="0" y="282"/>
                  </a:lnTo>
                  <a:close/>
                </a:path>
              </a:pathLst>
            </a:custGeom>
            <a:solidFill>
              <a:srgbClr val="B6AF9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GB" sz="1350"/>
            </a:p>
          </p:txBody>
        </p:sp>
        <p:sp>
          <p:nvSpPr>
            <p:cNvPr id="64" name="Freeform 31"/>
            <p:cNvSpPr/>
            <p:nvPr/>
          </p:nvSpPr>
          <p:spPr bwMode="auto">
            <a:xfrm>
              <a:off x="4533765" y="2340471"/>
              <a:ext cx="2390384" cy="1467822"/>
            </a:xfrm>
            <a:custGeom>
              <a:avLst/>
              <a:gdLst>
                <a:gd name="T0" fmla="*/ 1962 w 1964"/>
                <a:gd name="T1" fmla="*/ 394 h 1206"/>
                <a:gd name="T2" fmla="*/ 1960 w 1964"/>
                <a:gd name="T3" fmla="*/ 384 h 1206"/>
                <a:gd name="T4" fmla="*/ 1954 w 1964"/>
                <a:gd name="T5" fmla="*/ 368 h 1206"/>
                <a:gd name="T6" fmla="*/ 1948 w 1964"/>
                <a:gd name="T7" fmla="*/ 362 h 1206"/>
                <a:gd name="T8" fmla="*/ 1932 w 1964"/>
                <a:gd name="T9" fmla="*/ 350 h 1206"/>
                <a:gd name="T10" fmla="*/ 1912 w 1964"/>
                <a:gd name="T11" fmla="*/ 346 h 1206"/>
                <a:gd name="T12" fmla="*/ 1894 w 1964"/>
                <a:gd name="T13" fmla="*/ 350 h 1206"/>
                <a:gd name="T14" fmla="*/ 1876 w 1964"/>
                <a:gd name="T15" fmla="*/ 360 h 1206"/>
                <a:gd name="T16" fmla="*/ 1738 w 1964"/>
                <a:gd name="T17" fmla="*/ 410 h 1206"/>
                <a:gd name="T18" fmla="*/ 1444 w 1964"/>
                <a:gd name="T19" fmla="*/ 116 h 1206"/>
                <a:gd name="T20" fmla="*/ 1402 w 1964"/>
                <a:gd name="T21" fmla="*/ 76 h 1206"/>
                <a:gd name="T22" fmla="*/ 1356 w 1964"/>
                <a:gd name="T23" fmla="*/ 40 h 1206"/>
                <a:gd name="T24" fmla="*/ 1310 w 1964"/>
                <a:gd name="T25" fmla="*/ 14 h 1206"/>
                <a:gd name="T26" fmla="*/ 1276 w 1964"/>
                <a:gd name="T27" fmla="*/ 4 h 1206"/>
                <a:gd name="T28" fmla="*/ 1264 w 1964"/>
                <a:gd name="T29" fmla="*/ 4 h 1206"/>
                <a:gd name="T30" fmla="*/ 334 w 1964"/>
                <a:gd name="T31" fmla="*/ 0 h 1206"/>
                <a:gd name="T32" fmla="*/ 138 w 1964"/>
                <a:gd name="T33" fmla="*/ 2 h 1206"/>
                <a:gd name="T34" fmla="*/ 114 w 1964"/>
                <a:gd name="T35" fmla="*/ 4 h 1206"/>
                <a:gd name="T36" fmla="*/ 74 w 1964"/>
                <a:gd name="T37" fmla="*/ 12 h 1206"/>
                <a:gd name="T38" fmla="*/ 42 w 1964"/>
                <a:gd name="T39" fmla="*/ 26 h 1206"/>
                <a:gd name="T40" fmla="*/ 0 w 1964"/>
                <a:gd name="T41" fmla="*/ 52 h 1206"/>
                <a:gd name="T42" fmla="*/ 16 w 1964"/>
                <a:gd name="T43" fmla="*/ 44 h 1206"/>
                <a:gd name="T44" fmla="*/ 54 w 1964"/>
                <a:gd name="T45" fmla="*/ 30 h 1206"/>
                <a:gd name="T46" fmla="*/ 92 w 1964"/>
                <a:gd name="T47" fmla="*/ 26 h 1206"/>
                <a:gd name="T48" fmla="*/ 132 w 1964"/>
                <a:gd name="T49" fmla="*/ 28 h 1206"/>
                <a:gd name="T50" fmla="*/ 172 w 1964"/>
                <a:gd name="T51" fmla="*/ 38 h 1206"/>
                <a:gd name="T52" fmla="*/ 214 w 1964"/>
                <a:gd name="T53" fmla="*/ 54 h 1206"/>
                <a:gd name="T54" fmla="*/ 256 w 1964"/>
                <a:gd name="T55" fmla="*/ 80 h 1206"/>
                <a:gd name="T56" fmla="*/ 298 w 1964"/>
                <a:gd name="T57" fmla="*/ 112 h 1206"/>
                <a:gd name="T58" fmla="*/ 1212 w 1964"/>
                <a:gd name="T59" fmla="*/ 1026 h 1206"/>
                <a:gd name="T60" fmla="*/ 1120 w 1964"/>
                <a:gd name="T61" fmla="*/ 1118 h 1206"/>
                <a:gd name="T62" fmla="*/ 1108 w 1964"/>
                <a:gd name="T63" fmla="*/ 1136 h 1206"/>
                <a:gd name="T64" fmla="*/ 1104 w 1964"/>
                <a:gd name="T65" fmla="*/ 1154 h 1206"/>
                <a:gd name="T66" fmla="*/ 1108 w 1964"/>
                <a:gd name="T67" fmla="*/ 1174 h 1206"/>
                <a:gd name="T68" fmla="*/ 1118 w 1964"/>
                <a:gd name="T69" fmla="*/ 1190 h 1206"/>
                <a:gd name="T70" fmla="*/ 1126 w 1964"/>
                <a:gd name="T71" fmla="*/ 1194 h 1206"/>
                <a:gd name="T72" fmla="*/ 1142 w 1964"/>
                <a:gd name="T73" fmla="*/ 1202 h 1206"/>
                <a:gd name="T74" fmla="*/ 1874 w 1964"/>
                <a:gd name="T75" fmla="*/ 1206 h 1206"/>
                <a:gd name="T76" fmla="*/ 1892 w 1964"/>
                <a:gd name="T77" fmla="*/ 1206 h 1206"/>
                <a:gd name="T78" fmla="*/ 1926 w 1964"/>
                <a:gd name="T79" fmla="*/ 1194 h 1206"/>
                <a:gd name="T80" fmla="*/ 1940 w 1964"/>
                <a:gd name="T81" fmla="*/ 1182 h 1206"/>
                <a:gd name="T82" fmla="*/ 1960 w 1964"/>
                <a:gd name="T83" fmla="*/ 1152 h 1206"/>
                <a:gd name="T84" fmla="*/ 1964 w 1964"/>
                <a:gd name="T85" fmla="*/ 1116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4" h="1206">
                  <a:moveTo>
                    <a:pt x="1964" y="1116"/>
                  </a:moveTo>
                  <a:lnTo>
                    <a:pt x="1962" y="394"/>
                  </a:lnTo>
                  <a:lnTo>
                    <a:pt x="1962" y="394"/>
                  </a:lnTo>
                  <a:lnTo>
                    <a:pt x="1960" y="384"/>
                  </a:lnTo>
                  <a:lnTo>
                    <a:pt x="1958" y="376"/>
                  </a:lnTo>
                  <a:lnTo>
                    <a:pt x="1954" y="368"/>
                  </a:lnTo>
                  <a:lnTo>
                    <a:pt x="1948" y="362"/>
                  </a:lnTo>
                  <a:lnTo>
                    <a:pt x="1948" y="362"/>
                  </a:lnTo>
                  <a:lnTo>
                    <a:pt x="1940" y="354"/>
                  </a:lnTo>
                  <a:lnTo>
                    <a:pt x="1932" y="350"/>
                  </a:lnTo>
                  <a:lnTo>
                    <a:pt x="1922" y="348"/>
                  </a:lnTo>
                  <a:lnTo>
                    <a:pt x="1912" y="346"/>
                  </a:lnTo>
                  <a:lnTo>
                    <a:pt x="1904" y="348"/>
                  </a:lnTo>
                  <a:lnTo>
                    <a:pt x="1894" y="350"/>
                  </a:lnTo>
                  <a:lnTo>
                    <a:pt x="1884" y="354"/>
                  </a:lnTo>
                  <a:lnTo>
                    <a:pt x="1876" y="360"/>
                  </a:lnTo>
                  <a:lnTo>
                    <a:pt x="1782" y="456"/>
                  </a:lnTo>
                  <a:lnTo>
                    <a:pt x="1738" y="410"/>
                  </a:lnTo>
                  <a:lnTo>
                    <a:pt x="1738" y="410"/>
                  </a:lnTo>
                  <a:lnTo>
                    <a:pt x="1444" y="116"/>
                  </a:lnTo>
                  <a:lnTo>
                    <a:pt x="1444" y="116"/>
                  </a:lnTo>
                  <a:lnTo>
                    <a:pt x="1402" y="76"/>
                  </a:lnTo>
                  <a:lnTo>
                    <a:pt x="1380" y="58"/>
                  </a:lnTo>
                  <a:lnTo>
                    <a:pt x="1356" y="40"/>
                  </a:lnTo>
                  <a:lnTo>
                    <a:pt x="1332" y="26"/>
                  </a:lnTo>
                  <a:lnTo>
                    <a:pt x="1310" y="14"/>
                  </a:lnTo>
                  <a:lnTo>
                    <a:pt x="1286" y="6"/>
                  </a:lnTo>
                  <a:lnTo>
                    <a:pt x="1276" y="4"/>
                  </a:lnTo>
                  <a:lnTo>
                    <a:pt x="1264" y="4"/>
                  </a:lnTo>
                  <a:lnTo>
                    <a:pt x="1264" y="4"/>
                  </a:lnTo>
                  <a:lnTo>
                    <a:pt x="716" y="2"/>
                  </a:lnTo>
                  <a:lnTo>
                    <a:pt x="334" y="0"/>
                  </a:lnTo>
                  <a:lnTo>
                    <a:pt x="200" y="0"/>
                  </a:lnTo>
                  <a:lnTo>
                    <a:pt x="138" y="2"/>
                  </a:lnTo>
                  <a:lnTo>
                    <a:pt x="138" y="2"/>
                  </a:lnTo>
                  <a:lnTo>
                    <a:pt x="114" y="4"/>
                  </a:lnTo>
                  <a:lnTo>
                    <a:pt x="92" y="8"/>
                  </a:lnTo>
                  <a:lnTo>
                    <a:pt x="74" y="12"/>
                  </a:lnTo>
                  <a:lnTo>
                    <a:pt x="58" y="18"/>
                  </a:lnTo>
                  <a:lnTo>
                    <a:pt x="42" y="26"/>
                  </a:lnTo>
                  <a:lnTo>
                    <a:pt x="28" y="34"/>
                  </a:lnTo>
                  <a:lnTo>
                    <a:pt x="0" y="52"/>
                  </a:lnTo>
                  <a:lnTo>
                    <a:pt x="0" y="52"/>
                  </a:lnTo>
                  <a:lnTo>
                    <a:pt x="16" y="44"/>
                  </a:lnTo>
                  <a:lnTo>
                    <a:pt x="36" y="36"/>
                  </a:lnTo>
                  <a:lnTo>
                    <a:pt x="54" y="30"/>
                  </a:lnTo>
                  <a:lnTo>
                    <a:pt x="74" y="28"/>
                  </a:lnTo>
                  <a:lnTo>
                    <a:pt x="92" y="26"/>
                  </a:lnTo>
                  <a:lnTo>
                    <a:pt x="112" y="26"/>
                  </a:lnTo>
                  <a:lnTo>
                    <a:pt x="132" y="28"/>
                  </a:lnTo>
                  <a:lnTo>
                    <a:pt x="152" y="32"/>
                  </a:lnTo>
                  <a:lnTo>
                    <a:pt x="172" y="38"/>
                  </a:lnTo>
                  <a:lnTo>
                    <a:pt x="194" y="44"/>
                  </a:lnTo>
                  <a:lnTo>
                    <a:pt x="214" y="54"/>
                  </a:lnTo>
                  <a:lnTo>
                    <a:pt x="234" y="66"/>
                  </a:lnTo>
                  <a:lnTo>
                    <a:pt x="256" y="80"/>
                  </a:lnTo>
                  <a:lnTo>
                    <a:pt x="276" y="94"/>
                  </a:lnTo>
                  <a:lnTo>
                    <a:pt x="298" y="112"/>
                  </a:lnTo>
                  <a:lnTo>
                    <a:pt x="318" y="132"/>
                  </a:lnTo>
                  <a:lnTo>
                    <a:pt x="1212" y="1026"/>
                  </a:lnTo>
                  <a:lnTo>
                    <a:pt x="1120" y="1118"/>
                  </a:lnTo>
                  <a:lnTo>
                    <a:pt x="1120" y="1118"/>
                  </a:lnTo>
                  <a:lnTo>
                    <a:pt x="1114" y="1126"/>
                  </a:lnTo>
                  <a:lnTo>
                    <a:pt x="1108" y="1136"/>
                  </a:lnTo>
                  <a:lnTo>
                    <a:pt x="1106" y="1146"/>
                  </a:lnTo>
                  <a:lnTo>
                    <a:pt x="1104" y="1154"/>
                  </a:lnTo>
                  <a:lnTo>
                    <a:pt x="1106" y="1164"/>
                  </a:lnTo>
                  <a:lnTo>
                    <a:pt x="1108" y="1174"/>
                  </a:lnTo>
                  <a:lnTo>
                    <a:pt x="1112" y="1182"/>
                  </a:lnTo>
                  <a:lnTo>
                    <a:pt x="1118" y="1190"/>
                  </a:lnTo>
                  <a:lnTo>
                    <a:pt x="1118" y="1190"/>
                  </a:lnTo>
                  <a:lnTo>
                    <a:pt x="1126" y="1194"/>
                  </a:lnTo>
                  <a:lnTo>
                    <a:pt x="1134" y="1200"/>
                  </a:lnTo>
                  <a:lnTo>
                    <a:pt x="1142" y="1202"/>
                  </a:lnTo>
                  <a:lnTo>
                    <a:pt x="1152" y="1204"/>
                  </a:lnTo>
                  <a:lnTo>
                    <a:pt x="1874" y="1206"/>
                  </a:lnTo>
                  <a:lnTo>
                    <a:pt x="1874" y="1206"/>
                  </a:lnTo>
                  <a:lnTo>
                    <a:pt x="1892" y="1206"/>
                  </a:lnTo>
                  <a:lnTo>
                    <a:pt x="1910" y="1202"/>
                  </a:lnTo>
                  <a:lnTo>
                    <a:pt x="1926" y="1194"/>
                  </a:lnTo>
                  <a:lnTo>
                    <a:pt x="1940" y="1182"/>
                  </a:lnTo>
                  <a:lnTo>
                    <a:pt x="1940" y="1182"/>
                  </a:lnTo>
                  <a:lnTo>
                    <a:pt x="1952" y="1168"/>
                  </a:lnTo>
                  <a:lnTo>
                    <a:pt x="1960" y="1152"/>
                  </a:lnTo>
                  <a:lnTo>
                    <a:pt x="1964" y="1134"/>
                  </a:lnTo>
                  <a:lnTo>
                    <a:pt x="1964" y="1116"/>
                  </a:lnTo>
                  <a:lnTo>
                    <a:pt x="1964" y="1116"/>
                  </a:lnTo>
                  <a:close/>
                </a:path>
              </a:pathLst>
            </a:custGeom>
            <a:solidFill>
              <a:srgbClr val="EB8C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GB" sz="1350"/>
            </a:p>
          </p:txBody>
        </p:sp>
        <p:sp>
          <p:nvSpPr>
            <p:cNvPr id="130" name="Rectangle 129"/>
            <p:cNvSpPr/>
            <p:nvPr/>
          </p:nvSpPr>
          <p:spPr>
            <a:xfrm rot="2677252">
              <a:off x="5252518" y="2646600"/>
              <a:ext cx="1584176" cy="711344"/>
            </a:xfrm>
            <a:prstGeom prst="rect">
              <a:avLst/>
            </a:prstGeom>
          </p:spPr>
          <p:txBody>
            <a:bodyPr wrap="square">
              <a:spAutoFit/>
            </a:bodyPr>
            <a:p>
              <a:pPr algn="r"/>
              <a:r>
                <a:rPr lang="zh-CN" altLang="en-US" sz="2400" dirty="0">
                  <a:solidFill>
                    <a:schemeClr val="bg2"/>
                  </a:solidFill>
                  <a:latin typeface="Georgia" panose="02040502050405020303" pitchFamily="18" charset="0"/>
                </a:rPr>
                <a:t>安可</a:t>
              </a:r>
              <a:endParaRPr lang="zh-CN" altLang="en-US" sz="2400" dirty="0">
                <a:solidFill>
                  <a:schemeClr val="bg2"/>
                </a:solidFill>
                <a:latin typeface="Georgia" panose="02040502050405020303" pitchFamily="18" charset="0"/>
              </a:endParaRPr>
            </a:p>
          </p:txBody>
        </p:sp>
      </p:grpSp>
      <p:grpSp>
        <p:nvGrpSpPr>
          <p:cNvPr id="4" name="Group 3"/>
          <p:cNvGrpSpPr/>
          <p:nvPr/>
        </p:nvGrpSpPr>
        <p:grpSpPr>
          <a:xfrm>
            <a:off x="2831465" y="3396615"/>
            <a:ext cx="1809750" cy="949960"/>
            <a:chOff x="3832716" y="5103287"/>
            <a:chExt cx="2592421" cy="1467822"/>
          </a:xfrm>
        </p:grpSpPr>
        <p:sp>
          <p:nvSpPr>
            <p:cNvPr id="65" name="Freeform 32"/>
            <p:cNvSpPr/>
            <p:nvPr/>
          </p:nvSpPr>
          <p:spPr bwMode="auto">
            <a:xfrm>
              <a:off x="5407642" y="6203545"/>
              <a:ext cx="1017495" cy="340788"/>
            </a:xfrm>
            <a:custGeom>
              <a:avLst/>
              <a:gdLst>
                <a:gd name="T0" fmla="*/ 836 w 836"/>
                <a:gd name="T1" fmla="*/ 0 h 280"/>
                <a:gd name="T2" fmla="*/ 0 w 836"/>
                <a:gd name="T3" fmla="*/ 0 h 280"/>
                <a:gd name="T4" fmla="*/ 0 w 836"/>
                <a:gd name="T5" fmla="*/ 280 h 280"/>
                <a:gd name="T6" fmla="*/ 566 w 836"/>
                <a:gd name="T7" fmla="*/ 280 h 280"/>
                <a:gd name="T8" fmla="*/ 566 w 836"/>
                <a:gd name="T9" fmla="*/ 280 h 280"/>
                <a:gd name="T10" fmla="*/ 574 w 836"/>
                <a:gd name="T11" fmla="*/ 280 h 280"/>
                <a:gd name="T12" fmla="*/ 594 w 836"/>
                <a:gd name="T13" fmla="*/ 276 h 280"/>
                <a:gd name="T14" fmla="*/ 608 w 836"/>
                <a:gd name="T15" fmla="*/ 274 h 280"/>
                <a:gd name="T16" fmla="*/ 624 w 836"/>
                <a:gd name="T17" fmla="*/ 268 h 280"/>
                <a:gd name="T18" fmla="*/ 644 w 836"/>
                <a:gd name="T19" fmla="*/ 260 h 280"/>
                <a:gd name="T20" fmla="*/ 662 w 836"/>
                <a:gd name="T21" fmla="*/ 248 h 280"/>
                <a:gd name="T22" fmla="*/ 684 w 836"/>
                <a:gd name="T23" fmla="*/ 234 h 280"/>
                <a:gd name="T24" fmla="*/ 706 w 836"/>
                <a:gd name="T25" fmla="*/ 216 h 280"/>
                <a:gd name="T26" fmla="*/ 728 w 836"/>
                <a:gd name="T27" fmla="*/ 192 h 280"/>
                <a:gd name="T28" fmla="*/ 750 w 836"/>
                <a:gd name="T29" fmla="*/ 166 h 280"/>
                <a:gd name="T30" fmla="*/ 774 w 836"/>
                <a:gd name="T31" fmla="*/ 132 h 280"/>
                <a:gd name="T32" fmla="*/ 796 w 836"/>
                <a:gd name="T33" fmla="*/ 94 h 280"/>
                <a:gd name="T34" fmla="*/ 816 w 836"/>
                <a:gd name="T35" fmla="*/ 50 h 280"/>
                <a:gd name="T36" fmla="*/ 836 w 836"/>
                <a:gd name="T37" fmla="*/ 0 h 280"/>
                <a:gd name="T38" fmla="*/ 836 w 836"/>
                <a:gd name="T39"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6" h="280">
                  <a:moveTo>
                    <a:pt x="836" y="0"/>
                  </a:moveTo>
                  <a:lnTo>
                    <a:pt x="0" y="0"/>
                  </a:lnTo>
                  <a:lnTo>
                    <a:pt x="0" y="280"/>
                  </a:lnTo>
                  <a:lnTo>
                    <a:pt x="566" y="280"/>
                  </a:lnTo>
                  <a:lnTo>
                    <a:pt x="566" y="280"/>
                  </a:lnTo>
                  <a:lnTo>
                    <a:pt x="574" y="280"/>
                  </a:lnTo>
                  <a:lnTo>
                    <a:pt x="594" y="276"/>
                  </a:lnTo>
                  <a:lnTo>
                    <a:pt x="608" y="274"/>
                  </a:lnTo>
                  <a:lnTo>
                    <a:pt x="624" y="268"/>
                  </a:lnTo>
                  <a:lnTo>
                    <a:pt x="644" y="260"/>
                  </a:lnTo>
                  <a:lnTo>
                    <a:pt x="662" y="248"/>
                  </a:lnTo>
                  <a:lnTo>
                    <a:pt x="684" y="234"/>
                  </a:lnTo>
                  <a:lnTo>
                    <a:pt x="706" y="216"/>
                  </a:lnTo>
                  <a:lnTo>
                    <a:pt x="728" y="192"/>
                  </a:lnTo>
                  <a:lnTo>
                    <a:pt x="750" y="166"/>
                  </a:lnTo>
                  <a:lnTo>
                    <a:pt x="774" y="132"/>
                  </a:lnTo>
                  <a:lnTo>
                    <a:pt x="796" y="94"/>
                  </a:lnTo>
                  <a:lnTo>
                    <a:pt x="816" y="50"/>
                  </a:lnTo>
                  <a:lnTo>
                    <a:pt x="836" y="0"/>
                  </a:lnTo>
                  <a:lnTo>
                    <a:pt x="836" y="0"/>
                  </a:lnTo>
                  <a:close/>
                </a:path>
              </a:pathLst>
            </a:custGeom>
            <a:solidFill>
              <a:srgbClr val="B6AF9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GB" sz="1350"/>
            </a:p>
          </p:txBody>
        </p:sp>
        <p:sp>
          <p:nvSpPr>
            <p:cNvPr id="68" name="Freeform 35"/>
            <p:cNvSpPr/>
            <p:nvPr/>
          </p:nvSpPr>
          <p:spPr bwMode="auto">
            <a:xfrm>
              <a:off x="3832716" y="5103287"/>
              <a:ext cx="2390384" cy="1467822"/>
            </a:xfrm>
            <a:custGeom>
              <a:avLst/>
              <a:gdLst>
                <a:gd name="T0" fmla="*/ 2 w 1964"/>
                <a:gd name="T1" fmla="*/ 812 h 1206"/>
                <a:gd name="T2" fmla="*/ 4 w 1964"/>
                <a:gd name="T3" fmla="*/ 820 h 1206"/>
                <a:gd name="T4" fmla="*/ 10 w 1964"/>
                <a:gd name="T5" fmla="*/ 838 h 1206"/>
                <a:gd name="T6" fmla="*/ 16 w 1964"/>
                <a:gd name="T7" fmla="*/ 844 h 1206"/>
                <a:gd name="T8" fmla="*/ 32 w 1964"/>
                <a:gd name="T9" fmla="*/ 854 h 1206"/>
                <a:gd name="T10" fmla="*/ 52 w 1964"/>
                <a:gd name="T11" fmla="*/ 858 h 1206"/>
                <a:gd name="T12" fmla="*/ 70 w 1964"/>
                <a:gd name="T13" fmla="*/ 854 h 1206"/>
                <a:gd name="T14" fmla="*/ 88 w 1964"/>
                <a:gd name="T15" fmla="*/ 844 h 1206"/>
                <a:gd name="T16" fmla="*/ 226 w 1964"/>
                <a:gd name="T17" fmla="*/ 794 h 1206"/>
                <a:gd name="T18" fmla="*/ 520 w 1964"/>
                <a:gd name="T19" fmla="*/ 1090 h 1206"/>
                <a:gd name="T20" fmla="*/ 562 w 1964"/>
                <a:gd name="T21" fmla="*/ 1128 h 1206"/>
                <a:gd name="T22" fmla="*/ 608 w 1964"/>
                <a:gd name="T23" fmla="*/ 1164 h 1206"/>
                <a:gd name="T24" fmla="*/ 654 w 1964"/>
                <a:gd name="T25" fmla="*/ 1190 h 1206"/>
                <a:gd name="T26" fmla="*/ 688 w 1964"/>
                <a:gd name="T27" fmla="*/ 1200 h 1206"/>
                <a:gd name="T28" fmla="*/ 700 w 1964"/>
                <a:gd name="T29" fmla="*/ 1202 h 1206"/>
                <a:gd name="T30" fmla="*/ 1630 w 1964"/>
                <a:gd name="T31" fmla="*/ 1206 h 1206"/>
                <a:gd name="T32" fmla="*/ 1826 w 1964"/>
                <a:gd name="T33" fmla="*/ 1204 h 1206"/>
                <a:gd name="T34" fmla="*/ 1850 w 1964"/>
                <a:gd name="T35" fmla="*/ 1202 h 1206"/>
                <a:gd name="T36" fmla="*/ 1890 w 1964"/>
                <a:gd name="T37" fmla="*/ 1192 h 1206"/>
                <a:gd name="T38" fmla="*/ 1922 w 1964"/>
                <a:gd name="T39" fmla="*/ 1180 h 1206"/>
                <a:gd name="T40" fmla="*/ 1964 w 1964"/>
                <a:gd name="T41" fmla="*/ 1154 h 1206"/>
                <a:gd name="T42" fmla="*/ 1946 w 1964"/>
                <a:gd name="T43" fmla="*/ 1162 h 1206"/>
                <a:gd name="T44" fmla="*/ 1910 w 1964"/>
                <a:gd name="T45" fmla="*/ 1174 h 1206"/>
                <a:gd name="T46" fmla="*/ 1872 w 1964"/>
                <a:gd name="T47" fmla="*/ 1180 h 1206"/>
                <a:gd name="T48" fmla="*/ 1832 w 1964"/>
                <a:gd name="T49" fmla="*/ 1178 h 1206"/>
                <a:gd name="T50" fmla="*/ 1792 w 1964"/>
                <a:gd name="T51" fmla="*/ 1168 h 1206"/>
                <a:gd name="T52" fmla="*/ 1750 w 1964"/>
                <a:gd name="T53" fmla="*/ 1150 h 1206"/>
                <a:gd name="T54" fmla="*/ 1708 w 1964"/>
                <a:gd name="T55" fmla="*/ 1126 h 1206"/>
                <a:gd name="T56" fmla="*/ 1666 w 1964"/>
                <a:gd name="T57" fmla="*/ 1092 h 1206"/>
                <a:gd name="T58" fmla="*/ 752 w 1964"/>
                <a:gd name="T59" fmla="*/ 178 h 1206"/>
                <a:gd name="T60" fmla="*/ 844 w 1964"/>
                <a:gd name="T61" fmla="*/ 86 h 1206"/>
                <a:gd name="T62" fmla="*/ 856 w 1964"/>
                <a:gd name="T63" fmla="*/ 70 h 1206"/>
                <a:gd name="T64" fmla="*/ 860 w 1964"/>
                <a:gd name="T65" fmla="*/ 50 h 1206"/>
                <a:gd name="T66" fmla="*/ 856 w 1964"/>
                <a:gd name="T67" fmla="*/ 32 h 1206"/>
                <a:gd name="T68" fmla="*/ 846 w 1964"/>
                <a:gd name="T69" fmla="*/ 16 h 1206"/>
                <a:gd name="T70" fmla="*/ 838 w 1964"/>
                <a:gd name="T71" fmla="*/ 10 h 1206"/>
                <a:gd name="T72" fmla="*/ 822 w 1964"/>
                <a:gd name="T73" fmla="*/ 2 h 1206"/>
                <a:gd name="T74" fmla="*/ 90 w 1964"/>
                <a:gd name="T75" fmla="*/ 0 h 1206"/>
                <a:gd name="T76" fmla="*/ 72 w 1964"/>
                <a:gd name="T77" fmla="*/ 0 h 1206"/>
                <a:gd name="T78" fmla="*/ 38 w 1964"/>
                <a:gd name="T79" fmla="*/ 12 h 1206"/>
                <a:gd name="T80" fmla="*/ 24 w 1964"/>
                <a:gd name="T81" fmla="*/ 22 h 1206"/>
                <a:gd name="T82" fmla="*/ 4 w 1964"/>
                <a:gd name="T83" fmla="*/ 52 h 1206"/>
                <a:gd name="T84" fmla="*/ 0 w 1964"/>
                <a:gd name="T85" fmla="*/ 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4" h="1206">
                  <a:moveTo>
                    <a:pt x="0" y="90"/>
                  </a:moveTo>
                  <a:lnTo>
                    <a:pt x="2" y="812"/>
                  </a:lnTo>
                  <a:lnTo>
                    <a:pt x="2" y="812"/>
                  </a:lnTo>
                  <a:lnTo>
                    <a:pt x="4" y="820"/>
                  </a:lnTo>
                  <a:lnTo>
                    <a:pt x="6" y="830"/>
                  </a:lnTo>
                  <a:lnTo>
                    <a:pt x="10" y="838"/>
                  </a:lnTo>
                  <a:lnTo>
                    <a:pt x="16" y="844"/>
                  </a:lnTo>
                  <a:lnTo>
                    <a:pt x="16" y="844"/>
                  </a:lnTo>
                  <a:lnTo>
                    <a:pt x="24" y="850"/>
                  </a:lnTo>
                  <a:lnTo>
                    <a:pt x="32" y="854"/>
                  </a:lnTo>
                  <a:lnTo>
                    <a:pt x="42" y="858"/>
                  </a:lnTo>
                  <a:lnTo>
                    <a:pt x="52" y="858"/>
                  </a:lnTo>
                  <a:lnTo>
                    <a:pt x="60" y="858"/>
                  </a:lnTo>
                  <a:lnTo>
                    <a:pt x="70" y="854"/>
                  </a:lnTo>
                  <a:lnTo>
                    <a:pt x="80" y="850"/>
                  </a:lnTo>
                  <a:lnTo>
                    <a:pt x="88" y="844"/>
                  </a:lnTo>
                  <a:lnTo>
                    <a:pt x="180" y="750"/>
                  </a:lnTo>
                  <a:lnTo>
                    <a:pt x="226" y="794"/>
                  </a:lnTo>
                  <a:lnTo>
                    <a:pt x="226" y="794"/>
                  </a:lnTo>
                  <a:lnTo>
                    <a:pt x="520" y="1090"/>
                  </a:lnTo>
                  <a:lnTo>
                    <a:pt x="520" y="1090"/>
                  </a:lnTo>
                  <a:lnTo>
                    <a:pt x="562" y="1128"/>
                  </a:lnTo>
                  <a:lnTo>
                    <a:pt x="584" y="1148"/>
                  </a:lnTo>
                  <a:lnTo>
                    <a:pt x="608" y="1164"/>
                  </a:lnTo>
                  <a:lnTo>
                    <a:pt x="632" y="1180"/>
                  </a:lnTo>
                  <a:lnTo>
                    <a:pt x="654" y="1190"/>
                  </a:lnTo>
                  <a:lnTo>
                    <a:pt x="678" y="1198"/>
                  </a:lnTo>
                  <a:lnTo>
                    <a:pt x="688" y="1200"/>
                  </a:lnTo>
                  <a:lnTo>
                    <a:pt x="700" y="1202"/>
                  </a:lnTo>
                  <a:lnTo>
                    <a:pt x="700" y="1202"/>
                  </a:lnTo>
                  <a:lnTo>
                    <a:pt x="1248" y="1204"/>
                  </a:lnTo>
                  <a:lnTo>
                    <a:pt x="1630" y="1206"/>
                  </a:lnTo>
                  <a:lnTo>
                    <a:pt x="1764" y="1204"/>
                  </a:lnTo>
                  <a:lnTo>
                    <a:pt x="1826" y="1204"/>
                  </a:lnTo>
                  <a:lnTo>
                    <a:pt x="1826" y="1204"/>
                  </a:lnTo>
                  <a:lnTo>
                    <a:pt x="1850" y="1202"/>
                  </a:lnTo>
                  <a:lnTo>
                    <a:pt x="1872" y="1198"/>
                  </a:lnTo>
                  <a:lnTo>
                    <a:pt x="1890" y="1192"/>
                  </a:lnTo>
                  <a:lnTo>
                    <a:pt x="1906" y="1186"/>
                  </a:lnTo>
                  <a:lnTo>
                    <a:pt x="1922" y="1180"/>
                  </a:lnTo>
                  <a:lnTo>
                    <a:pt x="1936" y="1172"/>
                  </a:lnTo>
                  <a:lnTo>
                    <a:pt x="1964" y="1154"/>
                  </a:lnTo>
                  <a:lnTo>
                    <a:pt x="1964" y="1154"/>
                  </a:lnTo>
                  <a:lnTo>
                    <a:pt x="1946" y="1162"/>
                  </a:lnTo>
                  <a:lnTo>
                    <a:pt x="1928" y="1168"/>
                  </a:lnTo>
                  <a:lnTo>
                    <a:pt x="1910" y="1174"/>
                  </a:lnTo>
                  <a:lnTo>
                    <a:pt x="1890" y="1178"/>
                  </a:lnTo>
                  <a:lnTo>
                    <a:pt x="1872" y="1180"/>
                  </a:lnTo>
                  <a:lnTo>
                    <a:pt x="1852" y="1180"/>
                  </a:lnTo>
                  <a:lnTo>
                    <a:pt x="1832" y="1178"/>
                  </a:lnTo>
                  <a:lnTo>
                    <a:pt x="1812" y="1174"/>
                  </a:lnTo>
                  <a:lnTo>
                    <a:pt x="1792" y="1168"/>
                  </a:lnTo>
                  <a:lnTo>
                    <a:pt x="1770" y="1160"/>
                  </a:lnTo>
                  <a:lnTo>
                    <a:pt x="1750" y="1150"/>
                  </a:lnTo>
                  <a:lnTo>
                    <a:pt x="1730" y="1140"/>
                  </a:lnTo>
                  <a:lnTo>
                    <a:pt x="1708" y="1126"/>
                  </a:lnTo>
                  <a:lnTo>
                    <a:pt x="1688" y="1110"/>
                  </a:lnTo>
                  <a:lnTo>
                    <a:pt x="1666" y="1092"/>
                  </a:lnTo>
                  <a:lnTo>
                    <a:pt x="1646" y="1074"/>
                  </a:lnTo>
                  <a:lnTo>
                    <a:pt x="752" y="178"/>
                  </a:lnTo>
                  <a:lnTo>
                    <a:pt x="844" y="86"/>
                  </a:lnTo>
                  <a:lnTo>
                    <a:pt x="844" y="86"/>
                  </a:lnTo>
                  <a:lnTo>
                    <a:pt x="850" y="78"/>
                  </a:lnTo>
                  <a:lnTo>
                    <a:pt x="856" y="70"/>
                  </a:lnTo>
                  <a:lnTo>
                    <a:pt x="858" y="60"/>
                  </a:lnTo>
                  <a:lnTo>
                    <a:pt x="860" y="50"/>
                  </a:lnTo>
                  <a:lnTo>
                    <a:pt x="858" y="42"/>
                  </a:lnTo>
                  <a:lnTo>
                    <a:pt x="856" y="32"/>
                  </a:lnTo>
                  <a:lnTo>
                    <a:pt x="852" y="24"/>
                  </a:lnTo>
                  <a:lnTo>
                    <a:pt x="846" y="16"/>
                  </a:lnTo>
                  <a:lnTo>
                    <a:pt x="846" y="16"/>
                  </a:lnTo>
                  <a:lnTo>
                    <a:pt x="838" y="10"/>
                  </a:lnTo>
                  <a:lnTo>
                    <a:pt x="830" y="6"/>
                  </a:lnTo>
                  <a:lnTo>
                    <a:pt x="822" y="2"/>
                  </a:lnTo>
                  <a:lnTo>
                    <a:pt x="812" y="2"/>
                  </a:lnTo>
                  <a:lnTo>
                    <a:pt x="90" y="0"/>
                  </a:lnTo>
                  <a:lnTo>
                    <a:pt x="90" y="0"/>
                  </a:lnTo>
                  <a:lnTo>
                    <a:pt x="72" y="0"/>
                  </a:lnTo>
                  <a:lnTo>
                    <a:pt x="54" y="4"/>
                  </a:lnTo>
                  <a:lnTo>
                    <a:pt x="38" y="12"/>
                  </a:lnTo>
                  <a:lnTo>
                    <a:pt x="24" y="22"/>
                  </a:lnTo>
                  <a:lnTo>
                    <a:pt x="24" y="22"/>
                  </a:lnTo>
                  <a:lnTo>
                    <a:pt x="12" y="36"/>
                  </a:lnTo>
                  <a:lnTo>
                    <a:pt x="4" y="52"/>
                  </a:lnTo>
                  <a:lnTo>
                    <a:pt x="0" y="70"/>
                  </a:lnTo>
                  <a:lnTo>
                    <a:pt x="0" y="90"/>
                  </a:lnTo>
                  <a:lnTo>
                    <a:pt x="0" y="90"/>
                  </a:lnTo>
                  <a:close/>
                </a:path>
              </a:pathLst>
            </a:custGeom>
            <a:solidFill>
              <a:srgbClr val="F36E2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GB" sz="1350"/>
            </a:p>
          </p:txBody>
        </p:sp>
        <p:sp>
          <p:nvSpPr>
            <p:cNvPr id="132" name="Rectangle 131"/>
            <p:cNvSpPr/>
            <p:nvPr/>
          </p:nvSpPr>
          <p:spPr>
            <a:xfrm rot="2623787">
              <a:off x="3934781" y="5729619"/>
              <a:ext cx="1584176" cy="711344"/>
            </a:xfrm>
            <a:prstGeom prst="rect">
              <a:avLst/>
            </a:prstGeom>
          </p:spPr>
          <p:txBody>
            <a:bodyPr wrap="square">
              <a:spAutoFit/>
            </a:bodyPr>
            <a:p>
              <a:r>
                <a:rPr lang="zh-CN" altLang="en-GB" sz="2400" dirty="0">
                  <a:solidFill>
                    <a:schemeClr val="bg2"/>
                  </a:solidFill>
                  <a:latin typeface="Georgia" panose="02040502050405020303" pitchFamily="18" charset="0"/>
                </a:rPr>
                <a:t>复杂</a:t>
              </a:r>
              <a:endParaRPr lang="zh-CN" altLang="en-GB" sz="2400" dirty="0">
                <a:solidFill>
                  <a:schemeClr val="bg2"/>
                </a:solidFill>
                <a:latin typeface="Georgia" panose="02040502050405020303" pitchFamily="18" charset="0"/>
              </a:endParaRPr>
            </a:p>
          </p:txBody>
        </p:sp>
      </p:grpSp>
      <p:grpSp>
        <p:nvGrpSpPr>
          <p:cNvPr id="45" name="Group 44"/>
          <p:cNvGrpSpPr/>
          <p:nvPr/>
        </p:nvGrpSpPr>
        <p:grpSpPr>
          <a:xfrm flipH="1">
            <a:off x="2832100" y="1325880"/>
            <a:ext cx="1819910" cy="949960"/>
            <a:chOff x="4317121" y="2340471"/>
            <a:chExt cx="2607028" cy="1467822"/>
          </a:xfrm>
        </p:grpSpPr>
        <p:sp>
          <p:nvSpPr>
            <p:cNvPr id="46" name="Freeform 45"/>
            <p:cNvSpPr/>
            <p:nvPr/>
          </p:nvSpPr>
          <p:spPr bwMode="auto">
            <a:xfrm>
              <a:off x="4317121" y="2364813"/>
              <a:ext cx="1017495" cy="343222"/>
            </a:xfrm>
            <a:custGeom>
              <a:avLst/>
              <a:gdLst>
                <a:gd name="T0" fmla="*/ 0 w 836"/>
                <a:gd name="T1" fmla="*/ 282 h 282"/>
                <a:gd name="T2" fmla="*/ 836 w 836"/>
                <a:gd name="T3" fmla="*/ 282 h 282"/>
                <a:gd name="T4" fmla="*/ 836 w 836"/>
                <a:gd name="T5" fmla="*/ 0 h 282"/>
                <a:gd name="T6" fmla="*/ 268 w 836"/>
                <a:gd name="T7" fmla="*/ 0 h 282"/>
                <a:gd name="T8" fmla="*/ 268 w 836"/>
                <a:gd name="T9" fmla="*/ 0 h 282"/>
                <a:gd name="T10" fmla="*/ 262 w 836"/>
                <a:gd name="T11" fmla="*/ 2 h 282"/>
                <a:gd name="T12" fmla="*/ 242 w 836"/>
                <a:gd name="T13" fmla="*/ 4 h 282"/>
                <a:gd name="T14" fmla="*/ 228 w 836"/>
                <a:gd name="T15" fmla="*/ 8 h 282"/>
                <a:gd name="T16" fmla="*/ 210 w 836"/>
                <a:gd name="T17" fmla="*/ 14 h 282"/>
                <a:gd name="T18" fmla="*/ 192 w 836"/>
                <a:gd name="T19" fmla="*/ 22 h 282"/>
                <a:gd name="T20" fmla="*/ 172 w 836"/>
                <a:gd name="T21" fmla="*/ 32 h 282"/>
                <a:gd name="T22" fmla="*/ 152 w 836"/>
                <a:gd name="T23" fmla="*/ 48 h 282"/>
                <a:gd name="T24" fmla="*/ 130 w 836"/>
                <a:gd name="T25" fmla="*/ 66 h 282"/>
                <a:gd name="T26" fmla="*/ 108 w 836"/>
                <a:gd name="T27" fmla="*/ 88 h 282"/>
                <a:gd name="T28" fmla="*/ 84 w 836"/>
                <a:gd name="T29" fmla="*/ 116 h 282"/>
                <a:gd name="T30" fmla="*/ 62 w 836"/>
                <a:gd name="T31" fmla="*/ 148 h 282"/>
                <a:gd name="T32" fmla="*/ 40 w 836"/>
                <a:gd name="T33" fmla="*/ 186 h 282"/>
                <a:gd name="T34" fmla="*/ 20 w 836"/>
                <a:gd name="T35" fmla="*/ 230 h 282"/>
                <a:gd name="T36" fmla="*/ 0 w 836"/>
                <a:gd name="T37" fmla="*/ 282 h 282"/>
                <a:gd name="T38" fmla="*/ 0 w 836"/>
                <a:gd name="T39"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6" h="282">
                  <a:moveTo>
                    <a:pt x="0" y="282"/>
                  </a:moveTo>
                  <a:lnTo>
                    <a:pt x="836" y="282"/>
                  </a:lnTo>
                  <a:lnTo>
                    <a:pt x="836" y="0"/>
                  </a:lnTo>
                  <a:lnTo>
                    <a:pt x="268" y="0"/>
                  </a:lnTo>
                  <a:lnTo>
                    <a:pt x="268" y="0"/>
                  </a:lnTo>
                  <a:lnTo>
                    <a:pt x="262" y="2"/>
                  </a:lnTo>
                  <a:lnTo>
                    <a:pt x="242" y="4"/>
                  </a:lnTo>
                  <a:lnTo>
                    <a:pt x="228" y="8"/>
                  </a:lnTo>
                  <a:lnTo>
                    <a:pt x="210" y="14"/>
                  </a:lnTo>
                  <a:lnTo>
                    <a:pt x="192" y="22"/>
                  </a:lnTo>
                  <a:lnTo>
                    <a:pt x="172" y="32"/>
                  </a:lnTo>
                  <a:lnTo>
                    <a:pt x="152" y="48"/>
                  </a:lnTo>
                  <a:lnTo>
                    <a:pt x="130" y="66"/>
                  </a:lnTo>
                  <a:lnTo>
                    <a:pt x="108" y="88"/>
                  </a:lnTo>
                  <a:lnTo>
                    <a:pt x="84" y="116"/>
                  </a:lnTo>
                  <a:lnTo>
                    <a:pt x="62" y="148"/>
                  </a:lnTo>
                  <a:lnTo>
                    <a:pt x="40" y="186"/>
                  </a:lnTo>
                  <a:lnTo>
                    <a:pt x="20" y="230"/>
                  </a:lnTo>
                  <a:lnTo>
                    <a:pt x="0" y="282"/>
                  </a:lnTo>
                  <a:lnTo>
                    <a:pt x="0" y="282"/>
                  </a:lnTo>
                  <a:close/>
                </a:path>
              </a:pathLst>
            </a:custGeom>
            <a:solidFill>
              <a:srgbClr val="B6AF9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GB" sz="1350"/>
            </a:p>
          </p:txBody>
        </p:sp>
        <p:sp>
          <p:nvSpPr>
            <p:cNvPr id="47" name="Freeform 31"/>
            <p:cNvSpPr/>
            <p:nvPr/>
          </p:nvSpPr>
          <p:spPr bwMode="auto">
            <a:xfrm>
              <a:off x="4533765" y="2340471"/>
              <a:ext cx="2390384" cy="1467822"/>
            </a:xfrm>
            <a:custGeom>
              <a:avLst/>
              <a:gdLst>
                <a:gd name="T0" fmla="*/ 1962 w 1964"/>
                <a:gd name="T1" fmla="*/ 394 h 1206"/>
                <a:gd name="T2" fmla="*/ 1960 w 1964"/>
                <a:gd name="T3" fmla="*/ 384 h 1206"/>
                <a:gd name="T4" fmla="*/ 1954 w 1964"/>
                <a:gd name="T5" fmla="*/ 368 h 1206"/>
                <a:gd name="T6" fmla="*/ 1948 w 1964"/>
                <a:gd name="T7" fmla="*/ 362 h 1206"/>
                <a:gd name="T8" fmla="*/ 1932 w 1964"/>
                <a:gd name="T9" fmla="*/ 350 h 1206"/>
                <a:gd name="T10" fmla="*/ 1912 w 1964"/>
                <a:gd name="T11" fmla="*/ 346 h 1206"/>
                <a:gd name="T12" fmla="*/ 1894 w 1964"/>
                <a:gd name="T13" fmla="*/ 350 h 1206"/>
                <a:gd name="T14" fmla="*/ 1876 w 1964"/>
                <a:gd name="T15" fmla="*/ 360 h 1206"/>
                <a:gd name="T16" fmla="*/ 1738 w 1964"/>
                <a:gd name="T17" fmla="*/ 410 h 1206"/>
                <a:gd name="T18" fmla="*/ 1444 w 1964"/>
                <a:gd name="T19" fmla="*/ 116 h 1206"/>
                <a:gd name="T20" fmla="*/ 1402 w 1964"/>
                <a:gd name="T21" fmla="*/ 76 h 1206"/>
                <a:gd name="T22" fmla="*/ 1356 w 1964"/>
                <a:gd name="T23" fmla="*/ 40 h 1206"/>
                <a:gd name="T24" fmla="*/ 1310 w 1964"/>
                <a:gd name="T25" fmla="*/ 14 h 1206"/>
                <a:gd name="T26" fmla="*/ 1276 w 1964"/>
                <a:gd name="T27" fmla="*/ 4 h 1206"/>
                <a:gd name="T28" fmla="*/ 1264 w 1964"/>
                <a:gd name="T29" fmla="*/ 4 h 1206"/>
                <a:gd name="T30" fmla="*/ 334 w 1964"/>
                <a:gd name="T31" fmla="*/ 0 h 1206"/>
                <a:gd name="T32" fmla="*/ 138 w 1964"/>
                <a:gd name="T33" fmla="*/ 2 h 1206"/>
                <a:gd name="T34" fmla="*/ 114 w 1964"/>
                <a:gd name="T35" fmla="*/ 4 h 1206"/>
                <a:gd name="T36" fmla="*/ 74 w 1964"/>
                <a:gd name="T37" fmla="*/ 12 h 1206"/>
                <a:gd name="T38" fmla="*/ 42 w 1964"/>
                <a:gd name="T39" fmla="*/ 26 h 1206"/>
                <a:gd name="T40" fmla="*/ 0 w 1964"/>
                <a:gd name="T41" fmla="*/ 52 h 1206"/>
                <a:gd name="T42" fmla="*/ 16 w 1964"/>
                <a:gd name="T43" fmla="*/ 44 h 1206"/>
                <a:gd name="T44" fmla="*/ 54 w 1964"/>
                <a:gd name="T45" fmla="*/ 30 h 1206"/>
                <a:gd name="T46" fmla="*/ 92 w 1964"/>
                <a:gd name="T47" fmla="*/ 26 h 1206"/>
                <a:gd name="T48" fmla="*/ 132 w 1964"/>
                <a:gd name="T49" fmla="*/ 28 h 1206"/>
                <a:gd name="T50" fmla="*/ 172 w 1964"/>
                <a:gd name="T51" fmla="*/ 38 h 1206"/>
                <a:gd name="T52" fmla="*/ 214 w 1964"/>
                <a:gd name="T53" fmla="*/ 54 h 1206"/>
                <a:gd name="T54" fmla="*/ 256 w 1964"/>
                <a:gd name="T55" fmla="*/ 80 h 1206"/>
                <a:gd name="T56" fmla="*/ 298 w 1964"/>
                <a:gd name="T57" fmla="*/ 112 h 1206"/>
                <a:gd name="T58" fmla="*/ 1212 w 1964"/>
                <a:gd name="T59" fmla="*/ 1026 h 1206"/>
                <a:gd name="T60" fmla="*/ 1120 w 1964"/>
                <a:gd name="T61" fmla="*/ 1118 h 1206"/>
                <a:gd name="T62" fmla="*/ 1108 w 1964"/>
                <a:gd name="T63" fmla="*/ 1136 h 1206"/>
                <a:gd name="T64" fmla="*/ 1104 w 1964"/>
                <a:gd name="T65" fmla="*/ 1154 h 1206"/>
                <a:gd name="T66" fmla="*/ 1108 w 1964"/>
                <a:gd name="T67" fmla="*/ 1174 h 1206"/>
                <a:gd name="T68" fmla="*/ 1118 w 1964"/>
                <a:gd name="T69" fmla="*/ 1190 h 1206"/>
                <a:gd name="T70" fmla="*/ 1126 w 1964"/>
                <a:gd name="T71" fmla="*/ 1194 h 1206"/>
                <a:gd name="T72" fmla="*/ 1142 w 1964"/>
                <a:gd name="T73" fmla="*/ 1202 h 1206"/>
                <a:gd name="T74" fmla="*/ 1874 w 1964"/>
                <a:gd name="T75" fmla="*/ 1206 h 1206"/>
                <a:gd name="T76" fmla="*/ 1892 w 1964"/>
                <a:gd name="T77" fmla="*/ 1206 h 1206"/>
                <a:gd name="T78" fmla="*/ 1926 w 1964"/>
                <a:gd name="T79" fmla="*/ 1194 h 1206"/>
                <a:gd name="T80" fmla="*/ 1940 w 1964"/>
                <a:gd name="T81" fmla="*/ 1182 h 1206"/>
                <a:gd name="T82" fmla="*/ 1960 w 1964"/>
                <a:gd name="T83" fmla="*/ 1152 h 1206"/>
                <a:gd name="T84" fmla="*/ 1964 w 1964"/>
                <a:gd name="T85" fmla="*/ 1116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4" h="1206">
                  <a:moveTo>
                    <a:pt x="1964" y="1116"/>
                  </a:moveTo>
                  <a:lnTo>
                    <a:pt x="1962" y="394"/>
                  </a:lnTo>
                  <a:lnTo>
                    <a:pt x="1962" y="394"/>
                  </a:lnTo>
                  <a:lnTo>
                    <a:pt x="1960" y="384"/>
                  </a:lnTo>
                  <a:lnTo>
                    <a:pt x="1958" y="376"/>
                  </a:lnTo>
                  <a:lnTo>
                    <a:pt x="1954" y="368"/>
                  </a:lnTo>
                  <a:lnTo>
                    <a:pt x="1948" y="362"/>
                  </a:lnTo>
                  <a:lnTo>
                    <a:pt x="1948" y="362"/>
                  </a:lnTo>
                  <a:lnTo>
                    <a:pt x="1940" y="354"/>
                  </a:lnTo>
                  <a:lnTo>
                    <a:pt x="1932" y="350"/>
                  </a:lnTo>
                  <a:lnTo>
                    <a:pt x="1922" y="348"/>
                  </a:lnTo>
                  <a:lnTo>
                    <a:pt x="1912" y="346"/>
                  </a:lnTo>
                  <a:lnTo>
                    <a:pt x="1904" y="348"/>
                  </a:lnTo>
                  <a:lnTo>
                    <a:pt x="1894" y="350"/>
                  </a:lnTo>
                  <a:lnTo>
                    <a:pt x="1884" y="354"/>
                  </a:lnTo>
                  <a:lnTo>
                    <a:pt x="1876" y="360"/>
                  </a:lnTo>
                  <a:lnTo>
                    <a:pt x="1782" y="456"/>
                  </a:lnTo>
                  <a:lnTo>
                    <a:pt x="1738" y="410"/>
                  </a:lnTo>
                  <a:lnTo>
                    <a:pt x="1738" y="410"/>
                  </a:lnTo>
                  <a:lnTo>
                    <a:pt x="1444" y="116"/>
                  </a:lnTo>
                  <a:lnTo>
                    <a:pt x="1444" y="116"/>
                  </a:lnTo>
                  <a:lnTo>
                    <a:pt x="1402" y="76"/>
                  </a:lnTo>
                  <a:lnTo>
                    <a:pt x="1380" y="58"/>
                  </a:lnTo>
                  <a:lnTo>
                    <a:pt x="1356" y="40"/>
                  </a:lnTo>
                  <a:lnTo>
                    <a:pt x="1332" y="26"/>
                  </a:lnTo>
                  <a:lnTo>
                    <a:pt x="1310" y="14"/>
                  </a:lnTo>
                  <a:lnTo>
                    <a:pt x="1286" y="6"/>
                  </a:lnTo>
                  <a:lnTo>
                    <a:pt x="1276" y="4"/>
                  </a:lnTo>
                  <a:lnTo>
                    <a:pt x="1264" y="4"/>
                  </a:lnTo>
                  <a:lnTo>
                    <a:pt x="1264" y="4"/>
                  </a:lnTo>
                  <a:lnTo>
                    <a:pt x="716" y="2"/>
                  </a:lnTo>
                  <a:lnTo>
                    <a:pt x="334" y="0"/>
                  </a:lnTo>
                  <a:lnTo>
                    <a:pt x="200" y="0"/>
                  </a:lnTo>
                  <a:lnTo>
                    <a:pt x="138" y="2"/>
                  </a:lnTo>
                  <a:lnTo>
                    <a:pt x="138" y="2"/>
                  </a:lnTo>
                  <a:lnTo>
                    <a:pt x="114" y="4"/>
                  </a:lnTo>
                  <a:lnTo>
                    <a:pt x="92" y="8"/>
                  </a:lnTo>
                  <a:lnTo>
                    <a:pt x="74" y="12"/>
                  </a:lnTo>
                  <a:lnTo>
                    <a:pt x="58" y="18"/>
                  </a:lnTo>
                  <a:lnTo>
                    <a:pt x="42" y="26"/>
                  </a:lnTo>
                  <a:lnTo>
                    <a:pt x="28" y="34"/>
                  </a:lnTo>
                  <a:lnTo>
                    <a:pt x="0" y="52"/>
                  </a:lnTo>
                  <a:lnTo>
                    <a:pt x="0" y="52"/>
                  </a:lnTo>
                  <a:lnTo>
                    <a:pt x="16" y="44"/>
                  </a:lnTo>
                  <a:lnTo>
                    <a:pt x="36" y="36"/>
                  </a:lnTo>
                  <a:lnTo>
                    <a:pt x="54" y="30"/>
                  </a:lnTo>
                  <a:lnTo>
                    <a:pt x="74" y="28"/>
                  </a:lnTo>
                  <a:lnTo>
                    <a:pt x="92" y="26"/>
                  </a:lnTo>
                  <a:lnTo>
                    <a:pt x="112" y="26"/>
                  </a:lnTo>
                  <a:lnTo>
                    <a:pt x="132" y="28"/>
                  </a:lnTo>
                  <a:lnTo>
                    <a:pt x="152" y="32"/>
                  </a:lnTo>
                  <a:lnTo>
                    <a:pt x="172" y="38"/>
                  </a:lnTo>
                  <a:lnTo>
                    <a:pt x="194" y="44"/>
                  </a:lnTo>
                  <a:lnTo>
                    <a:pt x="214" y="54"/>
                  </a:lnTo>
                  <a:lnTo>
                    <a:pt x="234" y="66"/>
                  </a:lnTo>
                  <a:lnTo>
                    <a:pt x="256" y="80"/>
                  </a:lnTo>
                  <a:lnTo>
                    <a:pt x="276" y="94"/>
                  </a:lnTo>
                  <a:lnTo>
                    <a:pt x="298" y="112"/>
                  </a:lnTo>
                  <a:lnTo>
                    <a:pt x="318" y="132"/>
                  </a:lnTo>
                  <a:lnTo>
                    <a:pt x="1212" y="1026"/>
                  </a:lnTo>
                  <a:lnTo>
                    <a:pt x="1120" y="1118"/>
                  </a:lnTo>
                  <a:lnTo>
                    <a:pt x="1120" y="1118"/>
                  </a:lnTo>
                  <a:lnTo>
                    <a:pt x="1114" y="1126"/>
                  </a:lnTo>
                  <a:lnTo>
                    <a:pt x="1108" y="1136"/>
                  </a:lnTo>
                  <a:lnTo>
                    <a:pt x="1106" y="1146"/>
                  </a:lnTo>
                  <a:lnTo>
                    <a:pt x="1104" y="1154"/>
                  </a:lnTo>
                  <a:lnTo>
                    <a:pt x="1106" y="1164"/>
                  </a:lnTo>
                  <a:lnTo>
                    <a:pt x="1108" y="1174"/>
                  </a:lnTo>
                  <a:lnTo>
                    <a:pt x="1112" y="1182"/>
                  </a:lnTo>
                  <a:lnTo>
                    <a:pt x="1118" y="1190"/>
                  </a:lnTo>
                  <a:lnTo>
                    <a:pt x="1118" y="1190"/>
                  </a:lnTo>
                  <a:lnTo>
                    <a:pt x="1126" y="1194"/>
                  </a:lnTo>
                  <a:lnTo>
                    <a:pt x="1134" y="1200"/>
                  </a:lnTo>
                  <a:lnTo>
                    <a:pt x="1142" y="1202"/>
                  </a:lnTo>
                  <a:lnTo>
                    <a:pt x="1152" y="1204"/>
                  </a:lnTo>
                  <a:lnTo>
                    <a:pt x="1874" y="1206"/>
                  </a:lnTo>
                  <a:lnTo>
                    <a:pt x="1874" y="1206"/>
                  </a:lnTo>
                  <a:lnTo>
                    <a:pt x="1892" y="1206"/>
                  </a:lnTo>
                  <a:lnTo>
                    <a:pt x="1910" y="1202"/>
                  </a:lnTo>
                  <a:lnTo>
                    <a:pt x="1926" y="1194"/>
                  </a:lnTo>
                  <a:lnTo>
                    <a:pt x="1940" y="1182"/>
                  </a:lnTo>
                  <a:lnTo>
                    <a:pt x="1940" y="1182"/>
                  </a:lnTo>
                  <a:lnTo>
                    <a:pt x="1952" y="1168"/>
                  </a:lnTo>
                  <a:lnTo>
                    <a:pt x="1960" y="1152"/>
                  </a:lnTo>
                  <a:lnTo>
                    <a:pt x="1964" y="1134"/>
                  </a:lnTo>
                  <a:lnTo>
                    <a:pt x="1964" y="1116"/>
                  </a:lnTo>
                  <a:lnTo>
                    <a:pt x="1964" y="1116"/>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GB" sz="1350"/>
            </a:p>
          </p:txBody>
        </p:sp>
        <p:sp>
          <p:nvSpPr>
            <p:cNvPr id="48" name="Rectangle 47"/>
            <p:cNvSpPr/>
            <p:nvPr/>
          </p:nvSpPr>
          <p:spPr>
            <a:xfrm rot="2677252">
              <a:off x="5252518" y="2646600"/>
              <a:ext cx="1584176" cy="711344"/>
            </a:xfrm>
            <a:prstGeom prst="rect">
              <a:avLst/>
            </a:prstGeom>
          </p:spPr>
          <p:txBody>
            <a:bodyPr wrap="square">
              <a:spAutoFit/>
            </a:bodyPr>
            <a:p>
              <a:r>
                <a:rPr lang="zh-CN" altLang="en-GB" sz="2400" dirty="0">
                  <a:solidFill>
                    <a:schemeClr val="bg2"/>
                  </a:solidFill>
                  <a:latin typeface="Georgia" panose="02040502050405020303" pitchFamily="18" charset="0"/>
                </a:rPr>
                <a:t>降本</a:t>
              </a:r>
              <a:endParaRPr lang="zh-CN" altLang="en-GB" sz="2400" dirty="0">
                <a:solidFill>
                  <a:schemeClr val="bg2"/>
                </a:solidFill>
                <a:latin typeface="Georgia" panose="02040502050405020303" pitchFamily="18" charset="0"/>
              </a:endParaRPr>
            </a:p>
          </p:txBody>
        </p:sp>
      </p:grpSp>
      <p:grpSp>
        <p:nvGrpSpPr>
          <p:cNvPr id="53" name="Group 52"/>
          <p:cNvGrpSpPr/>
          <p:nvPr/>
        </p:nvGrpSpPr>
        <p:grpSpPr>
          <a:xfrm flipH="1">
            <a:off x="833120" y="3396615"/>
            <a:ext cx="1809750" cy="949960"/>
            <a:chOff x="3832716" y="5103287"/>
            <a:chExt cx="2592421" cy="1467822"/>
          </a:xfrm>
        </p:grpSpPr>
        <p:sp>
          <p:nvSpPr>
            <p:cNvPr id="54" name="Freeform 32"/>
            <p:cNvSpPr/>
            <p:nvPr/>
          </p:nvSpPr>
          <p:spPr bwMode="auto">
            <a:xfrm>
              <a:off x="5407642" y="6203545"/>
              <a:ext cx="1017495" cy="340788"/>
            </a:xfrm>
            <a:custGeom>
              <a:avLst/>
              <a:gdLst>
                <a:gd name="T0" fmla="*/ 836 w 836"/>
                <a:gd name="T1" fmla="*/ 0 h 280"/>
                <a:gd name="T2" fmla="*/ 0 w 836"/>
                <a:gd name="T3" fmla="*/ 0 h 280"/>
                <a:gd name="T4" fmla="*/ 0 w 836"/>
                <a:gd name="T5" fmla="*/ 280 h 280"/>
                <a:gd name="T6" fmla="*/ 566 w 836"/>
                <a:gd name="T7" fmla="*/ 280 h 280"/>
                <a:gd name="T8" fmla="*/ 566 w 836"/>
                <a:gd name="T9" fmla="*/ 280 h 280"/>
                <a:gd name="T10" fmla="*/ 574 w 836"/>
                <a:gd name="T11" fmla="*/ 280 h 280"/>
                <a:gd name="T12" fmla="*/ 594 w 836"/>
                <a:gd name="T13" fmla="*/ 276 h 280"/>
                <a:gd name="T14" fmla="*/ 608 w 836"/>
                <a:gd name="T15" fmla="*/ 274 h 280"/>
                <a:gd name="T16" fmla="*/ 624 w 836"/>
                <a:gd name="T17" fmla="*/ 268 h 280"/>
                <a:gd name="T18" fmla="*/ 644 w 836"/>
                <a:gd name="T19" fmla="*/ 260 h 280"/>
                <a:gd name="T20" fmla="*/ 662 w 836"/>
                <a:gd name="T21" fmla="*/ 248 h 280"/>
                <a:gd name="T22" fmla="*/ 684 w 836"/>
                <a:gd name="T23" fmla="*/ 234 h 280"/>
                <a:gd name="T24" fmla="*/ 706 w 836"/>
                <a:gd name="T25" fmla="*/ 216 h 280"/>
                <a:gd name="T26" fmla="*/ 728 w 836"/>
                <a:gd name="T27" fmla="*/ 192 h 280"/>
                <a:gd name="T28" fmla="*/ 750 w 836"/>
                <a:gd name="T29" fmla="*/ 166 h 280"/>
                <a:gd name="T30" fmla="*/ 774 w 836"/>
                <a:gd name="T31" fmla="*/ 132 h 280"/>
                <a:gd name="T32" fmla="*/ 796 w 836"/>
                <a:gd name="T33" fmla="*/ 94 h 280"/>
                <a:gd name="T34" fmla="*/ 816 w 836"/>
                <a:gd name="T35" fmla="*/ 50 h 280"/>
                <a:gd name="T36" fmla="*/ 836 w 836"/>
                <a:gd name="T37" fmla="*/ 0 h 280"/>
                <a:gd name="T38" fmla="*/ 836 w 836"/>
                <a:gd name="T39"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6" h="280">
                  <a:moveTo>
                    <a:pt x="836" y="0"/>
                  </a:moveTo>
                  <a:lnTo>
                    <a:pt x="0" y="0"/>
                  </a:lnTo>
                  <a:lnTo>
                    <a:pt x="0" y="280"/>
                  </a:lnTo>
                  <a:lnTo>
                    <a:pt x="566" y="280"/>
                  </a:lnTo>
                  <a:lnTo>
                    <a:pt x="566" y="280"/>
                  </a:lnTo>
                  <a:lnTo>
                    <a:pt x="574" y="280"/>
                  </a:lnTo>
                  <a:lnTo>
                    <a:pt x="594" y="276"/>
                  </a:lnTo>
                  <a:lnTo>
                    <a:pt x="608" y="274"/>
                  </a:lnTo>
                  <a:lnTo>
                    <a:pt x="624" y="268"/>
                  </a:lnTo>
                  <a:lnTo>
                    <a:pt x="644" y="260"/>
                  </a:lnTo>
                  <a:lnTo>
                    <a:pt x="662" y="248"/>
                  </a:lnTo>
                  <a:lnTo>
                    <a:pt x="684" y="234"/>
                  </a:lnTo>
                  <a:lnTo>
                    <a:pt x="706" y="216"/>
                  </a:lnTo>
                  <a:lnTo>
                    <a:pt x="728" y="192"/>
                  </a:lnTo>
                  <a:lnTo>
                    <a:pt x="750" y="166"/>
                  </a:lnTo>
                  <a:lnTo>
                    <a:pt x="774" y="132"/>
                  </a:lnTo>
                  <a:lnTo>
                    <a:pt x="796" y="94"/>
                  </a:lnTo>
                  <a:lnTo>
                    <a:pt x="816" y="50"/>
                  </a:lnTo>
                  <a:lnTo>
                    <a:pt x="836" y="0"/>
                  </a:lnTo>
                  <a:lnTo>
                    <a:pt x="836" y="0"/>
                  </a:lnTo>
                  <a:close/>
                </a:path>
              </a:pathLst>
            </a:custGeom>
            <a:solidFill>
              <a:srgbClr val="B6AF9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GB" sz="1350"/>
            </a:p>
          </p:txBody>
        </p:sp>
        <p:sp>
          <p:nvSpPr>
            <p:cNvPr id="55" name="Freeform 35"/>
            <p:cNvSpPr/>
            <p:nvPr/>
          </p:nvSpPr>
          <p:spPr bwMode="auto">
            <a:xfrm>
              <a:off x="3832716" y="5103287"/>
              <a:ext cx="2390384" cy="1467822"/>
            </a:xfrm>
            <a:custGeom>
              <a:avLst/>
              <a:gdLst>
                <a:gd name="T0" fmla="*/ 2 w 1964"/>
                <a:gd name="T1" fmla="*/ 812 h 1206"/>
                <a:gd name="T2" fmla="*/ 4 w 1964"/>
                <a:gd name="T3" fmla="*/ 820 h 1206"/>
                <a:gd name="T4" fmla="*/ 10 w 1964"/>
                <a:gd name="T5" fmla="*/ 838 h 1206"/>
                <a:gd name="T6" fmla="*/ 16 w 1964"/>
                <a:gd name="T7" fmla="*/ 844 h 1206"/>
                <a:gd name="T8" fmla="*/ 32 w 1964"/>
                <a:gd name="T9" fmla="*/ 854 h 1206"/>
                <a:gd name="T10" fmla="*/ 52 w 1964"/>
                <a:gd name="T11" fmla="*/ 858 h 1206"/>
                <a:gd name="T12" fmla="*/ 70 w 1964"/>
                <a:gd name="T13" fmla="*/ 854 h 1206"/>
                <a:gd name="T14" fmla="*/ 88 w 1964"/>
                <a:gd name="T15" fmla="*/ 844 h 1206"/>
                <a:gd name="T16" fmla="*/ 226 w 1964"/>
                <a:gd name="T17" fmla="*/ 794 h 1206"/>
                <a:gd name="T18" fmla="*/ 520 w 1964"/>
                <a:gd name="T19" fmla="*/ 1090 h 1206"/>
                <a:gd name="T20" fmla="*/ 562 w 1964"/>
                <a:gd name="T21" fmla="*/ 1128 h 1206"/>
                <a:gd name="T22" fmla="*/ 608 w 1964"/>
                <a:gd name="T23" fmla="*/ 1164 h 1206"/>
                <a:gd name="T24" fmla="*/ 654 w 1964"/>
                <a:gd name="T25" fmla="*/ 1190 h 1206"/>
                <a:gd name="T26" fmla="*/ 688 w 1964"/>
                <a:gd name="T27" fmla="*/ 1200 h 1206"/>
                <a:gd name="T28" fmla="*/ 700 w 1964"/>
                <a:gd name="T29" fmla="*/ 1202 h 1206"/>
                <a:gd name="T30" fmla="*/ 1630 w 1964"/>
                <a:gd name="T31" fmla="*/ 1206 h 1206"/>
                <a:gd name="T32" fmla="*/ 1826 w 1964"/>
                <a:gd name="T33" fmla="*/ 1204 h 1206"/>
                <a:gd name="T34" fmla="*/ 1850 w 1964"/>
                <a:gd name="T35" fmla="*/ 1202 h 1206"/>
                <a:gd name="T36" fmla="*/ 1890 w 1964"/>
                <a:gd name="T37" fmla="*/ 1192 h 1206"/>
                <a:gd name="T38" fmla="*/ 1922 w 1964"/>
                <a:gd name="T39" fmla="*/ 1180 h 1206"/>
                <a:gd name="T40" fmla="*/ 1964 w 1964"/>
                <a:gd name="T41" fmla="*/ 1154 h 1206"/>
                <a:gd name="T42" fmla="*/ 1946 w 1964"/>
                <a:gd name="T43" fmla="*/ 1162 h 1206"/>
                <a:gd name="T44" fmla="*/ 1910 w 1964"/>
                <a:gd name="T45" fmla="*/ 1174 h 1206"/>
                <a:gd name="T46" fmla="*/ 1872 w 1964"/>
                <a:gd name="T47" fmla="*/ 1180 h 1206"/>
                <a:gd name="T48" fmla="*/ 1832 w 1964"/>
                <a:gd name="T49" fmla="*/ 1178 h 1206"/>
                <a:gd name="T50" fmla="*/ 1792 w 1964"/>
                <a:gd name="T51" fmla="*/ 1168 h 1206"/>
                <a:gd name="T52" fmla="*/ 1750 w 1964"/>
                <a:gd name="T53" fmla="*/ 1150 h 1206"/>
                <a:gd name="T54" fmla="*/ 1708 w 1964"/>
                <a:gd name="T55" fmla="*/ 1126 h 1206"/>
                <a:gd name="T56" fmla="*/ 1666 w 1964"/>
                <a:gd name="T57" fmla="*/ 1092 h 1206"/>
                <a:gd name="T58" fmla="*/ 752 w 1964"/>
                <a:gd name="T59" fmla="*/ 178 h 1206"/>
                <a:gd name="T60" fmla="*/ 844 w 1964"/>
                <a:gd name="T61" fmla="*/ 86 h 1206"/>
                <a:gd name="T62" fmla="*/ 856 w 1964"/>
                <a:gd name="T63" fmla="*/ 70 h 1206"/>
                <a:gd name="T64" fmla="*/ 860 w 1964"/>
                <a:gd name="T65" fmla="*/ 50 h 1206"/>
                <a:gd name="T66" fmla="*/ 856 w 1964"/>
                <a:gd name="T67" fmla="*/ 32 h 1206"/>
                <a:gd name="T68" fmla="*/ 846 w 1964"/>
                <a:gd name="T69" fmla="*/ 16 h 1206"/>
                <a:gd name="T70" fmla="*/ 838 w 1964"/>
                <a:gd name="T71" fmla="*/ 10 h 1206"/>
                <a:gd name="T72" fmla="*/ 822 w 1964"/>
                <a:gd name="T73" fmla="*/ 2 h 1206"/>
                <a:gd name="T74" fmla="*/ 90 w 1964"/>
                <a:gd name="T75" fmla="*/ 0 h 1206"/>
                <a:gd name="T76" fmla="*/ 72 w 1964"/>
                <a:gd name="T77" fmla="*/ 0 h 1206"/>
                <a:gd name="T78" fmla="*/ 38 w 1964"/>
                <a:gd name="T79" fmla="*/ 12 h 1206"/>
                <a:gd name="T80" fmla="*/ 24 w 1964"/>
                <a:gd name="T81" fmla="*/ 22 h 1206"/>
                <a:gd name="T82" fmla="*/ 4 w 1964"/>
                <a:gd name="T83" fmla="*/ 52 h 1206"/>
                <a:gd name="T84" fmla="*/ 0 w 1964"/>
                <a:gd name="T85" fmla="*/ 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4" h="1206">
                  <a:moveTo>
                    <a:pt x="0" y="90"/>
                  </a:moveTo>
                  <a:lnTo>
                    <a:pt x="2" y="812"/>
                  </a:lnTo>
                  <a:lnTo>
                    <a:pt x="2" y="812"/>
                  </a:lnTo>
                  <a:lnTo>
                    <a:pt x="4" y="820"/>
                  </a:lnTo>
                  <a:lnTo>
                    <a:pt x="6" y="830"/>
                  </a:lnTo>
                  <a:lnTo>
                    <a:pt x="10" y="838"/>
                  </a:lnTo>
                  <a:lnTo>
                    <a:pt x="16" y="844"/>
                  </a:lnTo>
                  <a:lnTo>
                    <a:pt x="16" y="844"/>
                  </a:lnTo>
                  <a:lnTo>
                    <a:pt x="24" y="850"/>
                  </a:lnTo>
                  <a:lnTo>
                    <a:pt x="32" y="854"/>
                  </a:lnTo>
                  <a:lnTo>
                    <a:pt x="42" y="858"/>
                  </a:lnTo>
                  <a:lnTo>
                    <a:pt x="52" y="858"/>
                  </a:lnTo>
                  <a:lnTo>
                    <a:pt x="60" y="858"/>
                  </a:lnTo>
                  <a:lnTo>
                    <a:pt x="70" y="854"/>
                  </a:lnTo>
                  <a:lnTo>
                    <a:pt x="80" y="850"/>
                  </a:lnTo>
                  <a:lnTo>
                    <a:pt x="88" y="844"/>
                  </a:lnTo>
                  <a:lnTo>
                    <a:pt x="180" y="750"/>
                  </a:lnTo>
                  <a:lnTo>
                    <a:pt x="226" y="794"/>
                  </a:lnTo>
                  <a:lnTo>
                    <a:pt x="226" y="794"/>
                  </a:lnTo>
                  <a:lnTo>
                    <a:pt x="520" y="1090"/>
                  </a:lnTo>
                  <a:lnTo>
                    <a:pt x="520" y="1090"/>
                  </a:lnTo>
                  <a:lnTo>
                    <a:pt x="562" y="1128"/>
                  </a:lnTo>
                  <a:lnTo>
                    <a:pt x="584" y="1148"/>
                  </a:lnTo>
                  <a:lnTo>
                    <a:pt x="608" y="1164"/>
                  </a:lnTo>
                  <a:lnTo>
                    <a:pt x="632" y="1180"/>
                  </a:lnTo>
                  <a:lnTo>
                    <a:pt x="654" y="1190"/>
                  </a:lnTo>
                  <a:lnTo>
                    <a:pt x="678" y="1198"/>
                  </a:lnTo>
                  <a:lnTo>
                    <a:pt x="688" y="1200"/>
                  </a:lnTo>
                  <a:lnTo>
                    <a:pt x="700" y="1202"/>
                  </a:lnTo>
                  <a:lnTo>
                    <a:pt x="700" y="1202"/>
                  </a:lnTo>
                  <a:lnTo>
                    <a:pt x="1248" y="1204"/>
                  </a:lnTo>
                  <a:lnTo>
                    <a:pt x="1630" y="1206"/>
                  </a:lnTo>
                  <a:lnTo>
                    <a:pt x="1764" y="1204"/>
                  </a:lnTo>
                  <a:lnTo>
                    <a:pt x="1826" y="1204"/>
                  </a:lnTo>
                  <a:lnTo>
                    <a:pt x="1826" y="1204"/>
                  </a:lnTo>
                  <a:lnTo>
                    <a:pt x="1850" y="1202"/>
                  </a:lnTo>
                  <a:lnTo>
                    <a:pt x="1872" y="1198"/>
                  </a:lnTo>
                  <a:lnTo>
                    <a:pt x="1890" y="1192"/>
                  </a:lnTo>
                  <a:lnTo>
                    <a:pt x="1906" y="1186"/>
                  </a:lnTo>
                  <a:lnTo>
                    <a:pt x="1922" y="1180"/>
                  </a:lnTo>
                  <a:lnTo>
                    <a:pt x="1936" y="1172"/>
                  </a:lnTo>
                  <a:lnTo>
                    <a:pt x="1964" y="1154"/>
                  </a:lnTo>
                  <a:lnTo>
                    <a:pt x="1964" y="1154"/>
                  </a:lnTo>
                  <a:lnTo>
                    <a:pt x="1946" y="1162"/>
                  </a:lnTo>
                  <a:lnTo>
                    <a:pt x="1928" y="1168"/>
                  </a:lnTo>
                  <a:lnTo>
                    <a:pt x="1910" y="1174"/>
                  </a:lnTo>
                  <a:lnTo>
                    <a:pt x="1890" y="1178"/>
                  </a:lnTo>
                  <a:lnTo>
                    <a:pt x="1872" y="1180"/>
                  </a:lnTo>
                  <a:lnTo>
                    <a:pt x="1852" y="1180"/>
                  </a:lnTo>
                  <a:lnTo>
                    <a:pt x="1832" y="1178"/>
                  </a:lnTo>
                  <a:lnTo>
                    <a:pt x="1812" y="1174"/>
                  </a:lnTo>
                  <a:lnTo>
                    <a:pt x="1792" y="1168"/>
                  </a:lnTo>
                  <a:lnTo>
                    <a:pt x="1770" y="1160"/>
                  </a:lnTo>
                  <a:lnTo>
                    <a:pt x="1750" y="1150"/>
                  </a:lnTo>
                  <a:lnTo>
                    <a:pt x="1730" y="1140"/>
                  </a:lnTo>
                  <a:lnTo>
                    <a:pt x="1708" y="1126"/>
                  </a:lnTo>
                  <a:lnTo>
                    <a:pt x="1688" y="1110"/>
                  </a:lnTo>
                  <a:lnTo>
                    <a:pt x="1666" y="1092"/>
                  </a:lnTo>
                  <a:lnTo>
                    <a:pt x="1646" y="1074"/>
                  </a:lnTo>
                  <a:lnTo>
                    <a:pt x="752" y="178"/>
                  </a:lnTo>
                  <a:lnTo>
                    <a:pt x="844" y="86"/>
                  </a:lnTo>
                  <a:lnTo>
                    <a:pt x="844" y="86"/>
                  </a:lnTo>
                  <a:lnTo>
                    <a:pt x="850" y="78"/>
                  </a:lnTo>
                  <a:lnTo>
                    <a:pt x="856" y="70"/>
                  </a:lnTo>
                  <a:lnTo>
                    <a:pt x="858" y="60"/>
                  </a:lnTo>
                  <a:lnTo>
                    <a:pt x="860" y="50"/>
                  </a:lnTo>
                  <a:lnTo>
                    <a:pt x="858" y="42"/>
                  </a:lnTo>
                  <a:lnTo>
                    <a:pt x="856" y="32"/>
                  </a:lnTo>
                  <a:lnTo>
                    <a:pt x="852" y="24"/>
                  </a:lnTo>
                  <a:lnTo>
                    <a:pt x="846" y="16"/>
                  </a:lnTo>
                  <a:lnTo>
                    <a:pt x="846" y="16"/>
                  </a:lnTo>
                  <a:lnTo>
                    <a:pt x="838" y="10"/>
                  </a:lnTo>
                  <a:lnTo>
                    <a:pt x="830" y="6"/>
                  </a:lnTo>
                  <a:lnTo>
                    <a:pt x="822" y="2"/>
                  </a:lnTo>
                  <a:lnTo>
                    <a:pt x="812" y="2"/>
                  </a:lnTo>
                  <a:lnTo>
                    <a:pt x="90" y="0"/>
                  </a:lnTo>
                  <a:lnTo>
                    <a:pt x="90" y="0"/>
                  </a:lnTo>
                  <a:lnTo>
                    <a:pt x="72" y="0"/>
                  </a:lnTo>
                  <a:lnTo>
                    <a:pt x="54" y="4"/>
                  </a:lnTo>
                  <a:lnTo>
                    <a:pt x="38" y="12"/>
                  </a:lnTo>
                  <a:lnTo>
                    <a:pt x="24" y="22"/>
                  </a:lnTo>
                  <a:lnTo>
                    <a:pt x="24" y="22"/>
                  </a:lnTo>
                  <a:lnTo>
                    <a:pt x="12" y="36"/>
                  </a:lnTo>
                  <a:lnTo>
                    <a:pt x="4" y="52"/>
                  </a:lnTo>
                  <a:lnTo>
                    <a:pt x="0" y="70"/>
                  </a:lnTo>
                  <a:lnTo>
                    <a:pt x="0" y="90"/>
                  </a:lnTo>
                  <a:lnTo>
                    <a:pt x="0" y="9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GB" sz="1350"/>
            </a:p>
          </p:txBody>
        </p:sp>
        <p:sp>
          <p:nvSpPr>
            <p:cNvPr id="56" name="Rectangle 55"/>
            <p:cNvSpPr/>
            <p:nvPr/>
          </p:nvSpPr>
          <p:spPr>
            <a:xfrm rot="2623787">
              <a:off x="3934781" y="5729619"/>
              <a:ext cx="1584176" cy="711344"/>
            </a:xfrm>
            <a:prstGeom prst="rect">
              <a:avLst/>
            </a:prstGeom>
          </p:spPr>
          <p:txBody>
            <a:bodyPr wrap="square">
              <a:spAutoFit/>
            </a:bodyPr>
            <a:p>
              <a:pPr algn="r"/>
              <a:r>
                <a:rPr lang="zh-CN" altLang="en-GB" sz="2400" dirty="0">
                  <a:solidFill>
                    <a:schemeClr val="bg2"/>
                  </a:solidFill>
                  <a:latin typeface="Georgia" panose="02040502050405020303" pitchFamily="18" charset="0"/>
                </a:rPr>
                <a:t>提速</a:t>
              </a:r>
              <a:endParaRPr lang="zh-CN" altLang="en-GB" sz="2400" dirty="0">
                <a:solidFill>
                  <a:schemeClr val="bg2"/>
                </a:solidFill>
                <a:latin typeface="Georgia" panose="02040502050405020303" pitchFamily="18" charset="0"/>
              </a:endParaRPr>
            </a:p>
          </p:txBody>
        </p:sp>
      </p:grpSp>
      <p:cxnSp>
        <p:nvCxnSpPr>
          <p:cNvPr id="59" name="Straight Connector 58"/>
          <p:cNvCxnSpPr/>
          <p:nvPr/>
        </p:nvCxnSpPr>
        <p:spPr>
          <a:xfrm>
            <a:off x="4114622" y="1700366"/>
            <a:ext cx="0" cy="605155"/>
          </a:xfrm>
          <a:prstGeom prst="line">
            <a:avLst/>
          </a:prstGeom>
          <a:ln>
            <a:solidFill>
              <a:srgbClr val="B6AF99"/>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236720" y="3390265"/>
            <a:ext cx="439420" cy="368300"/>
          </a:xfrm>
          <a:prstGeom prst="rect">
            <a:avLst/>
          </a:prstGeom>
          <a:noFill/>
        </p:spPr>
        <p:txBody>
          <a:bodyPr wrap="none" lIns="0" tIns="0" rIns="0" bIns="0" rtlCol="0">
            <a:noAutofit/>
          </a:bodyPr>
          <a:p>
            <a:pPr>
              <a:spcAft>
                <a:spcPts val="900"/>
              </a:spcAft>
            </a:pPr>
            <a:r>
              <a:rPr lang="en-US" altLang="en-GB" sz="2400" b="1" dirty="0">
                <a:solidFill>
                  <a:schemeClr val="accent1"/>
                </a:solidFill>
                <a:latin typeface="华文楷体" panose="02010600040101010101" pitchFamily="2" charset="-122"/>
                <a:ea typeface="华文楷体" panose="02010600040101010101" pitchFamily="2" charset="-122"/>
              </a:rPr>
              <a:t>100%</a:t>
            </a:r>
            <a:endParaRPr lang="en-US" altLang="en-GB" sz="2400" b="1" dirty="0">
              <a:solidFill>
                <a:schemeClr val="accent1"/>
              </a:solidFill>
              <a:latin typeface="华文楷体" panose="02010600040101010101" pitchFamily="2" charset="-122"/>
              <a:ea typeface="华文楷体" panose="02010600040101010101" pitchFamily="2" charset="-122"/>
            </a:endParaRPr>
          </a:p>
        </p:txBody>
      </p:sp>
      <p:cxnSp>
        <p:nvCxnSpPr>
          <p:cNvPr id="74" name="Straight Connector 73"/>
          <p:cNvCxnSpPr/>
          <p:nvPr/>
        </p:nvCxnSpPr>
        <p:spPr>
          <a:xfrm>
            <a:off x="4114622" y="3376125"/>
            <a:ext cx="0" cy="605155"/>
          </a:xfrm>
          <a:prstGeom prst="line">
            <a:avLst/>
          </a:prstGeom>
          <a:ln>
            <a:solidFill>
              <a:srgbClr val="B6AF99"/>
            </a:solidFill>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43070" y="3731895"/>
            <a:ext cx="1173480" cy="198120"/>
          </a:xfrm>
          <a:prstGeom prst="rect">
            <a:avLst/>
          </a:prstGeom>
        </p:spPr>
        <p:txBody>
          <a:bodyPr wrap="square" lIns="0" tIns="0" rIns="0" bIns="0">
            <a:noAutofit/>
          </a:bodyPr>
          <a:p>
            <a:r>
              <a:rPr lang="zh-CN" altLang="en-GB" sz="1500" dirty="0" err="1">
                <a:solidFill>
                  <a:srgbClr val="000000"/>
                </a:solidFill>
                <a:latin typeface="Georgia" panose="02040502050405020303" pitchFamily="18" charset="0"/>
              </a:rPr>
              <a:t>业务监管</a:t>
            </a:r>
            <a:endParaRPr lang="zh-CN" altLang="en-GB" sz="1500" dirty="0" err="1">
              <a:solidFill>
                <a:srgbClr val="000000"/>
              </a:solidFill>
              <a:latin typeface="Georgia" panose="02040502050405020303" pitchFamily="18" charset="0"/>
            </a:endParaRPr>
          </a:p>
        </p:txBody>
      </p:sp>
      <p:sp>
        <p:nvSpPr>
          <p:cNvPr id="77" name="Rectangle 10"/>
          <p:cNvSpPr>
            <a:spLocks noChangeArrowheads="1"/>
          </p:cNvSpPr>
          <p:nvPr/>
        </p:nvSpPr>
        <p:spPr bwMode="auto">
          <a:xfrm>
            <a:off x="2061210" y="2668905"/>
            <a:ext cx="1407160" cy="317500"/>
          </a:xfrm>
          <a:prstGeom prst="rect">
            <a:avLst/>
          </a:prstGeom>
          <a:noFill/>
          <a:ln w="9525">
            <a:noFill/>
            <a:miter lim="800000"/>
          </a:ln>
        </p:spPr>
        <p:txBody>
          <a:bodyPr vert="horz" wrap="square" lIns="0" tIns="0" rIns="0" bIns="0" numCol="1" anchor="t" anchorCtr="0" compatLnSpc="1">
            <a:noAutofit/>
          </a:bodyPr>
          <a:p>
            <a:pPr algn="ctr" defTabSz="798830" eaLnBrk="0" hangingPunct="0">
              <a:spcAft>
                <a:spcPts val="200"/>
              </a:spcAft>
              <a:defRPr/>
            </a:pPr>
            <a:r>
              <a:rPr lang="zh-CN" altLang="en-GB" sz="2400" b="1" kern="0" dirty="0">
                <a:latin typeface="+mj-lt"/>
                <a:cs typeface="Arial" panose="020B0604020202020204" pitchFamily="34" charset="0"/>
              </a:rPr>
              <a:t>两提两降</a:t>
            </a:r>
            <a:endParaRPr lang="zh-CN" altLang="en-GB" sz="2400" b="1" kern="0" dirty="0">
              <a:latin typeface="+mj-lt"/>
              <a:cs typeface="Arial" panose="020B0604020202020204" pitchFamily="34" charset="0"/>
            </a:endParaRPr>
          </a:p>
        </p:txBody>
      </p:sp>
      <p:cxnSp>
        <p:nvCxnSpPr>
          <p:cNvPr id="78" name="Straight Connector 77"/>
          <p:cNvCxnSpPr/>
          <p:nvPr/>
        </p:nvCxnSpPr>
        <p:spPr>
          <a:xfrm>
            <a:off x="1371088" y="1700366"/>
            <a:ext cx="0" cy="605155"/>
          </a:xfrm>
          <a:prstGeom prst="line">
            <a:avLst/>
          </a:prstGeom>
          <a:ln>
            <a:solidFill>
              <a:srgbClr val="B6AF99"/>
            </a:solidFill>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86995" y="2094865"/>
            <a:ext cx="1137920" cy="198120"/>
          </a:xfrm>
          <a:prstGeom prst="rect">
            <a:avLst/>
          </a:prstGeom>
        </p:spPr>
        <p:txBody>
          <a:bodyPr wrap="square" lIns="0" tIns="0" rIns="0" bIns="0">
            <a:noAutofit/>
          </a:bodyPr>
          <a:p>
            <a:pPr algn="r"/>
            <a:r>
              <a:rPr lang="zh-CN" altLang="en-GB" sz="1500" dirty="0" err="1">
                <a:solidFill>
                  <a:srgbClr val="000000"/>
                </a:solidFill>
                <a:latin typeface="Georgia" panose="02040502050405020303" pitchFamily="18" charset="0"/>
              </a:rPr>
              <a:t>全栈信创</a:t>
            </a:r>
            <a:endParaRPr lang="zh-CN" altLang="en-GB" sz="1500" dirty="0" err="1">
              <a:solidFill>
                <a:srgbClr val="000000"/>
              </a:solidFill>
              <a:latin typeface="Georgia" panose="02040502050405020303" pitchFamily="18" charset="0"/>
            </a:endParaRPr>
          </a:p>
        </p:txBody>
      </p:sp>
      <p:cxnSp>
        <p:nvCxnSpPr>
          <p:cNvPr id="82" name="Straight Connector 81"/>
          <p:cNvCxnSpPr/>
          <p:nvPr/>
        </p:nvCxnSpPr>
        <p:spPr>
          <a:xfrm>
            <a:off x="1371088" y="3376125"/>
            <a:ext cx="0" cy="605155"/>
          </a:xfrm>
          <a:prstGeom prst="line">
            <a:avLst/>
          </a:prstGeom>
          <a:ln>
            <a:solidFill>
              <a:srgbClr val="B6AF99"/>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815340" y="1680210"/>
            <a:ext cx="439420" cy="368300"/>
          </a:xfrm>
          <a:prstGeom prst="rect">
            <a:avLst/>
          </a:prstGeom>
          <a:noFill/>
        </p:spPr>
        <p:txBody>
          <a:bodyPr wrap="none" lIns="0" tIns="0" rIns="0" bIns="0" rtlCol="0">
            <a:noAutofit/>
          </a:bodyPr>
          <a:p>
            <a:pPr algn="r">
              <a:spcAft>
                <a:spcPts val="900"/>
              </a:spcAft>
            </a:pPr>
            <a:r>
              <a:rPr lang="en-US" altLang="en-GB" sz="2700" b="1" dirty="0">
                <a:solidFill>
                  <a:srgbClr val="EB8C00"/>
                </a:solidFill>
                <a:latin typeface="华文楷体" panose="02010600040101010101" pitchFamily="2" charset="-122"/>
                <a:ea typeface="华文楷体" panose="02010600040101010101" pitchFamily="2" charset="-122"/>
                <a:cs typeface="华文楷体" panose="02010600040101010101" pitchFamily="2" charset="-122"/>
              </a:rPr>
              <a:t>3</a:t>
            </a:r>
            <a:r>
              <a:rPr lang="zh-CN" altLang="en-US" sz="2700" b="1" dirty="0">
                <a:solidFill>
                  <a:srgbClr val="EB8C00"/>
                </a:solidFill>
                <a:latin typeface="华文楷体" panose="02010600040101010101" pitchFamily="2" charset="-122"/>
                <a:ea typeface="华文楷体" panose="02010600040101010101" pitchFamily="2" charset="-122"/>
                <a:cs typeface="华文楷体" panose="02010600040101010101" pitchFamily="2" charset="-122"/>
              </a:rPr>
              <a:t>年</a:t>
            </a:r>
            <a:endParaRPr lang="zh-CN" altLang="en-US" sz="2700" b="1" dirty="0">
              <a:solidFill>
                <a:srgbClr val="EB8C00"/>
              </a:solidFill>
              <a:latin typeface="华文楷体" panose="02010600040101010101" pitchFamily="2" charset="-122"/>
              <a:ea typeface="华文楷体" panose="02010600040101010101" pitchFamily="2" charset="-122"/>
              <a:cs typeface="华文楷体" panose="02010600040101010101" pitchFamily="2" charset="-122"/>
            </a:endParaRPr>
          </a:p>
        </p:txBody>
      </p:sp>
      <p:grpSp>
        <p:nvGrpSpPr>
          <p:cNvPr id="86" name="Group 85"/>
          <p:cNvGrpSpPr/>
          <p:nvPr/>
        </p:nvGrpSpPr>
        <p:grpSpPr>
          <a:xfrm>
            <a:off x="858520" y="2656205"/>
            <a:ext cx="397510" cy="368300"/>
            <a:chOff x="1575605" y="3582209"/>
            <a:chExt cx="391130" cy="391132"/>
          </a:xfrm>
        </p:grpSpPr>
        <p:sp>
          <p:nvSpPr>
            <p:cNvPr id="87" name="Oval 86"/>
            <p:cNvSpPr/>
            <p:nvPr/>
          </p:nvSpPr>
          <p:spPr bwMode="ltGray">
            <a:xfrm>
              <a:off x="1575605" y="3582209"/>
              <a:ext cx="391130" cy="391130"/>
            </a:xfrm>
            <a:prstGeom prst="ellipse">
              <a:avLst/>
            </a:prstGeom>
            <a:solidFill>
              <a:schemeClr val="bg2"/>
            </a:solidFill>
            <a:ln w="76200">
              <a:solidFill>
                <a:srgbClr val="968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sz="1350" dirty="0" err="1">
                <a:solidFill>
                  <a:schemeClr val="bg1"/>
                </a:solidFill>
                <a:latin typeface="Georgia" panose="02040502050405020303" pitchFamily="18" charset="0"/>
              </a:endParaRPr>
            </a:p>
          </p:txBody>
        </p:sp>
        <p:cxnSp>
          <p:nvCxnSpPr>
            <p:cNvPr id="88" name="Straight Connector 87"/>
            <p:cNvCxnSpPr/>
            <p:nvPr/>
          </p:nvCxnSpPr>
          <p:spPr>
            <a:xfrm>
              <a:off x="1575605" y="3777776"/>
              <a:ext cx="391130" cy="0"/>
            </a:xfrm>
            <a:prstGeom prst="line">
              <a:avLst/>
            </a:prstGeom>
            <a:solidFill>
              <a:schemeClr val="bg2"/>
            </a:solidFill>
            <a:ln>
              <a:solidFill>
                <a:srgbClr val="968C6D"/>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771170" y="3582211"/>
              <a:ext cx="0" cy="391130"/>
            </a:xfrm>
            <a:prstGeom prst="line">
              <a:avLst/>
            </a:prstGeom>
            <a:solidFill>
              <a:schemeClr val="bg2"/>
            </a:solidFill>
            <a:ln>
              <a:solidFill>
                <a:srgbClr val="968C6D"/>
              </a:solidFill>
            </a:ln>
          </p:spPr>
          <p:style>
            <a:lnRef idx="1">
              <a:schemeClr val="accent1"/>
            </a:lnRef>
            <a:fillRef idx="0">
              <a:schemeClr val="accent1"/>
            </a:fillRef>
            <a:effectRef idx="0">
              <a:schemeClr val="accent1"/>
            </a:effectRef>
            <a:fontRef idx="minor">
              <a:schemeClr val="tx1"/>
            </a:fontRef>
          </p:style>
        </p:cxnSp>
        <p:sp>
          <p:nvSpPr>
            <p:cNvPr id="90" name="Oval 89"/>
            <p:cNvSpPr/>
            <p:nvPr/>
          </p:nvSpPr>
          <p:spPr bwMode="ltGray">
            <a:xfrm>
              <a:off x="1630181" y="3636787"/>
              <a:ext cx="281980" cy="281980"/>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sz="1350" dirty="0" err="1">
                <a:solidFill>
                  <a:schemeClr val="bg1"/>
                </a:solidFill>
                <a:latin typeface="Georgia" panose="02040502050405020303" pitchFamily="18" charset="0"/>
              </a:endParaRPr>
            </a:p>
          </p:txBody>
        </p:sp>
        <p:grpSp>
          <p:nvGrpSpPr>
            <p:cNvPr id="91" name="Group 90"/>
            <p:cNvGrpSpPr/>
            <p:nvPr/>
          </p:nvGrpSpPr>
          <p:grpSpPr>
            <a:xfrm>
              <a:off x="1663110" y="3680683"/>
              <a:ext cx="223490" cy="136518"/>
              <a:chOff x="2173587" y="4641056"/>
              <a:chExt cx="264813" cy="161760"/>
            </a:xfrm>
            <a:solidFill>
              <a:schemeClr val="tx2"/>
            </a:solidFill>
          </p:grpSpPr>
          <p:cxnSp>
            <p:nvCxnSpPr>
              <p:cNvPr id="92" name="Straight Connector 91"/>
              <p:cNvCxnSpPr/>
              <p:nvPr/>
            </p:nvCxnSpPr>
            <p:spPr>
              <a:xfrm flipV="1">
                <a:off x="2257692" y="4641056"/>
                <a:ext cx="180708" cy="161760"/>
              </a:xfrm>
              <a:prstGeom prst="line">
                <a:avLst/>
              </a:prstGeom>
              <a:grpFill/>
              <a:ln w="19050">
                <a:solidFill>
                  <a:srgbClr val="968C6D"/>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2173587" y="4723876"/>
                <a:ext cx="105393" cy="32146"/>
              </a:xfrm>
              <a:prstGeom prst="line">
                <a:avLst/>
              </a:prstGeom>
              <a:grpFill/>
              <a:ln w="19050">
                <a:solidFill>
                  <a:srgbClr val="968C6D"/>
                </a:solidFill>
              </a:ln>
            </p:spPr>
            <p:style>
              <a:lnRef idx="1">
                <a:schemeClr val="accent1"/>
              </a:lnRef>
              <a:fillRef idx="0">
                <a:schemeClr val="accent1"/>
              </a:fillRef>
              <a:effectRef idx="0">
                <a:schemeClr val="accent1"/>
              </a:effectRef>
              <a:fontRef idx="minor">
                <a:schemeClr val="tx1"/>
              </a:fontRef>
            </p:style>
          </p:cxnSp>
          <p:sp>
            <p:nvSpPr>
              <p:cNvPr id="94" name="Oval 93"/>
              <p:cNvSpPr/>
              <p:nvPr/>
            </p:nvSpPr>
            <p:spPr bwMode="ltGray">
              <a:xfrm>
                <a:off x="2277047" y="4742184"/>
                <a:ext cx="45719" cy="45719"/>
              </a:xfrm>
              <a:prstGeom prst="ellipse">
                <a:avLst/>
              </a:prstGeom>
              <a:solidFill>
                <a:srgbClr val="968C6D"/>
              </a:solidFill>
              <a:ln w="12700">
                <a:solidFill>
                  <a:srgbClr val="968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sz="1350" dirty="0" err="1">
                  <a:solidFill>
                    <a:schemeClr val="bg1"/>
                  </a:solidFill>
                  <a:latin typeface="Georgia" panose="02040502050405020303" pitchFamily="18" charset="0"/>
                </a:endParaRPr>
              </a:p>
            </p:txBody>
          </p:sp>
        </p:grpSp>
      </p:grpSp>
      <p:grpSp>
        <p:nvGrpSpPr>
          <p:cNvPr id="95" name="Group 94"/>
          <p:cNvGrpSpPr/>
          <p:nvPr/>
        </p:nvGrpSpPr>
        <p:grpSpPr>
          <a:xfrm>
            <a:off x="4202430" y="2658110"/>
            <a:ext cx="426720" cy="396240"/>
            <a:chOff x="9617181" y="4690710"/>
            <a:chExt cx="612000" cy="612000"/>
          </a:xfrm>
        </p:grpSpPr>
        <p:sp>
          <p:nvSpPr>
            <p:cNvPr id="96" name="Oval 95"/>
            <p:cNvSpPr/>
            <p:nvPr/>
          </p:nvSpPr>
          <p:spPr bwMode="ltGray">
            <a:xfrm>
              <a:off x="9617181" y="4690710"/>
              <a:ext cx="612000" cy="612000"/>
            </a:xfrm>
            <a:prstGeom prst="ellipse">
              <a:avLst/>
            </a:prstGeom>
            <a:solidFill>
              <a:srgbClr val="968C6D"/>
            </a:solidFill>
            <a:ln w="3175">
              <a:solidFill>
                <a:srgbClr val="968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sz="1350" dirty="0" err="1">
                <a:solidFill>
                  <a:schemeClr val="bg1"/>
                </a:solidFill>
                <a:latin typeface="Georgia" panose="02040502050405020303" pitchFamily="18" charset="0"/>
              </a:endParaRPr>
            </a:p>
          </p:txBody>
        </p:sp>
        <p:sp>
          <p:nvSpPr>
            <p:cNvPr id="97" name="Freeform 4851"/>
            <p:cNvSpPr>
              <a:spLocks noEditPoints="1"/>
            </p:cNvSpPr>
            <p:nvPr/>
          </p:nvSpPr>
          <p:spPr bwMode="auto">
            <a:xfrm>
              <a:off x="9703458" y="4818431"/>
              <a:ext cx="438669" cy="463039"/>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en-GB" sz="1350"/>
            </a:p>
          </p:txBody>
        </p:sp>
      </p:grpSp>
      <p:sp>
        <p:nvSpPr>
          <p:cNvPr id="5" name="Rectangle 79"/>
          <p:cNvSpPr/>
          <p:nvPr/>
        </p:nvSpPr>
        <p:spPr>
          <a:xfrm>
            <a:off x="104775" y="3768090"/>
            <a:ext cx="1137920" cy="198120"/>
          </a:xfrm>
          <a:prstGeom prst="rect">
            <a:avLst/>
          </a:prstGeom>
        </p:spPr>
        <p:txBody>
          <a:bodyPr wrap="square" lIns="0" tIns="0" rIns="0" bIns="0">
            <a:noAutofit/>
          </a:bodyPr>
          <a:p>
            <a:pPr algn="r"/>
            <a:r>
              <a:rPr lang="zh-CN" altLang="en-GB" sz="1500" dirty="0" err="1">
                <a:solidFill>
                  <a:srgbClr val="000000"/>
                </a:solidFill>
                <a:latin typeface="Georgia" panose="02040502050405020303" pitchFamily="18" charset="0"/>
              </a:rPr>
              <a:t>经营决策</a:t>
            </a:r>
            <a:endParaRPr lang="zh-CN" altLang="en-GB" sz="1500" dirty="0" err="1">
              <a:solidFill>
                <a:srgbClr val="000000"/>
              </a:solidFill>
              <a:latin typeface="Georgia" panose="02040502050405020303" pitchFamily="18" charset="0"/>
            </a:endParaRPr>
          </a:p>
        </p:txBody>
      </p:sp>
      <p:sp>
        <p:nvSpPr>
          <p:cNvPr id="6" name="TextBox 84"/>
          <p:cNvSpPr txBox="1"/>
          <p:nvPr/>
        </p:nvSpPr>
        <p:spPr>
          <a:xfrm>
            <a:off x="817245" y="3416300"/>
            <a:ext cx="439420" cy="368300"/>
          </a:xfrm>
          <a:prstGeom prst="rect">
            <a:avLst/>
          </a:prstGeom>
          <a:noFill/>
        </p:spPr>
        <p:txBody>
          <a:bodyPr wrap="none" lIns="0" tIns="0" rIns="0" bIns="0" rtlCol="0">
            <a:noAutofit/>
          </a:bodyPr>
          <a:p>
            <a:pPr algn="r">
              <a:spcAft>
                <a:spcPts val="900"/>
              </a:spcAft>
            </a:pPr>
            <a:r>
              <a:rPr lang="en-US" sz="2700" b="1" dirty="0">
                <a:solidFill>
                  <a:srgbClr val="EB8C00"/>
                </a:solidFill>
                <a:latin typeface="华文楷体" panose="02010600040101010101" pitchFamily="2" charset="-122"/>
                <a:ea typeface="华文楷体" panose="02010600040101010101" pitchFamily="2" charset="-122"/>
                <a:cs typeface="华文楷体" panose="02010600040101010101" pitchFamily="2" charset="-122"/>
              </a:rPr>
              <a:t>T+5.5</a:t>
            </a:r>
            <a:endParaRPr lang="en-US" sz="2700" b="1" dirty="0">
              <a:solidFill>
                <a:srgbClr val="EB8C00"/>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7" name="TextBox 56"/>
          <p:cNvSpPr txBox="1"/>
          <p:nvPr/>
        </p:nvSpPr>
        <p:spPr>
          <a:xfrm>
            <a:off x="4738370" y="1000125"/>
            <a:ext cx="495300" cy="368300"/>
          </a:xfrm>
          <a:prstGeom prst="rect">
            <a:avLst/>
          </a:prstGeom>
          <a:noFill/>
        </p:spPr>
        <p:txBody>
          <a:bodyPr wrap="none" lIns="0" tIns="0" rIns="0" bIns="0" rtlCol="0">
            <a:noAutofit/>
          </a:bodyPr>
          <a:p>
            <a:pPr>
              <a:spcAft>
                <a:spcPts val="900"/>
              </a:spcAft>
            </a:pPr>
            <a:endParaRPr lang="en-GB" sz="2400" b="1" dirty="0">
              <a:solidFill>
                <a:srgbClr val="F3774B"/>
              </a:solidFill>
              <a:latin typeface="+mj-lt"/>
            </a:endParaRPr>
          </a:p>
        </p:txBody>
      </p:sp>
      <p:sp>
        <p:nvSpPr>
          <p:cNvPr id="8" name="Rectangle 79"/>
          <p:cNvSpPr/>
          <p:nvPr/>
        </p:nvSpPr>
        <p:spPr>
          <a:xfrm>
            <a:off x="4241165" y="2094230"/>
            <a:ext cx="1551940" cy="198120"/>
          </a:xfrm>
          <a:prstGeom prst="rect">
            <a:avLst/>
          </a:prstGeom>
        </p:spPr>
        <p:txBody>
          <a:bodyPr wrap="square" lIns="0" tIns="0" rIns="0" bIns="0">
            <a:noAutofit/>
          </a:bodyPr>
          <a:p>
            <a:pPr algn="l"/>
            <a:r>
              <a:rPr lang="zh-CN" altLang="en-GB" sz="1500" dirty="0" err="1">
                <a:solidFill>
                  <a:srgbClr val="000000"/>
                </a:solidFill>
                <a:latin typeface="Georgia" panose="02040502050405020303" pitchFamily="18" charset="0"/>
              </a:rPr>
              <a:t>成本压降</a:t>
            </a:r>
            <a:endParaRPr lang="zh-CN" altLang="en-GB" sz="1500" dirty="0" err="1">
              <a:solidFill>
                <a:srgbClr val="000000"/>
              </a:solidFill>
              <a:latin typeface="Georgia" panose="02040502050405020303" pitchFamily="18" charset="0"/>
            </a:endParaRPr>
          </a:p>
        </p:txBody>
      </p:sp>
      <p:sp>
        <p:nvSpPr>
          <p:cNvPr id="9" name="TextBox 84"/>
          <p:cNvSpPr txBox="1"/>
          <p:nvPr/>
        </p:nvSpPr>
        <p:spPr>
          <a:xfrm>
            <a:off x="4277995" y="1680845"/>
            <a:ext cx="439420" cy="368300"/>
          </a:xfrm>
          <a:prstGeom prst="rect">
            <a:avLst/>
          </a:prstGeom>
          <a:noFill/>
        </p:spPr>
        <p:txBody>
          <a:bodyPr wrap="none" lIns="0" tIns="0" rIns="0" bIns="0" rtlCol="0">
            <a:noAutofit/>
          </a:bodyPr>
          <a:p>
            <a:pPr algn="r">
              <a:spcAft>
                <a:spcPts val="900"/>
              </a:spcAft>
            </a:pPr>
            <a:r>
              <a:rPr lang="en-US" sz="2400" b="1" dirty="0">
                <a:solidFill>
                  <a:srgbClr val="F3774B"/>
                </a:solidFill>
                <a:latin typeface="华文楷体" panose="02010600040101010101" pitchFamily="2" charset="-122"/>
                <a:ea typeface="华文楷体" panose="02010600040101010101" pitchFamily="2" charset="-122"/>
                <a:cs typeface="华文楷体" panose="02010600040101010101" pitchFamily="2" charset="-122"/>
              </a:rPr>
              <a:t>25%</a:t>
            </a:r>
            <a:endParaRPr lang="en-US" sz="2400" b="1" dirty="0">
              <a:solidFill>
                <a:srgbClr val="F3774B"/>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2" name="矩形 1"/>
          <p:cNvSpPr/>
          <p:nvPr/>
        </p:nvSpPr>
        <p:spPr>
          <a:xfrm>
            <a:off x="6452235" y="1067435"/>
            <a:ext cx="2649855" cy="460375"/>
          </a:xfrm>
          <a:prstGeom prst="rect">
            <a:avLst/>
          </a:prstGeom>
          <a:noFill/>
          <a:ln>
            <a:noFill/>
          </a:ln>
        </p:spPr>
        <p:txBody>
          <a:bodyPr wrap="square" rtlCol="0" anchor="t">
            <a:spAutoFit/>
          </a:bodyPr>
          <a:p>
            <a:pPr algn="ctr"/>
            <a:r>
              <a:rPr lang="en-US" altLang="zh-CN" sz="2400" b="1">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rPr>
              <a:t>PAFA  + ORCALE</a:t>
            </a:r>
            <a:endParaRPr lang="en-US" altLang="zh-CN" sz="2400" b="1">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endParaRPr>
          </a:p>
        </p:txBody>
      </p:sp>
      <p:sp>
        <p:nvSpPr>
          <p:cNvPr id="11" name="Rectangle 79"/>
          <p:cNvSpPr/>
          <p:nvPr/>
        </p:nvSpPr>
        <p:spPr>
          <a:xfrm>
            <a:off x="6865620" y="1471930"/>
            <a:ext cx="1823085" cy="198120"/>
          </a:xfrm>
          <a:prstGeom prst="rect">
            <a:avLst/>
          </a:prstGeom>
        </p:spPr>
        <p:txBody>
          <a:bodyPr wrap="square" lIns="0" tIns="0" rIns="0" bIns="0">
            <a:noAutofit/>
          </a:bodyPr>
          <a:p>
            <a:pPr algn="l"/>
            <a:r>
              <a:rPr lang="zh-CN" altLang="en-US" sz="1500" b="1" dirty="0" err="1">
                <a:solidFill>
                  <a:srgbClr val="FD8D45"/>
                </a:solidFill>
                <a:latin typeface="Georgia" panose="02040502050405020303" pitchFamily="18" charset="0"/>
              </a:rPr>
              <a:t>一库在手，应有尽有</a:t>
            </a:r>
            <a:endParaRPr lang="zh-CN" altLang="en-US" sz="1500" b="1" dirty="0" err="1">
              <a:solidFill>
                <a:srgbClr val="FD8D45"/>
              </a:solidFill>
              <a:latin typeface="Georgia" panose="02040502050405020303" pitchFamily="18" charset="0"/>
            </a:endParaRPr>
          </a:p>
        </p:txBody>
      </p:sp>
      <p:sp>
        <p:nvSpPr>
          <p:cNvPr id="33" name="任意多边形: 形状 21"/>
          <p:cNvSpPr/>
          <p:nvPr/>
        </p:nvSpPr>
        <p:spPr bwMode="auto">
          <a:xfrm>
            <a:off x="7204710" y="1922780"/>
            <a:ext cx="969645" cy="1637665"/>
          </a:xfrm>
          <a:custGeom>
            <a:avLst/>
            <a:gdLst>
              <a:gd name="T0" fmla="*/ 988 w 988"/>
              <a:gd name="T1" fmla="*/ 0 h 988"/>
              <a:gd name="T2" fmla="*/ 0 w 988"/>
              <a:gd name="T3" fmla="*/ 0 h 988"/>
              <a:gd name="T4" fmla="*/ 343 w 988"/>
              <a:gd name="T5" fmla="*/ 668 h 988"/>
              <a:gd name="T6" fmla="*/ 241 w 988"/>
              <a:gd name="T7" fmla="*/ 668 h 988"/>
              <a:gd name="T8" fmla="*/ 520 w 988"/>
              <a:gd name="T9" fmla="*/ 988 h 988"/>
              <a:gd name="T10" fmla="*/ 804 w 988"/>
              <a:gd name="T11" fmla="*/ 668 h 988"/>
              <a:gd name="T12" fmla="*/ 696 w 988"/>
              <a:gd name="T13" fmla="*/ 668 h 988"/>
              <a:gd name="T14" fmla="*/ 988 w 988"/>
              <a:gd name="T15" fmla="*/ 0 h 9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8" h="988">
                <a:moveTo>
                  <a:pt x="988" y="0"/>
                </a:moveTo>
                <a:lnTo>
                  <a:pt x="0" y="0"/>
                </a:lnTo>
                <a:lnTo>
                  <a:pt x="343" y="668"/>
                </a:lnTo>
                <a:lnTo>
                  <a:pt x="241" y="668"/>
                </a:lnTo>
                <a:lnTo>
                  <a:pt x="520" y="988"/>
                </a:lnTo>
                <a:lnTo>
                  <a:pt x="804" y="668"/>
                </a:lnTo>
                <a:lnTo>
                  <a:pt x="696" y="668"/>
                </a:lnTo>
                <a:lnTo>
                  <a:pt x="988" y="0"/>
                </a:lnTo>
                <a:close/>
              </a:path>
            </a:pathLst>
          </a:custGeom>
          <a:gradFill>
            <a:gsLst>
              <a:gs pos="0">
                <a:schemeClr val="accent1">
                  <a:alpha val="0"/>
                </a:schemeClr>
              </a:gs>
              <a:gs pos="100000">
                <a:schemeClr val="accent1">
                  <a:alpha val="40000"/>
                </a:schemeClr>
              </a:gs>
            </a:gsLst>
            <a:lin ang="5400000" scaled="1"/>
          </a:gradFill>
          <a:ln w="9525">
            <a:noFill/>
            <a:round/>
          </a:ln>
        </p:spPr>
        <p:txBody>
          <a:bodyPr vert="horz" wrap="square" lIns="91440" tIns="45720" rIns="91440" bIns="45720" numCol="1" anchor="t" anchorCtr="0" compatLnSpc="1"/>
          <a:p>
            <a:pPr algn="ctr"/>
            <a:endParaRPr lang="zh-CN" altLang="en-US" dirty="0"/>
          </a:p>
        </p:txBody>
      </p:sp>
      <p:sp>
        <p:nvSpPr>
          <p:cNvPr id="34" name="Rectangle 79"/>
          <p:cNvSpPr/>
          <p:nvPr/>
        </p:nvSpPr>
        <p:spPr>
          <a:xfrm>
            <a:off x="6724650" y="2144395"/>
            <a:ext cx="1027430" cy="198120"/>
          </a:xfrm>
          <a:prstGeom prst="rect">
            <a:avLst/>
          </a:prstGeom>
        </p:spPr>
        <p:txBody>
          <a:bodyPr wrap="square" lIns="0" tIns="0" rIns="0" bIns="0">
            <a:noAutofit/>
          </a:bodyPr>
          <a:p>
            <a:pPr algn="l"/>
            <a:r>
              <a:rPr lang="zh-CN" altLang="en-GB" sz="1500" dirty="0" err="1">
                <a:solidFill>
                  <a:srgbClr val="000000"/>
                </a:solidFill>
                <a:latin typeface="Georgia" panose="02040502050405020303" pitchFamily="18" charset="0"/>
              </a:rPr>
              <a:t>数据体量</a:t>
            </a:r>
            <a:r>
              <a:rPr lang="zh-CN" altLang="en-GB" sz="1500" b="1" dirty="0" err="1">
                <a:solidFill>
                  <a:srgbClr val="000000"/>
                </a:solidFill>
                <a:latin typeface="Georgia" panose="02040502050405020303" pitchFamily="18" charset="0"/>
              </a:rPr>
              <a:t>大</a:t>
            </a:r>
            <a:endParaRPr lang="zh-CN" altLang="en-GB" sz="1500" b="1" dirty="0" err="1">
              <a:solidFill>
                <a:srgbClr val="000000"/>
              </a:solidFill>
              <a:latin typeface="Georgia" panose="02040502050405020303" pitchFamily="18" charset="0"/>
            </a:endParaRPr>
          </a:p>
        </p:txBody>
      </p:sp>
      <p:sp>
        <p:nvSpPr>
          <p:cNvPr id="36" name="Rectangle 79"/>
          <p:cNvSpPr/>
          <p:nvPr/>
        </p:nvSpPr>
        <p:spPr>
          <a:xfrm>
            <a:off x="7752715" y="2388870"/>
            <a:ext cx="1130935" cy="198120"/>
          </a:xfrm>
          <a:prstGeom prst="rect">
            <a:avLst/>
          </a:prstGeom>
        </p:spPr>
        <p:txBody>
          <a:bodyPr wrap="square" lIns="0" tIns="0" rIns="0" bIns="0">
            <a:noAutofit/>
          </a:bodyPr>
          <a:p>
            <a:pPr algn="l"/>
            <a:r>
              <a:rPr lang="zh-CN" altLang="en-GB" sz="1500" dirty="0" err="1">
                <a:solidFill>
                  <a:srgbClr val="000000"/>
                </a:solidFill>
                <a:latin typeface="Georgia" panose="02040502050405020303" pitchFamily="18" charset="0"/>
              </a:rPr>
              <a:t>处理时效</a:t>
            </a:r>
            <a:r>
              <a:rPr lang="zh-CN" altLang="en-GB" sz="1500" b="1" dirty="0" err="1">
                <a:solidFill>
                  <a:srgbClr val="000000"/>
                </a:solidFill>
                <a:latin typeface="Georgia" panose="02040502050405020303" pitchFamily="18" charset="0"/>
              </a:rPr>
              <a:t>短</a:t>
            </a:r>
            <a:endParaRPr lang="zh-CN" altLang="en-GB" sz="1500" b="1" dirty="0" err="1">
              <a:solidFill>
                <a:srgbClr val="000000"/>
              </a:solidFill>
              <a:latin typeface="Georgia" panose="02040502050405020303" pitchFamily="18" charset="0"/>
            </a:endParaRPr>
          </a:p>
        </p:txBody>
      </p:sp>
      <p:sp>
        <p:nvSpPr>
          <p:cNvPr id="37" name="Rectangle 79"/>
          <p:cNvSpPr/>
          <p:nvPr/>
        </p:nvSpPr>
        <p:spPr>
          <a:xfrm>
            <a:off x="7051675" y="2686050"/>
            <a:ext cx="1027430" cy="198120"/>
          </a:xfrm>
          <a:prstGeom prst="rect">
            <a:avLst/>
          </a:prstGeom>
        </p:spPr>
        <p:txBody>
          <a:bodyPr wrap="square" lIns="0" tIns="0" rIns="0" bIns="0">
            <a:noAutofit/>
          </a:bodyPr>
          <a:p>
            <a:pPr algn="l"/>
            <a:r>
              <a:rPr lang="zh-CN" altLang="en-GB" sz="1500" dirty="0" err="1">
                <a:solidFill>
                  <a:srgbClr val="000000"/>
                </a:solidFill>
                <a:latin typeface="Georgia" panose="02040502050405020303" pitchFamily="18" charset="0"/>
              </a:rPr>
              <a:t>流量峰值</a:t>
            </a:r>
            <a:r>
              <a:rPr lang="zh-CN" altLang="en-GB" sz="1500" b="1" dirty="0" err="1">
                <a:solidFill>
                  <a:srgbClr val="000000"/>
                </a:solidFill>
                <a:latin typeface="Georgia" panose="02040502050405020303" pitchFamily="18" charset="0"/>
              </a:rPr>
              <a:t>高</a:t>
            </a:r>
            <a:endParaRPr lang="zh-CN" altLang="en-GB" sz="1500" b="1" dirty="0" err="1">
              <a:solidFill>
                <a:srgbClr val="000000"/>
              </a:solidFill>
              <a:latin typeface="Georgia" panose="02040502050405020303" pitchFamily="18" charset="0"/>
            </a:endParaRPr>
          </a:p>
        </p:txBody>
      </p:sp>
      <p:sp>
        <p:nvSpPr>
          <p:cNvPr id="38" name="Rectangle 79"/>
          <p:cNvSpPr/>
          <p:nvPr/>
        </p:nvSpPr>
        <p:spPr>
          <a:xfrm>
            <a:off x="7204710" y="3147060"/>
            <a:ext cx="1027430" cy="198120"/>
          </a:xfrm>
          <a:prstGeom prst="rect">
            <a:avLst/>
          </a:prstGeom>
        </p:spPr>
        <p:txBody>
          <a:bodyPr wrap="square" lIns="0" tIns="0" rIns="0" bIns="0">
            <a:noAutofit/>
          </a:bodyPr>
          <a:p>
            <a:pPr algn="l"/>
            <a:r>
              <a:rPr lang="zh-CN" altLang="en-GB" sz="1500" dirty="0" err="1">
                <a:solidFill>
                  <a:srgbClr val="000000"/>
                </a:solidFill>
                <a:latin typeface="Georgia" panose="02040502050405020303" pitchFamily="18" charset="0"/>
              </a:rPr>
              <a:t>稳基需求</a:t>
            </a:r>
            <a:r>
              <a:rPr lang="zh-CN" altLang="en-GB" sz="1500" b="1" dirty="0" err="1">
                <a:solidFill>
                  <a:srgbClr val="000000"/>
                </a:solidFill>
                <a:latin typeface="Georgia" panose="02040502050405020303" pitchFamily="18" charset="0"/>
              </a:rPr>
              <a:t>严</a:t>
            </a:r>
            <a:endParaRPr lang="zh-CN" altLang="en-GB" sz="1500" b="1" dirty="0" err="1">
              <a:solidFill>
                <a:srgbClr val="000000"/>
              </a:solidFill>
              <a:latin typeface="Georgia" panose="02040502050405020303" pitchFamily="18" charset="0"/>
            </a:endParaRPr>
          </a:p>
        </p:txBody>
      </p:sp>
      <p:sp>
        <p:nvSpPr>
          <p:cNvPr id="39" name="Rectangle 79"/>
          <p:cNvSpPr/>
          <p:nvPr/>
        </p:nvSpPr>
        <p:spPr>
          <a:xfrm>
            <a:off x="7837170" y="1888490"/>
            <a:ext cx="1027430" cy="198120"/>
          </a:xfrm>
          <a:prstGeom prst="rect">
            <a:avLst/>
          </a:prstGeom>
        </p:spPr>
        <p:txBody>
          <a:bodyPr wrap="square" lIns="0" tIns="0" rIns="0" bIns="0">
            <a:noAutofit/>
          </a:bodyPr>
          <a:p>
            <a:pPr algn="l"/>
            <a:r>
              <a:rPr lang="en-US" altLang="zh-CN" sz="1500" dirty="0" err="1">
                <a:solidFill>
                  <a:srgbClr val="000000"/>
                </a:solidFill>
                <a:latin typeface="Georgia" panose="02040502050405020303" pitchFamily="18" charset="0"/>
              </a:rPr>
              <a:t>....</a:t>
            </a:r>
            <a:endParaRPr lang="en-US" altLang="zh-CN" sz="1500" dirty="0" err="1">
              <a:solidFill>
                <a:srgbClr val="000000"/>
              </a:solidFill>
              <a:latin typeface="Georgia" panose="02040502050405020303" pitchFamily="18" charset="0"/>
            </a:endParaRPr>
          </a:p>
        </p:txBody>
      </p:sp>
      <p:sp>
        <p:nvSpPr>
          <p:cNvPr id="41" name="文本框 40"/>
          <p:cNvSpPr txBox="1"/>
          <p:nvPr/>
        </p:nvSpPr>
        <p:spPr>
          <a:xfrm>
            <a:off x="5504815" y="1067435"/>
            <a:ext cx="1270000" cy="460375"/>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GB" sz="2400" b="1" kern="0" dirty="0">
                <a:latin typeface="+mj-lt"/>
                <a:cs typeface="Arial" panose="020B0604020202020204" pitchFamily="34" charset="0"/>
                <a:sym typeface="+mn-ea"/>
              </a:rPr>
              <a:t>当前：</a:t>
            </a:r>
            <a:endParaRPr lang="zh-CN" altLang="en-GB" sz="2400" b="1" kern="0" dirty="0" smtClean="0">
              <a:latin typeface="+mj-lt"/>
              <a:cs typeface="Arial" panose="020B0604020202020204" pitchFamily="34" charset="0"/>
              <a:sym typeface="+mn-ea"/>
            </a:endParaRPr>
          </a:p>
        </p:txBody>
      </p:sp>
      <p:sp>
        <p:nvSpPr>
          <p:cNvPr id="42" name="文本框 41"/>
          <p:cNvSpPr txBox="1"/>
          <p:nvPr/>
        </p:nvSpPr>
        <p:spPr>
          <a:xfrm>
            <a:off x="5504815" y="4120515"/>
            <a:ext cx="1270000" cy="460375"/>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GB" sz="2400" b="1" kern="0" dirty="0">
                <a:latin typeface="+mj-lt"/>
                <a:cs typeface="Arial" panose="020B0604020202020204" pitchFamily="34" charset="0"/>
                <a:sym typeface="+mn-ea"/>
              </a:rPr>
              <a:t>未来：</a:t>
            </a:r>
            <a:endParaRPr lang="zh-CN" altLang="en-GB" sz="2400" b="1" kern="0" dirty="0" smtClean="0">
              <a:latin typeface="+mj-lt"/>
              <a:cs typeface="Arial" panose="020B0604020202020204" pitchFamily="34" charset="0"/>
              <a:sym typeface="+mn-ea"/>
            </a:endParaRPr>
          </a:p>
        </p:txBody>
      </p:sp>
      <p:pic>
        <p:nvPicPr>
          <p:cNvPr id="43" name="图片 42" descr="080cd1c6-36f1-4eea-9b7c-bd4b771c554b"/>
          <p:cNvPicPr>
            <a:picLocks noChangeAspect="1"/>
          </p:cNvPicPr>
          <p:nvPr/>
        </p:nvPicPr>
        <p:blipFill>
          <a:blip r:embed="rId2"/>
          <a:stretch>
            <a:fillRect/>
          </a:stretch>
        </p:blipFill>
        <p:spPr>
          <a:xfrm>
            <a:off x="7146290" y="3647440"/>
            <a:ext cx="1143635" cy="11436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618299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r>
              <a:rPr lang="zh-CN" altLang="en-US" sz="2100" dirty="0">
                <a:sym typeface="+mn-ea"/>
              </a:rPr>
              <a:t>从精算系统重构出发，看寿险高并发架构升级缩影</a:t>
            </a:r>
            <a:endParaRPr lang="zh-CN" altLang="en-US" sz="2100" dirty="0">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sp>
        <p:nvSpPr>
          <p:cNvPr id="91" name="文本框 90"/>
          <p:cNvSpPr txBox="1"/>
          <p:nvPr/>
        </p:nvSpPr>
        <p:spPr>
          <a:xfrm>
            <a:off x="321310" y="3623310"/>
            <a:ext cx="8087995" cy="829945"/>
          </a:xfrm>
          <a:prstGeom prst="rect">
            <a:avLst/>
          </a:prstGeom>
        </p:spPr>
        <p:txBody>
          <a:bodyPr vert="horz" wrap="square" lIns="91440" tIns="45720" rIns="91440" bIns="45720" rtlCol="0" anchor="t">
            <a:spAutoFit/>
          </a:bodyPr>
          <a:p>
            <a:pPr marL="106045" indent="0" algn="ctr">
              <a:buFont typeface="Arial" panose="020B0604020202020204" pitchFamily="34" charset="0"/>
              <a:buNone/>
            </a:pPr>
            <a:r>
              <a:rPr lang="zh-CN" altLang="en-GB" sz="2400" b="1" kern="0" dirty="0">
                <a:latin typeface="+mj-lt"/>
                <a:cs typeface="Arial" panose="020B0604020202020204" pitchFamily="34" charset="0"/>
                <a:sym typeface="+mn-ea"/>
              </a:rPr>
              <a:t>课程目标：</a:t>
            </a:r>
            <a:r>
              <a:rPr lang="zh-CN" altLang="en-US" sz="2400" b="1" dirty="0">
                <a:latin typeface="华文楷体" panose="02010600040101010101" pitchFamily="2" charset="-122"/>
                <a:ea typeface="华文楷体" panose="02010600040101010101" pitchFamily="2" charset="-122"/>
                <a:sym typeface="+mn-ea"/>
              </a:rPr>
              <a:t>在</a:t>
            </a:r>
            <a:r>
              <a:rPr lang="zh-CN" altLang="en-US" sz="2400" b="1" dirty="0">
                <a:latin typeface="华文楷体" panose="02010600040101010101" pitchFamily="2" charset="-122"/>
                <a:ea typeface="华文楷体" panose="02010600040101010101" pitchFamily="2" charset="-122"/>
                <a:sym typeface="+mn-ea"/>
              </a:rPr>
              <a:t>现有</a:t>
            </a:r>
            <a:r>
              <a:rPr lang="zh-CN" altLang="en-US" sz="2400" b="1" dirty="0">
                <a:latin typeface="华文楷体" panose="02010600040101010101" pitchFamily="2" charset="-122"/>
                <a:ea typeface="华文楷体" panose="02010600040101010101" pitchFamily="2" charset="-122"/>
                <a:sym typeface="+mn-ea"/>
              </a:rPr>
              <a:t>寿险技术之上，构建</a:t>
            </a:r>
            <a:r>
              <a:rPr lang="zh-CN" altLang="en-US" sz="2400" b="1" dirty="0">
                <a:solidFill>
                  <a:srgbClr val="FD663A"/>
                </a:solidFill>
                <a:latin typeface="华文楷体" panose="02010600040101010101" pitchFamily="2" charset="-122"/>
                <a:ea typeface="华文楷体" panose="02010600040101010101" pitchFamily="2" charset="-122"/>
                <a:sym typeface="+mn-ea"/>
              </a:rPr>
              <a:t>可复制</a:t>
            </a:r>
            <a:r>
              <a:rPr lang="zh-CN" altLang="en-US" sz="2400" b="1" dirty="0">
                <a:latin typeface="华文楷体" panose="02010600040101010101" pitchFamily="2" charset="-122"/>
                <a:ea typeface="华文楷体" panose="02010600040101010101" pitchFamily="2" charset="-122"/>
                <a:sym typeface="+mn-ea"/>
              </a:rPr>
              <a:t>、</a:t>
            </a:r>
            <a:r>
              <a:rPr lang="zh-CN" altLang="en-US" sz="2400" b="1" dirty="0">
                <a:solidFill>
                  <a:srgbClr val="FD663A"/>
                </a:solidFill>
                <a:latin typeface="华文楷体" panose="02010600040101010101" pitchFamily="2" charset="-122"/>
                <a:ea typeface="华文楷体" panose="02010600040101010101" pitchFamily="2" charset="-122"/>
                <a:sym typeface="+mn-ea"/>
              </a:rPr>
              <a:t>开箱即用</a:t>
            </a:r>
            <a:r>
              <a:rPr lang="zh-CN" altLang="en-US" sz="2400" b="1" dirty="0">
                <a:latin typeface="华文楷体" panose="02010600040101010101" pitchFamily="2" charset="-122"/>
                <a:ea typeface="华文楷体" panose="02010600040101010101" pitchFamily="2" charset="-122"/>
                <a:sym typeface="+mn-ea"/>
              </a:rPr>
              <a:t>的高并发架构最佳实践。</a:t>
            </a:r>
            <a:endParaRPr lang="en-US" altLang="zh-CN" sz="2400" b="1" kern="0" dirty="0" smtClean="0">
              <a:latin typeface="+mj-lt"/>
              <a:cs typeface="Arial" panose="020B0604020202020204" pitchFamily="34" charset="0"/>
              <a:sym typeface="+mn-ea"/>
            </a:endParaRPr>
          </a:p>
        </p:txBody>
      </p:sp>
      <p:pic>
        <p:nvPicPr>
          <p:cNvPr id="94" name="Picture 2" descr="https://img1.baidu.com/it/u=1438100341,658599258&amp;fm=253&amp;fmt=auto&amp;app=138&amp;f=PNG?w=1024&amp;h=4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4275" y="2623185"/>
            <a:ext cx="1002030" cy="429260"/>
          </a:xfrm>
          <a:prstGeom prst="rect">
            <a:avLst/>
          </a:prstGeom>
          <a:noFill/>
          <a:extLst>
            <a:ext uri="{909E8E84-426E-40DD-AFC4-6F175D3DCCD1}">
              <a14:hiddenFill xmlns:a14="http://schemas.microsoft.com/office/drawing/2010/main">
                <a:solidFill>
                  <a:srgbClr val="FFFFFF"/>
                </a:solidFill>
              </a14:hiddenFill>
            </a:ext>
          </a:extLst>
        </p:spPr>
      </p:pic>
      <p:pic>
        <p:nvPicPr>
          <p:cNvPr id="95" name="图片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8145" y="2172970"/>
            <a:ext cx="1189990" cy="408940"/>
          </a:xfrm>
          <a:prstGeom prst="rect">
            <a:avLst/>
          </a:prstGeom>
        </p:spPr>
      </p:pic>
      <p:grpSp>
        <p:nvGrpSpPr>
          <p:cNvPr id="96" name="组合 95"/>
          <p:cNvGrpSpPr/>
          <p:nvPr/>
        </p:nvGrpSpPr>
        <p:grpSpPr>
          <a:xfrm>
            <a:off x="375285" y="1769745"/>
            <a:ext cx="854710" cy="275590"/>
            <a:chOff x="4206028" y="2687166"/>
            <a:chExt cx="500435" cy="224361"/>
          </a:xfrm>
        </p:grpSpPr>
        <p:sp>
          <p:nvSpPr>
            <p:cNvPr id="97" name="矩形 96"/>
            <p:cNvSpPr/>
            <p:nvPr/>
          </p:nvSpPr>
          <p:spPr>
            <a:xfrm>
              <a:off x="4219747" y="2694671"/>
              <a:ext cx="460273" cy="215822"/>
            </a:xfrm>
            <a:prstGeom prst="rect">
              <a:avLst/>
            </a:prstGeom>
            <a:solidFill>
              <a:srgbClr val="BF9061"/>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endParaRPr lang="zh-CN" altLang="en-US" sz="1400" kern="600" dirty="0">
                <a:solidFill>
                  <a:srgbClr val="FFFEFD"/>
                </a:solidFill>
                <a:latin typeface="华文楷体" panose="02010600040101010101" pitchFamily="2" charset="-122"/>
                <a:ea typeface="华文楷体" panose="02010600040101010101" pitchFamily="2" charset="-122"/>
              </a:endParaRPr>
            </a:p>
          </p:txBody>
        </p:sp>
        <p:sp>
          <p:nvSpPr>
            <p:cNvPr id="98" name="矩形 97"/>
            <p:cNvSpPr/>
            <p:nvPr/>
          </p:nvSpPr>
          <p:spPr>
            <a:xfrm>
              <a:off x="4206028" y="2687166"/>
              <a:ext cx="500435" cy="224361"/>
            </a:xfrm>
            <a:prstGeom prst="rect">
              <a:avLst/>
            </a:prstGeom>
          </p:spPr>
          <p:txBody>
            <a:bodyPr wrap="square">
              <a:spAutoFit/>
            </a:bodyPr>
            <a:p>
              <a:pPr algn="ctr"/>
              <a:r>
                <a:rPr lang="zh-CN" altLang="en-US" sz="1200" b="1" dirty="0">
                  <a:solidFill>
                    <a:schemeClr val="bg1"/>
                  </a:solidFill>
                </a:rPr>
                <a:t>应用层</a:t>
              </a:r>
              <a:endParaRPr lang="en-US" altLang="zh-CN" sz="1200" b="1" dirty="0">
                <a:solidFill>
                  <a:schemeClr val="bg1"/>
                </a:solidFill>
              </a:endParaRPr>
            </a:p>
          </p:txBody>
        </p:sp>
      </p:grpSp>
      <p:grpSp>
        <p:nvGrpSpPr>
          <p:cNvPr id="99" name="组合 98"/>
          <p:cNvGrpSpPr/>
          <p:nvPr/>
        </p:nvGrpSpPr>
        <p:grpSpPr>
          <a:xfrm>
            <a:off x="384810" y="2266645"/>
            <a:ext cx="854710" cy="279704"/>
            <a:chOff x="4211569" y="2669338"/>
            <a:chExt cx="500435" cy="227713"/>
          </a:xfrm>
        </p:grpSpPr>
        <p:sp>
          <p:nvSpPr>
            <p:cNvPr id="100" name="矩形 99"/>
            <p:cNvSpPr/>
            <p:nvPr/>
          </p:nvSpPr>
          <p:spPr>
            <a:xfrm>
              <a:off x="4219747" y="2669338"/>
              <a:ext cx="460273" cy="215822"/>
            </a:xfrm>
            <a:prstGeom prst="rect">
              <a:avLst/>
            </a:prstGeom>
            <a:solidFill>
              <a:srgbClr val="BF9061"/>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endParaRPr lang="zh-CN" altLang="en-US" sz="1400" kern="600" dirty="0">
                <a:solidFill>
                  <a:srgbClr val="FFFEFD"/>
                </a:solidFill>
                <a:latin typeface="华文楷体" panose="02010600040101010101" pitchFamily="2" charset="-122"/>
                <a:ea typeface="华文楷体" panose="02010600040101010101" pitchFamily="2" charset="-122"/>
              </a:endParaRPr>
            </a:p>
          </p:txBody>
        </p:sp>
        <p:sp>
          <p:nvSpPr>
            <p:cNvPr id="101" name="矩形 100"/>
            <p:cNvSpPr/>
            <p:nvPr/>
          </p:nvSpPr>
          <p:spPr>
            <a:xfrm>
              <a:off x="4211569" y="2672687"/>
              <a:ext cx="500435" cy="224364"/>
            </a:xfrm>
            <a:prstGeom prst="rect">
              <a:avLst/>
            </a:prstGeom>
          </p:spPr>
          <p:txBody>
            <a:bodyPr wrap="square">
              <a:spAutoFit/>
            </a:bodyPr>
            <a:p>
              <a:pPr algn="ctr"/>
              <a:r>
                <a:rPr lang="zh-CN" altLang="en-US" sz="1200" b="1" dirty="0">
                  <a:solidFill>
                    <a:schemeClr val="bg1"/>
                  </a:solidFill>
                </a:rPr>
                <a:t>计算层</a:t>
              </a:r>
              <a:endParaRPr lang="en-US" altLang="zh-CN" sz="1200" b="1" dirty="0">
                <a:solidFill>
                  <a:schemeClr val="bg1"/>
                </a:solidFill>
              </a:endParaRPr>
            </a:p>
          </p:txBody>
        </p:sp>
      </p:grpSp>
      <p:grpSp>
        <p:nvGrpSpPr>
          <p:cNvPr id="102" name="组合 101"/>
          <p:cNvGrpSpPr/>
          <p:nvPr/>
        </p:nvGrpSpPr>
        <p:grpSpPr>
          <a:xfrm>
            <a:off x="372745" y="2700655"/>
            <a:ext cx="854710" cy="275590"/>
            <a:chOff x="4206028" y="2687166"/>
            <a:chExt cx="500435" cy="224361"/>
          </a:xfrm>
        </p:grpSpPr>
        <p:sp>
          <p:nvSpPr>
            <p:cNvPr id="103" name="矩形 102"/>
            <p:cNvSpPr/>
            <p:nvPr/>
          </p:nvSpPr>
          <p:spPr>
            <a:xfrm>
              <a:off x="4219747" y="2694671"/>
              <a:ext cx="460273" cy="215822"/>
            </a:xfrm>
            <a:prstGeom prst="rect">
              <a:avLst/>
            </a:prstGeom>
            <a:solidFill>
              <a:srgbClr val="BF9061"/>
            </a:solidFill>
            <a:ln>
              <a:noFill/>
            </a:ln>
            <a:effectLst/>
          </p:spPr>
          <p:style>
            <a:lnRef idx="3">
              <a:schemeClr val="lt1"/>
            </a:lnRef>
            <a:fillRef idx="1">
              <a:schemeClr val="accent1"/>
            </a:fillRef>
            <a:effectRef idx="1">
              <a:schemeClr val="accent1"/>
            </a:effectRef>
            <a:fontRef idx="minor">
              <a:schemeClr val="lt1"/>
            </a:fontRef>
          </p:style>
          <p:txBody>
            <a:bodyPr rtlCol="0" anchor="ctr"/>
            <a:p>
              <a:pPr algn="ctr"/>
              <a:endParaRPr lang="zh-CN" altLang="en-US" sz="1400" kern="600" dirty="0">
                <a:solidFill>
                  <a:srgbClr val="FFFEFD"/>
                </a:solidFill>
                <a:latin typeface="华文楷体" panose="02010600040101010101" pitchFamily="2" charset="-122"/>
                <a:ea typeface="华文楷体" panose="02010600040101010101" pitchFamily="2" charset="-122"/>
              </a:endParaRPr>
            </a:p>
          </p:txBody>
        </p:sp>
        <p:sp>
          <p:nvSpPr>
            <p:cNvPr id="104" name="矩形 103"/>
            <p:cNvSpPr/>
            <p:nvPr/>
          </p:nvSpPr>
          <p:spPr>
            <a:xfrm>
              <a:off x="4206028" y="2687166"/>
              <a:ext cx="500435" cy="224361"/>
            </a:xfrm>
            <a:prstGeom prst="rect">
              <a:avLst/>
            </a:prstGeom>
          </p:spPr>
          <p:txBody>
            <a:bodyPr wrap="square">
              <a:spAutoFit/>
            </a:bodyPr>
            <a:p>
              <a:pPr algn="ctr"/>
              <a:r>
                <a:rPr lang="zh-CN" altLang="en-US" sz="1200" b="1" dirty="0">
                  <a:solidFill>
                    <a:schemeClr val="bg1"/>
                  </a:solidFill>
                </a:rPr>
                <a:t>数据层</a:t>
              </a:r>
              <a:endParaRPr lang="en-US" altLang="zh-CN" sz="1200" b="1" dirty="0">
                <a:solidFill>
                  <a:schemeClr val="bg1"/>
                </a:solidFill>
              </a:endParaRPr>
            </a:p>
          </p:txBody>
        </p:sp>
      </p:grpSp>
      <p:sp>
        <p:nvSpPr>
          <p:cNvPr id="105" name="矩形 104"/>
          <p:cNvSpPr/>
          <p:nvPr/>
        </p:nvSpPr>
        <p:spPr bwMode="auto">
          <a:xfrm>
            <a:off x="1329690" y="1760220"/>
            <a:ext cx="878840" cy="243840"/>
          </a:xfrm>
          <a:prstGeom prst="rect">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noAutofit/>
          </a:bodyPr>
          <a:p>
            <a:pPr marL="0" marR="0" lvl="0" indent="0" algn="ctr" defTabSz="914400" eaLnBrk="1" fontAlgn="base" latinLnBrk="0" hangingPunct="1">
              <a:lnSpc>
                <a:spcPct val="140000"/>
              </a:lnSpc>
              <a:spcBef>
                <a:spcPct val="0"/>
              </a:spcBef>
              <a:spcAft>
                <a:spcPct val="0"/>
              </a:spcAft>
              <a:buClrTx/>
              <a:buSzTx/>
              <a:buFont typeface="Wingdings" panose="05000000000000000000" pitchFamily="2" charset="2"/>
              <a:buNone/>
              <a:defRPr/>
            </a:pPr>
            <a:endParaRPr kumimoji="0" lang="zh-CN" altLang="en-US" sz="800" b="0" i="0" u="none" strike="noStrike" kern="0" cap="none" spc="0" normalizeH="0" baseline="0" noProof="0" dirty="0">
              <a:ln>
                <a:noFill/>
              </a:ln>
              <a:solidFill>
                <a:prstClr val="black"/>
              </a:solidFill>
              <a:effectLst/>
              <a:uLnTx/>
              <a:uFillTx/>
              <a:latin typeface="+mj-ea"/>
              <a:ea typeface="+mj-ea"/>
            </a:endParaRPr>
          </a:p>
        </p:txBody>
      </p:sp>
      <p:sp>
        <p:nvSpPr>
          <p:cNvPr id="106" name="矩形 105"/>
          <p:cNvSpPr/>
          <p:nvPr/>
        </p:nvSpPr>
        <p:spPr>
          <a:xfrm>
            <a:off x="1525270" y="1758950"/>
            <a:ext cx="537210" cy="309245"/>
          </a:xfrm>
          <a:prstGeom prst="rect">
            <a:avLst/>
          </a:prstGeom>
        </p:spPr>
        <p:txBody>
          <a:bodyPr wrap="square">
            <a:noAutofit/>
          </a:bodyPr>
          <a:p>
            <a:r>
              <a:rPr lang="en-US" altLang="zh-CN" sz="1100" dirty="0">
                <a:latin typeface="华文楷体" panose="02010600040101010101" pitchFamily="2" charset="-122"/>
                <a:ea typeface="华文楷体" panose="02010600040101010101" pitchFamily="2" charset="-122"/>
              </a:rPr>
              <a:t>PAFA</a:t>
            </a:r>
            <a:endParaRPr lang="en-US" altLang="zh-CN" sz="1100" dirty="0">
              <a:latin typeface="华文楷体" panose="02010600040101010101" pitchFamily="2" charset="-122"/>
              <a:ea typeface="华文楷体" panose="02010600040101010101" pitchFamily="2" charset="-122"/>
            </a:endParaRPr>
          </a:p>
        </p:txBody>
      </p:sp>
      <p:sp>
        <p:nvSpPr>
          <p:cNvPr id="107" name="矩形 106"/>
          <p:cNvSpPr/>
          <p:nvPr/>
        </p:nvSpPr>
        <p:spPr>
          <a:xfrm>
            <a:off x="1612265" y="2231390"/>
            <a:ext cx="313690" cy="309245"/>
          </a:xfrm>
          <a:prstGeom prst="rect">
            <a:avLst/>
          </a:prstGeom>
        </p:spPr>
        <p:txBody>
          <a:bodyPr wrap="square">
            <a:noAutofit/>
          </a:bodyPr>
          <a:p>
            <a:r>
              <a:rPr lang="zh-CN" altLang="en-US" sz="1400" b="1" dirty="0">
                <a:solidFill>
                  <a:srgbClr val="FF0000"/>
                </a:solidFill>
                <a:latin typeface="+mj-ea"/>
                <a:ea typeface="+mj-ea"/>
              </a:rPr>
              <a:t>无</a:t>
            </a:r>
            <a:endParaRPr lang="zh-CN" altLang="en-US" sz="1400" b="1" dirty="0">
              <a:solidFill>
                <a:srgbClr val="FF0000"/>
              </a:solidFill>
              <a:latin typeface="+mj-ea"/>
              <a:ea typeface="+mj-ea"/>
            </a:endParaRPr>
          </a:p>
        </p:txBody>
      </p:sp>
      <p:cxnSp>
        <p:nvCxnSpPr>
          <p:cNvPr id="109" name="直接连接符 108"/>
          <p:cNvCxnSpPr/>
          <p:nvPr/>
        </p:nvCxnSpPr>
        <p:spPr>
          <a:xfrm>
            <a:off x="2420598" y="1842764"/>
            <a:ext cx="0" cy="1085850"/>
          </a:xfrm>
          <a:prstGeom prst="line">
            <a:avLst/>
          </a:prstGeom>
          <a:noFill/>
          <a:ln w="12700" cap="flat" cmpd="sng" algn="ctr">
            <a:solidFill>
              <a:sysClr val="window" lastClr="FFFFFF">
                <a:lumMod val="75000"/>
              </a:sysClr>
            </a:solidFill>
            <a:prstDash val="dash"/>
          </a:ln>
          <a:effectLst/>
        </p:spPr>
      </p:cxnSp>
      <p:pic>
        <p:nvPicPr>
          <p:cNvPr id="110" name="图片 10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4605" y="1756410"/>
            <a:ext cx="831215" cy="278765"/>
          </a:xfrm>
          <a:prstGeom prst="rect">
            <a:avLst/>
          </a:prstGeom>
        </p:spPr>
      </p:pic>
      <p:pic>
        <p:nvPicPr>
          <p:cNvPr id="111" name="图片 110"/>
          <p:cNvPicPr>
            <a:picLocks noChangeAspect="1"/>
          </p:cNvPicPr>
          <p:nvPr/>
        </p:nvPicPr>
        <p:blipFill rotWithShape="1">
          <a:blip r:embed="rId5">
            <a:extLst>
              <a:ext uri="{28A0092B-C50C-407E-A947-70E740481C1C}">
                <a14:useLocalDpi xmlns:a14="http://schemas.microsoft.com/office/drawing/2010/main" val="0"/>
              </a:ext>
            </a:extLst>
          </a:blip>
          <a:srcRect l="2305" t="12936" r="21078" b="20000"/>
          <a:stretch>
            <a:fillRect/>
          </a:stretch>
        </p:blipFill>
        <p:spPr>
          <a:xfrm>
            <a:off x="2512695" y="2138045"/>
            <a:ext cx="425450" cy="353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2" name="图片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66670" y="2623820"/>
            <a:ext cx="501650" cy="371475"/>
          </a:xfrm>
          <a:prstGeom prst="rect">
            <a:avLst/>
          </a:prstGeom>
        </p:spPr>
      </p:pic>
      <p:pic>
        <p:nvPicPr>
          <p:cNvPr id="113" name="图片 1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58845" y="1722755"/>
            <a:ext cx="501650" cy="304800"/>
          </a:xfrm>
          <a:prstGeom prst="rect">
            <a:avLst/>
          </a:prstGeom>
        </p:spPr>
      </p:pic>
      <p:pic>
        <p:nvPicPr>
          <p:cNvPr id="114" name="图片 1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32580" y="2262505"/>
            <a:ext cx="579755" cy="397510"/>
          </a:xfrm>
          <a:prstGeom prst="rect">
            <a:avLst/>
          </a:prstGeom>
        </p:spPr>
      </p:pic>
      <p:pic>
        <p:nvPicPr>
          <p:cNvPr id="116" name="Picture 8" descr="PostgreSQ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2940" y="2564765"/>
            <a:ext cx="467360" cy="493395"/>
          </a:xfrm>
          <a:prstGeom prst="rect">
            <a:avLst/>
          </a:prstGeom>
          <a:noFill/>
          <a:extLst>
            <a:ext uri="{909E8E84-426E-40DD-AFC4-6F175D3DCCD1}">
              <a14:hiddenFill xmlns:a14="http://schemas.microsoft.com/office/drawing/2010/main">
                <a:solidFill>
                  <a:srgbClr val="FFFFFF"/>
                </a:solidFill>
              </a14:hiddenFill>
            </a:ext>
          </a:extLst>
        </p:spPr>
      </p:pic>
      <p:pic>
        <p:nvPicPr>
          <p:cNvPr id="118" name="图片 1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32580" y="1751330"/>
            <a:ext cx="569595" cy="303530"/>
          </a:xfrm>
          <a:prstGeom prst="rect">
            <a:avLst/>
          </a:prstGeom>
        </p:spPr>
      </p:pic>
      <p:pic>
        <p:nvPicPr>
          <p:cNvPr id="119" name="Picture 4" descr="https://img-blog.csdnimg.cn/img_convert/979b0f5f7f0c345550bf54c7c47debe7.png"/>
          <p:cNvPicPr>
            <a:picLocks noChangeAspect="1" noChangeArrowheads="1"/>
          </p:cNvPicPr>
          <p:nvPr/>
        </p:nvPicPr>
        <p:blipFill rotWithShape="1">
          <a:blip r:embed="rId11">
            <a:extLst>
              <a:ext uri="{28A0092B-C50C-407E-A947-70E740481C1C}">
                <a14:useLocalDpi xmlns:a14="http://schemas.microsoft.com/office/drawing/2010/main" val="0"/>
              </a:ext>
            </a:extLst>
          </a:blip>
          <a:srcRect l="-4806" t="-10323" b="5261"/>
          <a:stretch>
            <a:fillRect/>
          </a:stretch>
        </p:blipFill>
        <p:spPr bwMode="auto">
          <a:xfrm>
            <a:off x="4761230" y="1706245"/>
            <a:ext cx="730885" cy="321310"/>
          </a:xfrm>
          <a:prstGeom prst="rect">
            <a:avLst/>
          </a:prstGeom>
          <a:noFill/>
          <a:extLst>
            <a:ext uri="{909E8E84-426E-40DD-AFC4-6F175D3DCCD1}">
              <a14:hiddenFill xmlns:a14="http://schemas.microsoft.com/office/drawing/2010/main">
                <a:solidFill>
                  <a:srgbClr val="FFFFFF"/>
                </a:solidFill>
              </a14:hiddenFill>
            </a:ext>
          </a:extLst>
        </p:spPr>
      </p:pic>
      <p:pic>
        <p:nvPicPr>
          <p:cNvPr id="120" name="图片 119"/>
          <p:cNvPicPr>
            <a:picLocks noChangeAspect="1"/>
          </p:cNvPicPr>
          <p:nvPr/>
        </p:nvPicPr>
        <p:blipFill>
          <a:blip r:embed="rId12"/>
          <a:stretch>
            <a:fillRect/>
          </a:stretch>
        </p:blipFill>
        <p:spPr>
          <a:xfrm>
            <a:off x="5692775" y="1769110"/>
            <a:ext cx="401955" cy="299085"/>
          </a:xfrm>
          <a:prstGeom prst="rect">
            <a:avLst/>
          </a:prstGeom>
        </p:spPr>
      </p:pic>
      <p:sp>
        <p:nvSpPr>
          <p:cNvPr id="121" name="矩形 120"/>
          <p:cNvSpPr/>
          <p:nvPr/>
        </p:nvSpPr>
        <p:spPr>
          <a:xfrm>
            <a:off x="1132840" y="1509395"/>
            <a:ext cx="1271905" cy="309245"/>
          </a:xfrm>
          <a:prstGeom prst="rect">
            <a:avLst/>
          </a:prstGeom>
        </p:spPr>
        <p:txBody>
          <a:bodyPr wrap="square">
            <a:noAutofit/>
          </a:bodyPr>
          <a:p>
            <a:pPr algn="ctr">
              <a:buClrTx/>
              <a:buSzTx/>
              <a:buFontTx/>
            </a:pPr>
            <a:r>
              <a:rPr lang="zh-CN" sz="900" b="1" dirty="0">
                <a:solidFill>
                  <a:schemeClr val="tx1">
                    <a:lumMod val="65000"/>
                    <a:lumOff val="35000"/>
                  </a:schemeClr>
                </a:solidFill>
                <a:latin typeface="华文楷体" panose="02010600040101010101" pitchFamily="2" charset="-122"/>
                <a:ea typeface="华文楷体" panose="02010600040101010101" pitchFamily="2" charset="-122"/>
              </a:rPr>
              <a:t>PAFA3+ORACLE</a:t>
            </a:r>
            <a:endParaRPr lang="zh-CN" sz="900" b="1" dirty="0">
              <a:solidFill>
                <a:schemeClr val="tx1">
                  <a:lumMod val="65000"/>
                  <a:lumOff val="35000"/>
                </a:schemeClr>
              </a:solidFill>
              <a:latin typeface="华文楷体" panose="02010600040101010101" pitchFamily="2" charset="-122"/>
              <a:ea typeface="华文楷体" panose="02010600040101010101" pitchFamily="2" charset="-122"/>
            </a:endParaRPr>
          </a:p>
        </p:txBody>
      </p:sp>
      <p:cxnSp>
        <p:nvCxnSpPr>
          <p:cNvPr id="122" name="直接连接符 121"/>
          <p:cNvCxnSpPr/>
          <p:nvPr/>
        </p:nvCxnSpPr>
        <p:spPr>
          <a:xfrm>
            <a:off x="7761583" y="1843399"/>
            <a:ext cx="0" cy="1085850"/>
          </a:xfrm>
          <a:prstGeom prst="line">
            <a:avLst/>
          </a:prstGeom>
          <a:noFill/>
          <a:ln w="12700" cap="flat" cmpd="sng" algn="ctr">
            <a:solidFill>
              <a:sysClr val="window" lastClr="FFFFFF">
                <a:lumMod val="75000"/>
              </a:sysClr>
            </a:solidFill>
            <a:prstDash val="dash"/>
          </a:ln>
          <a:effectLst/>
        </p:spPr>
      </p:cxnSp>
      <p:pic>
        <p:nvPicPr>
          <p:cNvPr id="123" name="图片 122" descr="2362761484a983fd5f021181f8104a3c"/>
          <p:cNvPicPr>
            <a:picLocks noChangeAspect="1"/>
          </p:cNvPicPr>
          <p:nvPr/>
        </p:nvPicPr>
        <p:blipFill>
          <a:blip r:embed="rId13"/>
          <a:stretch>
            <a:fillRect/>
          </a:stretch>
        </p:blipFill>
        <p:spPr>
          <a:xfrm>
            <a:off x="4804410" y="2653665"/>
            <a:ext cx="716915" cy="404495"/>
          </a:xfrm>
          <a:prstGeom prst="rect">
            <a:avLst/>
          </a:prstGeom>
        </p:spPr>
      </p:pic>
      <p:pic>
        <p:nvPicPr>
          <p:cNvPr id="124" name="图片 123" descr="5f022084ae247b81336f015affeb8c95"/>
          <p:cNvPicPr>
            <a:picLocks noChangeAspect="1"/>
          </p:cNvPicPr>
          <p:nvPr/>
        </p:nvPicPr>
        <p:blipFill>
          <a:blip r:embed="rId14"/>
          <a:stretch>
            <a:fillRect/>
          </a:stretch>
        </p:blipFill>
        <p:spPr>
          <a:xfrm>
            <a:off x="5742940" y="2160905"/>
            <a:ext cx="381635" cy="449580"/>
          </a:xfrm>
          <a:prstGeom prst="rect">
            <a:avLst/>
          </a:prstGeom>
        </p:spPr>
      </p:pic>
      <p:sp>
        <p:nvSpPr>
          <p:cNvPr id="125" name="文本框 124"/>
          <p:cNvSpPr txBox="1"/>
          <p:nvPr/>
        </p:nvSpPr>
        <p:spPr>
          <a:xfrm>
            <a:off x="983615" y="1275715"/>
            <a:ext cx="1570990" cy="337185"/>
          </a:xfrm>
          <a:prstGeom prst="rect">
            <a:avLst/>
          </a:prstGeom>
          <a:no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t" anchorCtr="0" forceAA="0" compatLnSpc="1">
            <a:spAutoFit/>
          </a:bodyPr>
          <a:p>
            <a:pPr algn="ctr"/>
            <a:r>
              <a:rPr lang="zh-CN" sz="1600" b="1" dirty="0">
                <a:solidFill>
                  <a:schemeClr val="tx1">
                    <a:lumMod val="65000"/>
                    <a:lumOff val="35000"/>
                  </a:schemeClr>
                </a:solidFill>
                <a:latin typeface="华文楷体" panose="02010600040101010101" pitchFamily="2" charset="-122"/>
                <a:ea typeface="华文楷体" panose="02010600040101010101" pitchFamily="2" charset="-122"/>
                <a:sym typeface="+mn-ea"/>
              </a:rPr>
              <a:t>过去</a:t>
            </a:r>
            <a:endParaRPr lang="zh-CN" sz="1600" b="1" dirty="0" smtClean="0">
              <a:solidFill>
                <a:schemeClr val="tx1">
                  <a:lumMod val="65000"/>
                  <a:lumOff val="35000"/>
                </a:schemeClr>
              </a:solidFill>
              <a:latin typeface="华文楷体" panose="02010600040101010101" pitchFamily="2" charset="-122"/>
              <a:ea typeface="华文楷体" panose="02010600040101010101" pitchFamily="2" charset="-122"/>
              <a:sym typeface="+mn-ea"/>
            </a:endParaRPr>
          </a:p>
        </p:txBody>
      </p:sp>
      <p:sp>
        <p:nvSpPr>
          <p:cNvPr id="126" name="矩形 125"/>
          <p:cNvSpPr/>
          <p:nvPr/>
        </p:nvSpPr>
        <p:spPr>
          <a:xfrm>
            <a:off x="3656330" y="1508125"/>
            <a:ext cx="1271905" cy="309245"/>
          </a:xfrm>
          <a:prstGeom prst="rect">
            <a:avLst/>
          </a:prstGeom>
        </p:spPr>
        <p:txBody>
          <a:bodyPr wrap="square">
            <a:noAutofit/>
          </a:bodyPr>
          <a:p>
            <a:pPr algn="ctr">
              <a:buClrTx/>
              <a:buSzTx/>
              <a:buFontTx/>
            </a:pPr>
            <a:r>
              <a:rPr lang="en-US" altLang="zh-CN" sz="900" b="1" dirty="0">
                <a:solidFill>
                  <a:srgbClr val="E34810"/>
                </a:solidFill>
                <a:latin typeface="华文楷体" panose="02010600040101010101" pitchFamily="2" charset="-122"/>
                <a:ea typeface="华文楷体" panose="02010600040101010101" pitchFamily="2" charset="-122"/>
              </a:rPr>
              <a:t>ARK+GBD</a:t>
            </a:r>
            <a:endParaRPr lang="en-US" altLang="zh-CN" sz="900" b="1" dirty="0">
              <a:solidFill>
                <a:srgbClr val="E34810"/>
              </a:solidFill>
              <a:latin typeface="华文楷体" panose="02010600040101010101" pitchFamily="2" charset="-122"/>
              <a:ea typeface="华文楷体" panose="02010600040101010101" pitchFamily="2" charset="-122"/>
            </a:endParaRPr>
          </a:p>
        </p:txBody>
      </p:sp>
      <p:sp>
        <p:nvSpPr>
          <p:cNvPr id="127" name="文本框 126"/>
          <p:cNvSpPr txBox="1"/>
          <p:nvPr/>
        </p:nvSpPr>
        <p:spPr>
          <a:xfrm>
            <a:off x="3507105" y="1274445"/>
            <a:ext cx="1570990" cy="337185"/>
          </a:xfrm>
          <a:prstGeom prst="rect">
            <a:avLst/>
          </a:prstGeom>
          <a:no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t" anchorCtr="0" forceAA="0" compatLnSpc="1">
            <a:spAutoFit/>
          </a:bodyPr>
          <a:p>
            <a:pPr algn="ctr"/>
            <a:r>
              <a:rPr lang="zh-CN" sz="1600" b="1" dirty="0">
                <a:solidFill>
                  <a:srgbClr val="E34810"/>
                </a:solidFill>
                <a:latin typeface="华文楷体" panose="02010600040101010101" pitchFamily="2" charset="-122"/>
                <a:ea typeface="华文楷体" panose="02010600040101010101" pitchFamily="2" charset="-122"/>
                <a:sym typeface="+mn-ea"/>
              </a:rPr>
              <a:t>现在</a:t>
            </a:r>
            <a:endParaRPr lang="zh-CN" sz="1600" b="1" dirty="0">
              <a:solidFill>
                <a:srgbClr val="E34810"/>
              </a:solidFill>
              <a:latin typeface="华文楷体" panose="02010600040101010101" pitchFamily="2" charset="-122"/>
              <a:ea typeface="华文楷体" panose="02010600040101010101" pitchFamily="2" charset="-122"/>
              <a:sym typeface="+mn-ea"/>
            </a:endParaRPr>
          </a:p>
        </p:txBody>
      </p:sp>
      <p:sp>
        <p:nvSpPr>
          <p:cNvPr id="128" name="右箭头 55"/>
          <p:cNvSpPr/>
          <p:nvPr/>
        </p:nvSpPr>
        <p:spPr bwMode="auto">
          <a:xfrm>
            <a:off x="6378890" y="1468406"/>
            <a:ext cx="473323" cy="1613969"/>
          </a:xfrm>
          <a:prstGeom prst="rightArrow">
            <a:avLst/>
          </a:prstGeom>
          <a:noFill/>
          <a:ln w="6350"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ctr" anchorCtr="0" compatLnSpc="1">
            <a:noAutofit/>
          </a:bodyPr>
          <a:p>
            <a:pPr marL="0" marR="0" lvl="0" indent="0" defTabSz="914400" eaLnBrk="1" fontAlgn="base" latinLnBrk="0" hangingPunct="1">
              <a:lnSpc>
                <a:spcPct val="140000"/>
              </a:lnSpc>
              <a:spcBef>
                <a:spcPct val="0"/>
              </a:spcBef>
              <a:spcAft>
                <a:spcPct val="0"/>
              </a:spcAft>
              <a:buClrTx/>
              <a:buSzTx/>
              <a:buFont typeface="Wingdings" panose="05000000000000000000" pitchFamily="2" charset="2"/>
              <a:buNone/>
              <a:defRPr/>
            </a:pPr>
            <a:r>
              <a:rPr kumimoji="0" lang="zh-CN" altLang="en-US" sz="1400" b="1" i="0" u="none" strike="noStrike" kern="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rPr>
              <a:t>快</a:t>
            </a:r>
            <a:endParaRPr kumimoji="0" lang="en-US" altLang="zh-CN" sz="1400" b="1" i="0" u="none" strike="noStrike" kern="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endParaRPr>
          </a:p>
          <a:p>
            <a:pPr marL="0" marR="0" lvl="0" indent="0" defTabSz="914400" eaLnBrk="1" fontAlgn="base" latinLnBrk="0" hangingPunct="1">
              <a:lnSpc>
                <a:spcPct val="140000"/>
              </a:lnSpc>
              <a:spcBef>
                <a:spcPct val="0"/>
              </a:spcBef>
              <a:spcAft>
                <a:spcPct val="0"/>
              </a:spcAft>
              <a:buClrTx/>
              <a:buSzTx/>
              <a:buFont typeface="Wingdings" panose="05000000000000000000" pitchFamily="2" charset="2"/>
              <a:buNone/>
              <a:defRPr/>
            </a:pPr>
            <a:r>
              <a:rPr kumimoji="0" lang="zh-CN" altLang="en-US" sz="1400" b="1" i="0" u="none" strike="noStrike" kern="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rPr>
              <a:t>准</a:t>
            </a:r>
            <a:endParaRPr kumimoji="0" lang="en-US" altLang="zh-CN" sz="1400" b="1" i="0" u="none" strike="noStrike" kern="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endParaRPr>
          </a:p>
          <a:p>
            <a:pPr marL="0" marR="0" lvl="0" indent="0" defTabSz="914400" eaLnBrk="1" fontAlgn="base" latinLnBrk="0" hangingPunct="1">
              <a:lnSpc>
                <a:spcPct val="140000"/>
              </a:lnSpc>
              <a:spcBef>
                <a:spcPct val="0"/>
              </a:spcBef>
              <a:spcAft>
                <a:spcPct val="0"/>
              </a:spcAft>
              <a:buClrTx/>
              <a:buSzTx/>
              <a:buFont typeface="Wingdings" panose="05000000000000000000" pitchFamily="2" charset="2"/>
              <a:buNone/>
              <a:defRPr/>
            </a:pPr>
            <a:r>
              <a:rPr kumimoji="0" lang="zh-CN" altLang="en-US" sz="1400" b="1" i="0" u="none" strike="noStrike" kern="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rPr>
              <a:t>全</a:t>
            </a:r>
            <a:endParaRPr kumimoji="0" lang="zh-CN" altLang="en-US" sz="1400" b="1" i="0" u="none" strike="noStrike" kern="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endParaRPr>
          </a:p>
        </p:txBody>
      </p:sp>
      <p:sp>
        <p:nvSpPr>
          <p:cNvPr id="129" name="文本框 128"/>
          <p:cNvSpPr txBox="1"/>
          <p:nvPr/>
        </p:nvSpPr>
        <p:spPr>
          <a:xfrm>
            <a:off x="6800215" y="1675765"/>
            <a:ext cx="1040130" cy="1198880"/>
          </a:xfrm>
          <a:prstGeom prst="rect">
            <a:avLst/>
          </a:prstGeom>
          <a:noFill/>
        </p:spPr>
        <p:txBody>
          <a:bodyPr wrap="square" rtlCol="0">
            <a:spAutoFit/>
          </a:bodyPr>
          <a:p>
            <a:pPr indent="0" fontAlgn="base">
              <a:lnSpc>
                <a:spcPct val="200000"/>
              </a:lnSpc>
              <a:spcBef>
                <a:spcPct val="0"/>
              </a:spcBef>
              <a:spcAft>
                <a:spcPct val="0"/>
              </a:spcAft>
              <a:buFont typeface="+mj-ea"/>
              <a:buNone/>
            </a:pPr>
            <a:r>
              <a:rPr lang="zh-CN" altLang="en-US" sz="1200" b="1" dirty="0">
                <a:solidFill>
                  <a:srgbClr val="F79646">
                    <a:lumMod val="50000"/>
                  </a:srgbClr>
                </a:solidFill>
                <a:latin typeface="+mn-ea"/>
              </a:rPr>
              <a:t>财报发布</a:t>
            </a:r>
            <a:endParaRPr lang="en-US" altLang="zh-CN" sz="1200" b="1" dirty="0">
              <a:solidFill>
                <a:srgbClr val="F79646">
                  <a:lumMod val="50000"/>
                </a:srgbClr>
              </a:solidFill>
              <a:latin typeface="+mn-ea"/>
            </a:endParaRPr>
          </a:p>
          <a:p>
            <a:pPr indent="0" fontAlgn="base">
              <a:lnSpc>
                <a:spcPct val="200000"/>
              </a:lnSpc>
              <a:spcBef>
                <a:spcPct val="0"/>
              </a:spcBef>
              <a:spcAft>
                <a:spcPct val="0"/>
              </a:spcAft>
              <a:buFont typeface="+mj-ea"/>
              <a:buNone/>
            </a:pPr>
            <a:r>
              <a:rPr lang="zh-CN" altLang="en-US" sz="1200" b="1" dirty="0">
                <a:solidFill>
                  <a:srgbClr val="F79646">
                    <a:lumMod val="50000"/>
                  </a:srgbClr>
                </a:solidFill>
                <a:latin typeface="+mn-ea"/>
              </a:rPr>
              <a:t>新产品研发</a:t>
            </a:r>
            <a:endParaRPr lang="en-US" altLang="zh-CN" sz="1200" b="1" dirty="0">
              <a:solidFill>
                <a:srgbClr val="F79646">
                  <a:lumMod val="50000"/>
                </a:srgbClr>
              </a:solidFill>
              <a:latin typeface="+mn-ea"/>
            </a:endParaRPr>
          </a:p>
          <a:p>
            <a:pPr indent="0" fontAlgn="base">
              <a:lnSpc>
                <a:spcPct val="200000"/>
              </a:lnSpc>
              <a:spcBef>
                <a:spcPct val="0"/>
              </a:spcBef>
              <a:spcAft>
                <a:spcPct val="0"/>
              </a:spcAft>
              <a:buFont typeface="+mj-ea"/>
              <a:buNone/>
            </a:pPr>
            <a:r>
              <a:rPr lang="zh-CN" altLang="en-US" sz="1200" b="1" dirty="0">
                <a:solidFill>
                  <a:srgbClr val="F79646">
                    <a:lumMod val="50000"/>
                  </a:srgbClr>
                </a:solidFill>
                <a:latin typeface="+mn-ea"/>
              </a:rPr>
              <a:t>精算评估</a:t>
            </a:r>
            <a:endParaRPr lang="zh-CN" altLang="en-US" sz="1200" b="1" dirty="0">
              <a:solidFill>
                <a:srgbClr val="F79646">
                  <a:lumMod val="50000"/>
                </a:srgbClr>
              </a:solidFill>
              <a:latin typeface="+mn-ea"/>
            </a:endParaRPr>
          </a:p>
        </p:txBody>
      </p:sp>
      <p:sp>
        <p:nvSpPr>
          <p:cNvPr id="130" name="矩形 129"/>
          <p:cNvSpPr/>
          <p:nvPr/>
        </p:nvSpPr>
        <p:spPr>
          <a:xfrm>
            <a:off x="7691120" y="1557655"/>
            <a:ext cx="1271905" cy="309245"/>
          </a:xfrm>
          <a:prstGeom prst="rect">
            <a:avLst/>
          </a:prstGeom>
        </p:spPr>
        <p:txBody>
          <a:bodyPr wrap="square">
            <a:noAutofit/>
          </a:bodyPr>
          <a:p>
            <a:pPr algn="ctr">
              <a:buClrTx/>
              <a:buSzTx/>
              <a:buFontTx/>
            </a:pPr>
            <a:r>
              <a:rPr lang="zh-CN" altLang="en-US" sz="900" b="1" dirty="0">
                <a:gradFill>
                  <a:gsLst>
                    <a:gs pos="0">
                      <a:srgbClr val="FE4444"/>
                    </a:gs>
                    <a:gs pos="100000">
                      <a:srgbClr val="832B2B"/>
                    </a:gs>
                  </a:gsLst>
                  <a:lin scaled="0"/>
                </a:gradFill>
                <a:latin typeface="华文楷体" panose="02010600040101010101" pitchFamily="2" charset="-122"/>
                <a:ea typeface="华文楷体" panose="02010600040101010101" pitchFamily="2" charset="-122"/>
              </a:rPr>
              <a:t>云计算</a:t>
            </a:r>
            <a:r>
              <a:rPr lang="en-US" altLang="zh-CN" sz="900" b="1" dirty="0">
                <a:gradFill>
                  <a:gsLst>
                    <a:gs pos="0">
                      <a:srgbClr val="FE4444"/>
                    </a:gs>
                    <a:gs pos="100000">
                      <a:srgbClr val="832B2B"/>
                    </a:gs>
                  </a:gsLst>
                  <a:lin scaled="0"/>
                </a:gradFill>
                <a:latin typeface="华文楷体" panose="02010600040101010101" pitchFamily="2" charset="-122"/>
                <a:ea typeface="华文楷体" panose="02010600040101010101" pitchFamily="2" charset="-122"/>
              </a:rPr>
              <a:t>+</a:t>
            </a:r>
            <a:r>
              <a:rPr lang="zh-CN" altLang="en-US" sz="900" b="1" dirty="0">
                <a:gradFill>
                  <a:gsLst>
                    <a:gs pos="0">
                      <a:srgbClr val="FE4444"/>
                    </a:gs>
                    <a:gs pos="100000">
                      <a:srgbClr val="832B2B"/>
                    </a:gs>
                  </a:gsLst>
                  <a:lin scaled="0"/>
                </a:gradFill>
                <a:latin typeface="华文楷体" panose="02010600040101010101" pitchFamily="2" charset="-122"/>
                <a:ea typeface="华文楷体" panose="02010600040101010101" pitchFamily="2" charset="-122"/>
              </a:rPr>
              <a:t>流批一体</a:t>
            </a:r>
            <a:endParaRPr lang="zh-CN" altLang="en-US" sz="900" b="1" dirty="0">
              <a:gradFill>
                <a:gsLst>
                  <a:gs pos="0">
                    <a:srgbClr val="FE4444"/>
                  </a:gs>
                  <a:gs pos="100000">
                    <a:srgbClr val="832B2B"/>
                  </a:gs>
                </a:gsLst>
                <a:lin scaled="0"/>
              </a:gradFill>
              <a:latin typeface="华文楷体" panose="02010600040101010101" pitchFamily="2" charset="-122"/>
              <a:ea typeface="华文楷体" panose="02010600040101010101" pitchFamily="2" charset="-122"/>
            </a:endParaRPr>
          </a:p>
        </p:txBody>
      </p:sp>
      <p:sp>
        <p:nvSpPr>
          <p:cNvPr id="131" name="文本框 130"/>
          <p:cNvSpPr txBox="1"/>
          <p:nvPr/>
        </p:nvSpPr>
        <p:spPr>
          <a:xfrm>
            <a:off x="7541895" y="1323975"/>
            <a:ext cx="1570990" cy="337185"/>
          </a:xfrm>
          <a:prstGeom prst="rect">
            <a:avLst/>
          </a:prstGeom>
          <a:no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t" anchorCtr="0" forceAA="0" compatLnSpc="1">
            <a:spAutoFit/>
          </a:bodyPr>
          <a:p>
            <a:pPr algn="ctr"/>
            <a:r>
              <a:rPr lang="zh-CN" sz="1600" b="1" dirty="0">
                <a:gradFill>
                  <a:gsLst>
                    <a:gs pos="0">
                      <a:srgbClr val="FE4444"/>
                    </a:gs>
                    <a:gs pos="100000">
                      <a:srgbClr val="832B2B"/>
                    </a:gs>
                  </a:gsLst>
                  <a:lin scaled="0"/>
                </a:gradFill>
                <a:latin typeface="华文楷体" panose="02010600040101010101" pitchFamily="2" charset="-122"/>
                <a:ea typeface="华文楷体" panose="02010600040101010101" pitchFamily="2" charset="-122"/>
                <a:sym typeface="+mn-ea"/>
              </a:rPr>
              <a:t>未来</a:t>
            </a:r>
            <a:endParaRPr lang="zh-CN" sz="1600" b="1" dirty="0">
              <a:gradFill>
                <a:gsLst>
                  <a:gs pos="0">
                    <a:srgbClr val="FE4444"/>
                  </a:gs>
                  <a:gs pos="100000">
                    <a:srgbClr val="832B2B"/>
                  </a:gs>
                </a:gsLst>
                <a:lin scaled="0"/>
              </a:gradFill>
              <a:latin typeface="华文楷体" panose="02010600040101010101" pitchFamily="2" charset="-122"/>
              <a:ea typeface="华文楷体" panose="02010600040101010101" pitchFamily="2" charset="-122"/>
              <a:sym typeface="+mn-ea"/>
            </a:endParaRPr>
          </a:p>
        </p:txBody>
      </p:sp>
      <p:pic>
        <p:nvPicPr>
          <p:cNvPr id="132" name="图片 13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924165" y="2594610"/>
            <a:ext cx="391795" cy="341630"/>
          </a:xfrm>
          <a:prstGeom prst="rect">
            <a:avLst/>
          </a:prstGeom>
        </p:spPr>
      </p:pic>
      <p:sp>
        <p:nvSpPr>
          <p:cNvPr id="133" name="文本框 132"/>
          <p:cNvSpPr txBox="1"/>
          <p:nvPr/>
        </p:nvSpPr>
        <p:spPr>
          <a:xfrm>
            <a:off x="8168640" y="2707005"/>
            <a:ext cx="584200" cy="156845"/>
          </a:xfrm>
          <a:prstGeom prst="rect">
            <a:avLst/>
          </a:prstGeom>
          <a:noFill/>
        </p:spPr>
        <p:txBody>
          <a:bodyPr wrap="none" rtlCol="0">
            <a:noAutofit/>
          </a:bodyPr>
          <a:p>
            <a:pPr algn="ctr" fontAlgn="base">
              <a:lnSpc>
                <a:spcPct val="140000"/>
              </a:lnSpc>
              <a:spcBef>
                <a:spcPct val="0"/>
              </a:spcBef>
              <a:spcAft>
                <a:spcPct val="0"/>
              </a:spcAft>
              <a:buFont typeface="Wingdings" panose="05000000000000000000" pitchFamily="2" charset="2"/>
              <a:buNone/>
            </a:pPr>
            <a:r>
              <a:rPr lang="en-US" altLang="zh-CN" sz="800" b="1">
                <a:solidFill>
                  <a:prstClr val="black"/>
                </a:solidFill>
                <a:latin typeface="华文楷体" panose="02010600040101010101" pitchFamily="2" charset="-122"/>
                <a:ea typeface="华文楷体" panose="02010600040101010101" pitchFamily="2" charset="-122"/>
              </a:rPr>
              <a:t>Apache Kylin</a:t>
            </a:r>
            <a:endParaRPr lang="en-US" altLang="zh-CN" sz="800" b="1">
              <a:solidFill>
                <a:prstClr val="black"/>
              </a:solidFill>
              <a:latin typeface="华文楷体" panose="02010600040101010101" pitchFamily="2" charset="-122"/>
              <a:ea typeface="华文楷体" panose="02010600040101010101" pitchFamily="2" charset="-122"/>
            </a:endParaRPr>
          </a:p>
        </p:txBody>
      </p:sp>
      <p:sp>
        <p:nvSpPr>
          <p:cNvPr id="134" name="矩形 133"/>
          <p:cNvSpPr/>
          <p:nvPr/>
        </p:nvSpPr>
        <p:spPr bwMode="gray">
          <a:xfrm>
            <a:off x="164465" y="1109345"/>
            <a:ext cx="8791575" cy="2011045"/>
          </a:xfrm>
          <a:prstGeom prst="rect">
            <a:avLst/>
          </a:prstGeom>
          <a:noFill/>
          <a:ln w="9525" cap="rnd">
            <a:solidFill>
              <a:srgbClr val="929292"/>
            </a:solidFill>
            <a:prstDash val="sys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83474" rIns="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华文楷体" panose="02010600040101010101" pitchFamily="2" charset="-122"/>
              <a:cs typeface="+mn-cs"/>
              <a:sym typeface="Arial" panose="020B0604020202020204" pitchFamily="34" charset="0"/>
            </a:endParaRPr>
          </a:p>
        </p:txBody>
      </p:sp>
      <p:pic>
        <p:nvPicPr>
          <p:cNvPr id="135" name="图片 134"/>
          <p:cNvPicPr>
            <a:picLocks noChangeAspect="1"/>
          </p:cNvPicPr>
          <p:nvPr/>
        </p:nvPicPr>
        <p:blipFill>
          <a:blip r:embed="rId16"/>
          <a:stretch>
            <a:fillRect/>
          </a:stretch>
        </p:blipFill>
        <p:spPr>
          <a:xfrm>
            <a:off x="7883525" y="2102485"/>
            <a:ext cx="432435" cy="408940"/>
          </a:xfrm>
          <a:prstGeom prst="rect">
            <a:avLst/>
          </a:prstGeom>
        </p:spPr>
      </p:pic>
      <p:pic>
        <p:nvPicPr>
          <p:cNvPr id="136" name="图片 135" descr="503bfa1aa37000fe49f2707771e2e470"/>
          <p:cNvPicPr>
            <a:picLocks noChangeAspect="1"/>
          </p:cNvPicPr>
          <p:nvPr/>
        </p:nvPicPr>
        <p:blipFill>
          <a:blip r:embed="rId17"/>
          <a:stretch>
            <a:fillRect/>
          </a:stretch>
        </p:blipFill>
        <p:spPr>
          <a:xfrm>
            <a:off x="7841615" y="1757680"/>
            <a:ext cx="516255" cy="290195"/>
          </a:xfrm>
          <a:prstGeom prst="rect">
            <a:avLst/>
          </a:prstGeom>
        </p:spPr>
      </p:pic>
      <p:pic>
        <p:nvPicPr>
          <p:cNvPr id="137" name="图片 136" descr="c4f73b19afa776898e85b04b8003db77"/>
          <p:cNvPicPr>
            <a:picLocks noChangeAspect="1"/>
          </p:cNvPicPr>
          <p:nvPr/>
        </p:nvPicPr>
        <p:blipFill>
          <a:blip r:embed="rId18"/>
          <a:stretch>
            <a:fillRect/>
          </a:stretch>
        </p:blipFill>
        <p:spPr>
          <a:xfrm>
            <a:off x="1315085" y="2738120"/>
            <a:ext cx="934085" cy="202565"/>
          </a:xfrm>
          <a:prstGeom prst="rect">
            <a:avLst/>
          </a:prstGeom>
        </p:spPr>
      </p:pic>
      <p:sp>
        <p:nvSpPr>
          <p:cNvPr id="138" name="矩形 137"/>
          <p:cNvSpPr/>
          <p:nvPr/>
        </p:nvSpPr>
        <p:spPr>
          <a:xfrm>
            <a:off x="2642870" y="941705"/>
            <a:ext cx="3757295" cy="332740"/>
          </a:xfrm>
          <a:prstGeom prst="rect">
            <a:avLst/>
          </a:prstGeom>
          <a:solidFill>
            <a:srgbClr val="E34810"/>
          </a:solidFill>
          <a:ln w="25400" cap="flat" cmpd="sng" algn="ctr">
            <a:solidFill>
              <a:srgbClr val="E34810"/>
            </a:solidFill>
            <a:prstDash val="solid"/>
          </a:ln>
          <a:effectLst/>
        </p:spPr>
        <p:txBody>
          <a:bodyPr lIns="68584" tIns="34291" rIns="68584" bIns="34291" rtlCol="0" anchor="ctr"/>
          <a:p>
            <a:pPr algn="ctr" fontAlgn="auto">
              <a:lnSpc>
                <a:spcPct val="100000"/>
              </a:lnSpc>
              <a:spcBef>
                <a:spcPts val="0"/>
              </a:spcBef>
              <a:spcAft>
                <a:spcPts val="0"/>
              </a:spcAft>
              <a:defRPr/>
            </a:pPr>
            <a:r>
              <a:rPr lang="zh-CN" altLang="en-US" sz="1600" b="1" kern="0">
                <a:solidFill>
                  <a:srgbClr val="FFFFFF"/>
                </a:solidFill>
                <a:latin typeface="华文楷体" panose="02010600040101010101" pitchFamily="2" charset="-122"/>
                <a:ea typeface="华文楷体" panose="02010600040101010101" pitchFamily="2" charset="-122"/>
              </a:rPr>
              <a:t>驱动系统蝶变新生，护航业务稳健前行</a:t>
            </a:r>
            <a:endParaRPr lang="zh-CN" altLang="en-US" sz="1600" b="1" kern="0">
              <a:solidFill>
                <a:srgbClr val="FFFFFF"/>
              </a:solidFill>
              <a:latin typeface="华文楷体" panose="02010600040101010101" pitchFamily="2" charset="-122"/>
              <a:ea typeface="华文楷体" panose="02010600040101010101" pitchFamily="2" charset="-122"/>
            </a:endParaRPr>
          </a:p>
        </p:txBody>
      </p:sp>
      <p:grpSp>
        <p:nvGrpSpPr>
          <p:cNvPr id="139" name="组合 138"/>
          <p:cNvGrpSpPr/>
          <p:nvPr/>
        </p:nvGrpSpPr>
        <p:grpSpPr>
          <a:xfrm>
            <a:off x="4761230" y="2172970"/>
            <a:ext cx="336550" cy="456565"/>
            <a:chOff x="9213" y="2517"/>
            <a:chExt cx="530" cy="719"/>
          </a:xfrm>
        </p:grpSpPr>
        <p:pic>
          <p:nvPicPr>
            <p:cNvPr id="140" name="图片 13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90" y="2517"/>
              <a:ext cx="424" cy="539"/>
            </a:xfrm>
            <a:prstGeom prst="rect">
              <a:avLst/>
            </a:prstGeom>
          </p:spPr>
        </p:pic>
        <p:pic>
          <p:nvPicPr>
            <p:cNvPr id="141" name="图片 14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213" y="3076"/>
              <a:ext cx="531" cy="160"/>
            </a:xfrm>
            <a:prstGeom prst="rect">
              <a:avLst/>
            </a:prstGeom>
          </p:spPr>
        </p:pic>
      </p:grpSp>
      <p:grpSp>
        <p:nvGrpSpPr>
          <p:cNvPr id="142" name="组合 141"/>
          <p:cNvGrpSpPr/>
          <p:nvPr/>
        </p:nvGrpSpPr>
        <p:grpSpPr>
          <a:xfrm>
            <a:off x="5201285" y="2195195"/>
            <a:ext cx="384810" cy="419100"/>
            <a:chOff x="8255" y="2627"/>
            <a:chExt cx="606" cy="660"/>
          </a:xfrm>
        </p:grpSpPr>
        <p:pic>
          <p:nvPicPr>
            <p:cNvPr id="143" name="图片 14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326" y="2627"/>
              <a:ext cx="491" cy="449"/>
            </a:xfrm>
            <a:prstGeom prst="rect">
              <a:avLst/>
            </a:prstGeom>
          </p:spPr>
        </p:pic>
        <p:pic>
          <p:nvPicPr>
            <p:cNvPr id="144" name="图片 14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255" y="3167"/>
              <a:ext cx="607" cy="120"/>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rotWithShape="1">
          <a:blip r:embed="rId1">
            <a:grayscl/>
            <a:extLst>
              <a:ext uri="{28A0092B-C50C-407E-A947-70E740481C1C}">
                <a14:useLocalDpi xmlns:a14="http://schemas.microsoft.com/office/drawing/2010/main" val="0"/>
              </a:ext>
            </a:extLst>
          </a:blip>
          <a:srcRect l="41630" r="18268"/>
          <a:stretch>
            <a:fillRect/>
          </a:stretch>
        </p:blipFill>
        <p:spPr>
          <a:xfrm>
            <a:off x="0" y="0"/>
            <a:ext cx="3186905" cy="5143500"/>
          </a:xfrm>
          <a:prstGeom prst="rect">
            <a:avLst/>
          </a:prstGeom>
        </p:spPr>
      </p:pic>
      <p:grpSp>
        <p:nvGrpSpPr>
          <p:cNvPr id="2" name="组合 1"/>
          <p:cNvGrpSpPr/>
          <p:nvPr/>
        </p:nvGrpSpPr>
        <p:grpSpPr>
          <a:xfrm>
            <a:off x="5442461" y="578456"/>
            <a:ext cx="2077211" cy="470957"/>
            <a:chOff x="4927755" y="1844007"/>
            <a:chExt cx="2480513" cy="627942"/>
          </a:xfrm>
        </p:grpSpPr>
        <p:sp>
          <p:nvSpPr>
            <p:cNvPr id="4" name="文本框 8"/>
            <p:cNvSpPr txBox="1"/>
            <p:nvPr/>
          </p:nvSpPr>
          <p:spPr>
            <a:xfrm>
              <a:off x="4927756" y="1844007"/>
              <a:ext cx="2480512" cy="49106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a:defRPr/>
              </a:pPr>
              <a:r>
                <a:rPr lang="zh-CN" altLang="en-US" b="1" noProof="0" dirty="0" smtClean="0">
                  <a:solidFill>
                    <a:schemeClr val="bg1"/>
                  </a:solidFill>
                  <a:latin typeface="Arial" panose="020B0604020202020204" pitchFamily="34" charset="0"/>
                  <a:ea typeface="华文楷体" panose="02010600040101010101" pitchFamily="2" charset="-122"/>
                  <a:sym typeface="+mn-lt"/>
                </a:rPr>
                <a:t>食安当前工作梳理</a:t>
              </a:r>
              <a:endParaRPr kumimoji="1" lang="zh-CN" altLang="en-US" b="1" i="0" u="none" strike="noStrike" kern="1200" cap="none" spc="0" normalizeH="0" baseline="0" noProof="0" dirty="0" smtClean="0">
                <a:ln>
                  <a:noFill/>
                </a:ln>
                <a:solidFill>
                  <a:schemeClr val="bg1"/>
                </a:solidFill>
                <a:effectLst/>
                <a:uLnTx/>
                <a:uFillTx/>
                <a:latin typeface="Arial" panose="020B0604020202020204" pitchFamily="34" charset="0"/>
                <a:ea typeface="华文楷体" panose="02010600040101010101" pitchFamily="2" charset="-122"/>
                <a:cs typeface="+mn-ea"/>
                <a:sym typeface="+mn-lt"/>
              </a:endParaRPr>
            </a:p>
          </p:txBody>
        </p:sp>
        <p:cxnSp>
          <p:nvCxnSpPr>
            <p:cNvPr id="6" name="直接连接符 5"/>
            <p:cNvCxnSpPr/>
            <p:nvPr/>
          </p:nvCxnSpPr>
          <p:spPr>
            <a:xfrm>
              <a:off x="4927755" y="1892087"/>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5445275" y="1758566"/>
            <a:ext cx="2285080" cy="470957"/>
            <a:chOff x="4927755" y="1844007"/>
            <a:chExt cx="3046773" cy="627942"/>
          </a:xfrm>
        </p:grpSpPr>
        <p:sp>
          <p:nvSpPr>
            <p:cNvPr id="22" name="文本框 8"/>
            <p:cNvSpPr txBox="1"/>
            <p:nvPr/>
          </p:nvSpPr>
          <p:spPr>
            <a:xfrm>
              <a:off x="4927756" y="1844007"/>
              <a:ext cx="3046772" cy="49106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b="1" dirty="0" smtClean="0">
                  <a:solidFill>
                    <a:srgbClr val="FD663A"/>
                  </a:solidFill>
                  <a:latin typeface="华文楷体" panose="02010600040101010101" pitchFamily="2" charset="-122"/>
                  <a:ea typeface="华文楷体" panose="02010600040101010101" pitchFamily="2" charset="-122"/>
                  <a:cs typeface="+mn-ea"/>
                  <a:sym typeface="+mn-lt"/>
                </a:rPr>
                <a:t>如何对症下药</a:t>
              </a:r>
              <a:endParaRPr lang="zh-CN" altLang="en-US" b="1" dirty="0" smtClean="0">
                <a:solidFill>
                  <a:srgbClr val="FD663A"/>
                </a:solidFill>
                <a:latin typeface="华文楷体" panose="02010600040101010101" pitchFamily="2" charset="-122"/>
                <a:ea typeface="华文楷体" panose="02010600040101010101" pitchFamily="2" charset="-122"/>
                <a:cs typeface="+mn-ea"/>
                <a:sym typeface="+mn-lt"/>
              </a:endParaRPr>
            </a:p>
          </p:txBody>
        </p:sp>
        <p:cxnSp>
          <p:nvCxnSpPr>
            <p:cNvPr id="24" name="直接连接符 23"/>
            <p:cNvCxnSpPr/>
            <p:nvPr/>
          </p:nvCxnSpPr>
          <p:spPr>
            <a:xfrm>
              <a:off x="4927755" y="1892087"/>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5442461" y="2881338"/>
            <a:ext cx="2287893" cy="470957"/>
            <a:chOff x="4927755" y="1844007"/>
            <a:chExt cx="2256816" cy="627942"/>
          </a:xfrm>
        </p:grpSpPr>
        <p:sp>
          <p:nvSpPr>
            <p:cNvPr id="31" name="文本框 8"/>
            <p:cNvSpPr txBox="1"/>
            <p:nvPr/>
          </p:nvSpPr>
          <p:spPr>
            <a:xfrm>
              <a:off x="4927756" y="1844007"/>
              <a:ext cx="2256815" cy="49106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smtClean="0">
                  <a:latin typeface="华文楷体" panose="02010600040101010101" pitchFamily="2" charset="-122"/>
                  <a:ea typeface="华文楷体" panose="02010600040101010101" pitchFamily="2" charset="-122"/>
                  <a:cs typeface="+mn-ea"/>
                  <a:sym typeface="+mn-lt"/>
                </a:rPr>
                <a:t>高效设计密钥</a:t>
              </a:r>
              <a:endParaRPr lang="zh-CN" altLang="en-US" dirty="0" smtClean="0">
                <a:latin typeface="华文楷体" panose="02010600040101010101" pitchFamily="2" charset="-122"/>
                <a:ea typeface="华文楷体" panose="02010600040101010101" pitchFamily="2" charset="-122"/>
                <a:cs typeface="+mn-ea"/>
                <a:sym typeface="+mn-lt"/>
              </a:endParaRPr>
            </a:p>
          </p:txBody>
        </p:sp>
        <p:cxnSp>
          <p:nvCxnSpPr>
            <p:cNvPr id="33" name="直接连接符 32"/>
            <p:cNvCxnSpPr/>
            <p:nvPr/>
          </p:nvCxnSpPr>
          <p:spPr>
            <a:xfrm>
              <a:off x="4927755" y="1892087"/>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1" name="文本框 40"/>
          <p:cNvSpPr txBox="1"/>
          <p:nvPr/>
        </p:nvSpPr>
        <p:spPr>
          <a:xfrm>
            <a:off x="5439648" y="848573"/>
            <a:ext cx="1813095" cy="299085"/>
          </a:xfrm>
          <a:prstGeom prst="rect">
            <a:avLst/>
          </a:prstGeom>
          <a:noFill/>
        </p:spPr>
        <p:txBody>
          <a:bodyPr wrap="square" rtlCol="0">
            <a:spAutoFit/>
          </a:bodyPr>
          <a:lstStyle/>
          <a:p>
            <a:r>
              <a:rPr lang="en-US" altLang="zh-CN" sz="1350" dirty="0" smtClean="0">
                <a:solidFill>
                  <a:schemeClr val="bg1"/>
                </a:solidFill>
                <a:latin typeface="华文楷体" panose="02010600040101010101" pitchFamily="2" charset="-122"/>
                <a:ea typeface="华文楷体" panose="02010600040101010101" pitchFamily="2" charset="-122"/>
              </a:rPr>
              <a:t>XX</a:t>
            </a:r>
            <a:endParaRPr lang="en-US" altLang="zh-CN" sz="1350" dirty="0" smtClean="0">
              <a:solidFill>
                <a:schemeClr val="bg1"/>
              </a:solidFill>
              <a:latin typeface="华文楷体" panose="02010600040101010101" pitchFamily="2" charset="-122"/>
              <a:ea typeface="华文楷体" panose="02010600040101010101" pitchFamily="2" charset="-122"/>
            </a:endParaRPr>
          </a:p>
        </p:txBody>
      </p:sp>
      <p:sp>
        <p:nvSpPr>
          <p:cNvPr id="43" name="文本框 42"/>
          <p:cNvSpPr txBox="1"/>
          <p:nvPr/>
        </p:nvSpPr>
        <p:spPr>
          <a:xfrm>
            <a:off x="5439728" y="2008823"/>
            <a:ext cx="2989421" cy="299085"/>
          </a:xfrm>
          <a:prstGeom prst="rect">
            <a:avLst/>
          </a:prstGeom>
          <a:noFill/>
        </p:spPr>
        <p:txBody>
          <a:bodyPr wrap="square" rtlCol="0">
            <a:spAutoFit/>
          </a:bodyPr>
          <a:lstStyle/>
          <a:p>
            <a:r>
              <a:rPr lang="en-US" sz="1350" dirty="0" smtClean="0">
                <a:solidFill>
                  <a:srgbClr val="FD663A"/>
                </a:solidFill>
                <a:latin typeface="华文楷体" panose="02010600040101010101" pitchFamily="2" charset="-122"/>
                <a:ea typeface="华文楷体" panose="02010600040101010101" pitchFamily="2" charset="-122"/>
              </a:rPr>
              <a:t>2</a:t>
            </a:r>
            <a:r>
              <a:rPr lang="zh-CN" altLang="en-US" sz="1350" dirty="0" smtClean="0">
                <a:solidFill>
                  <a:srgbClr val="FD663A"/>
                </a:solidFill>
                <a:latin typeface="华文楷体" panose="02010600040101010101" pitchFamily="2" charset="-122"/>
                <a:ea typeface="华文楷体" panose="02010600040101010101" pitchFamily="2" charset="-122"/>
              </a:rPr>
              <a:t>个方法、</a:t>
            </a:r>
            <a:r>
              <a:rPr lang="en-US" altLang="zh-CN" sz="1350" dirty="0" smtClean="0">
                <a:solidFill>
                  <a:srgbClr val="FD663A"/>
                </a:solidFill>
                <a:latin typeface="华文楷体" panose="02010600040101010101" pitchFamily="2" charset="-122"/>
                <a:ea typeface="华文楷体" panose="02010600040101010101" pitchFamily="2" charset="-122"/>
              </a:rPr>
              <a:t>3</a:t>
            </a:r>
            <a:r>
              <a:rPr lang="zh-CN" altLang="en-US" sz="1350" dirty="0" smtClean="0">
                <a:solidFill>
                  <a:srgbClr val="FD663A"/>
                </a:solidFill>
                <a:latin typeface="华文楷体" panose="02010600040101010101" pitchFamily="2" charset="-122"/>
                <a:ea typeface="华文楷体" panose="02010600040101010101" pitchFamily="2" charset="-122"/>
              </a:rPr>
              <a:t>个原则</a:t>
            </a:r>
            <a:endParaRPr lang="zh-CN" altLang="en-US" sz="1350" dirty="0" smtClean="0">
              <a:solidFill>
                <a:srgbClr val="FD663A"/>
              </a:solidFill>
              <a:latin typeface="华文楷体" panose="02010600040101010101" pitchFamily="2" charset="-122"/>
              <a:ea typeface="华文楷体" panose="02010600040101010101" pitchFamily="2" charset="-122"/>
            </a:endParaRPr>
          </a:p>
        </p:txBody>
      </p:sp>
      <p:sp>
        <p:nvSpPr>
          <p:cNvPr id="44" name="文本框 43"/>
          <p:cNvSpPr txBox="1"/>
          <p:nvPr/>
        </p:nvSpPr>
        <p:spPr>
          <a:xfrm>
            <a:off x="5448131" y="3187858"/>
            <a:ext cx="2593220" cy="299085"/>
          </a:xfrm>
          <a:prstGeom prst="rect">
            <a:avLst/>
          </a:prstGeom>
          <a:noFill/>
        </p:spPr>
        <p:txBody>
          <a:bodyPr wrap="square" rtlCol="0">
            <a:spAutoFit/>
          </a:bodyPr>
          <a:lstStyle/>
          <a:p>
            <a:r>
              <a:rPr lang="zh-CN" altLang="en-US" sz="1350" dirty="0" smtClean="0">
                <a:solidFill>
                  <a:schemeClr val="bg1">
                    <a:lumMod val="50000"/>
                  </a:schemeClr>
                </a:solidFill>
                <a:latin typeface="华文楷体" panose="02010600040101010101" pitchFamily="2" charset="-122"/>
                <a:ea typeface="华文楷体" panose="02010600040101010101" pitchFamily="2" charset="-122"/>
              </a:rPr>
              <a:t>架构三板斧、案例成效</a:t>
            </a:r>
            <a:endParaRPr lang="zh-CN" altLang="en-US" sz="1350" dirty="0" smtClean="0">
              <a:solidFill>
                <a:schemeClr val="bg1">
                  <a:lumMod val="50000"/>
                </a:schemeClr>
              </a:solidFill>
              <a:latin typeface="华文楷体" panose="02010600040101010101" pitchFamily="2" charset="-122"/>
              <a:ea typeface="华文楷体" panose="02010600040101010101" pitchFamily="2" charset="-122"/>
            </a:endParaRPr>
          </a:p>
        </p:txBody>
      </p:sp>
      <p:sp>
        <p:nvSpPr>
          <p:cNvPr id="5" name="文本框 4"/>
          <p:cNvSpPr txBox="1"/>
          <p:nvPr/>
        </p:nvSpPr>
        <p:spPr>
          <a:xfrm>
            <a:off x="4071620" y="691959"/>
            <a:ext cx="1257300" cy="368300"/>
          </a:xfrm>
          <a:prstGeom prst="rect">
            <a:avLst/>
          </a:prstGeom>
          <a:noFill/>
        </p:spPr>
        <p:txBody>
          <a:bodyPr wrap="square" rtlCol="0">
            <a:spAutoFit/>
          </a:bodyPr>
          <a:lstStyle/>
          <a:p>
            <a:r>
              <a:rPr lang="zh-CN" altLang="en-US" dirty="0" smtClean="0">
                <a:solidFill>
                  <a:schemeClr val="tx1"/>
                </a:solidFill>
                <a:latin typeface="华文楷体" panose="02010600040101010101" pitchFamily="2" charset="-122"/>
                <a:ea typeface="华文楷体" panose="02010600040101010101" pitchFamily="2" charset="-122"/>
              </a:rPr>
              <a:t>第一部分</a:t>
            </a:r>
            <a:endParaRPr lang="zh-CN" altLang="en-US" dirty="0" smtClean="0">
              <a:solidFill>
                <a:schemeClr val="tx1"/>
              </a:solidFill>
              <a:latin typeface="华文楷体" panose="02010600040101010101" pitchFamily="2" charset="-122"/>
              <a:ea typeface="华文楷体" panose="02010600040101010101" pitchFamily="2" charset="-122"/>
            </a:endParaRPr>
          </a:p>
        </p:txBody>
      </p:sp>
      <p:sp>
        <p:nvSpPr>
          <p:cNvPr id="45" name="文本框 44"/>
          <p:cNvSpPr txBox="1"/>
          <p:nvPr/>
        </p:nvSpPr>
        <p:spPr>
          <a:xfrm>
            <a:off x="4071620" y="1870328"/>
            <a:ext cx="1257300" cy="368300"/>
          </a:xfrm>
          <a:prstGeom prst="rect">
            <a:avLst/>
          </a:prstGeom>
          <a:noFill/>
        </p:spPr>
        <p:txBody>
          <a:bodyPr wrap="square" rtlCol="0">
            <a:spAutoFit/>
          </a:bodyPr>
          <a:lstStyle/>
          <a:p>
            <a:r>
              <a:rPr lang="zh-CN" altLang="en-US" b="1" dirty="0" smtClean="0">
                <a:solidFill>
                  <a:srgbClr val="FD663A"/>
                </a:solidFill>
                <a:latin typeface="华文楷体" panose="02010600040101010101" pitchFamily="2" charset="-122"/>
                <a:ea typeface="华文楷体" panose="02010600040101010101" pitchFamily="2" charset="-122"/>
              </a:rPr>
              <a:t>第二部分</a:t>
            </a:r>
            <a:endParaRPr lang="zh-CN" altLang="en-US" b="1" dirty="0" smtClean="0">
              <a:solidFill>
                <a:srgbClr val="FD663A"/>
              </a:solidFill>
              <a:latin typeface="华文楷体" panose="02010600040101010101" pitchFamily="2" charset="-122"/>
              <a:ea typeface="华文楷体" panose="02010600040101010101" pitchFamily="2" charset="-122"/>
            </a:endParaRPr>
          </a:p>
        </p:txBody>
      </p:sp>
      <p:sp>
        <p:nvSpPr>
          <p:cNvPr id="46" name="文本框 45"/>
          <p:cNvSpPr txBox="1"/>
          <p:nvPr/>
        </p:nvSpPr>
        <p:spPr>
          <a:xfrm>
            <a:off x="4071620" y="2996347"/>
            <a:ext cx="1257300" cy="368300"/>
          </a:xfrm>
          <a:prstGeom prst="rect">
            <a:avLst/>
          </a:prstGeom>
          <a:noFill/>
        </p:spPr>
        <p:txBody>
          <a:bodyPr wrap="square" rtlCol="0">
            <a:spAutoFit/>
          </a:bodyPr>
          <a:lstStyle/>
          <a:p>
            <a:r>
              <a:rPr lang="zh-CN" altLang="en-US" dirty="0" smtClean="0">
                <a:latin typeface="华文楷体" panose="02010600040101010101" pitchFamily="2" charset="-122"/>
                <a:ea typeface="华文楷体" panose="02010600040101010101" pitchFamily="2" charset="-122"/>
              </a:rPr>
              <a:t>第三部分</a:t>
            </a:r>
            <a:endParaRPr lang="zh-CN" altLang="en-US" dirty="0" smtClean="0">
              <a:latin typeface="华文楷体" panose="02010600040101010101" pitchFamily="2" charset="-122"/>
              <a:ea typeface="华文楷体" panose="02010600040101010101" pitchFamily="2" charset="-122"/>
            </a:endParaRPr>
          </a:p>
        </p:txBody>
      </p:sp>
      <p:sp>
        <p:nvSpPr>
          <p:cNvPr id="14" name="矩形 13"/>
          <p:cNvSpPr/>
          <p:nvPr/>
        </p:nvSpPr>
        <p:spPr>
          <a:xfrm>
            <a:off x="3544570" y="1870188"/>
            <a:ext cx="50800" cy="354443"/>
          </a:xfrm>
          <a:prstGeom prst="rect">
            <a:avLst/>
          </a:prstGeom>
          <a:solidFill>
            <a:srgbClr val="FD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8" name="组合 47"/>
          <p:cNvGrpSpPr/>
          <p:nvPr/>
        </p:nvGrpSpPr>
        <p:grpSpPr>
          <a:xfrm>
            <a:off x="-2812" y="0"/>
            <a:ext cx="3189718" cy="4428784"/>
            <a:chOff x="-3750" y="0"/>
            <a:chExt cx="4252957" cy="5905045"/>
          </a:xfrm>
          <a:solidFill>
            <a:schemeClr val="bg1">
              <a:lumMod val="85000"/>
              <a:alpha val="50000"/>
            </a:schemeClr>
          </a:solidFill>
        </p:grpSpPr>
        <p:sp>
          <p:nvSpPr>
            <p:cNvPr id="39" name="矩形 38"/>
            <p:cNvSpPr/>
            <p:nvPr/>
          </p:nvSpPr>
          <p:spPr>
            <a:xfrm>
              <a:off x="0" y="0"/>
              <a:ext cx="4249207" cy="39371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直角三角形 46"/>
            <p:cNvSpPr/>
            <p:nvPr/>
          </p:nvSpPr>
          <p:spPr>
            <a:xfrm rot="10800000">
              <a:off x="-3750" y="3937145"/>
              <a:ext cx="4252957" cy="19679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2" name="等腰三角形 51"/>
          <p:cNvSpPr/>
          <p:nvPr/>
        </p:nvSpPr>
        <p:spPr>
          <a:xfrm rot="10273322">
            <a:off x="1885289" y="656447"/>
            <a:ext cx="1369049" cy="4570807"/>
          </a:xfrm>
          <a:prstGeom prst="triangle">
            <a:avLst>
              <a:gd name="adj" fmla="val 4983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直角三角形 49"/>
          <p:cNvSpPr/>
          <p:nvPr/>
        </p:nvSpPr>
        <p:spPr>
          <a:xfrm rot="10800000">
            <a:off x="785812" y="-2"/>
            <a:ext cx="2401090" cy="1673627"/>
          </a:xfrm>
          <a:prstGeom prst="r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文本框 6"/>
          <p:cNvSpPr txBox="1"/>
          <p:nvPr/>
        </p:nvSpPr>
        <p:spPr>
          <a:xfrm>
            <a:off x="473042" y="1958485"/>
            <a:ext cx="2238007" cy="968375"/>
          </a:xfrm>
          <a:prstGeom prst="rect">
            <a:avLst/>
          </a:prstGeom>
          <a:noFill/>
        </p:spPr>
        <p:txBody>
          <a:bodyPr wrap="square" rtlCol="0">
            <a:spAutoFit/>
          </a:bodyPr>
          <a:lstStyle/>
          <a:p>
            <a:pPr algn="ctr"/>
            <a:r>
              <a:rPr lang="en-US" altLang="zh-CN" sz="2400" b="1" dirty="0" smtClean="0">
                <a:solidFill>
                  <a:srgbClr val="ED6F3D"/>
                </a:solidFill>
                <a:latin typeface="等线 Light" panose="02010600030101010101" pitchFamily="2" charset="-122"/>
                <a:ea typeface="等线 Light" panose="02010600030101010101" pitchFamily="2" charset="-122"/>
              </a:rPr>
              <a:t>CONTENT</a:t>
            </a:r>
            <a:endParaRPr lang="en-US" altLang="zh-CN" sz="2400" b="1" dirty="0" smtClean="0">
              <a:solidFill>
                <a:srgbClr val="ED6F3D"/>
              </a:solidFill>
              <a:latin typeface="等线 Light" panose="02010600030101010101" pitchFamily="2" charset="-122"/>
              <a:ea typeface="等线 Light" panose="02010600030101010101" pitchFamily="2" charset="-122"/>
            </a:endParaRPr>
          </a:p>
          <a:p>
            <a:pPr algn="ctr"/>
            <a:r>
              <a:rPr lang="zh-CN" altLang="en-US" sz="3300" b="1" dirty="0" smtClean="0">
                <a:solidFill>
                  <a:srgbClr val="ED6F3D"/>
                </a:solidFill>
                <a:latin typeface="华文楷体" panose="02010600040101010101" pitchFamily="2" charset="-122"/>
                <a:ea typeface="华文楷体" panose="02010600040101010101" pitchFamily="2" charset="-122"/>
              </a:rPr>
              <a:t>目录</a:t>
            </a:r>
            <a:endParaRPr lang="zh-CN" altLang="en-US" sz="3300" b="1" dirty="0">
              <a:solidFill>
                <a:srgbClr val="ED6F3D"/>
              </a:solidFill>
              <a:latin typeface="华文楷体" panose="02010600040101010101" pitchFamily="2" charset="-122"/>
              <a:ea typeface="华文楷体" panose="02010600040101010101" pitchFamily="2" charset="-122"/>
            </a:endParaRPr>
          </a:p>
        </p:txBody>
      </p:sp>
      <p:sp>
        <p:nvSpPr>
          <p:cNvPr id="30" name="文本框 29"/>
          <p:cNvSpPr txBox="1"/>
          <p:nvPr/>
        </p:nvSpPr>
        <p:spPr>
          <a:xfrm>
            <a:off x="5448300" y="848360"/>
            <a:ext cx="1635125" cy="299085"/>
          </a:xfrm>
          <a:prstGeom prst="rect">
            <a:avLst/>
          </a:prstGeom>
          <a:noFill/>
        </p:spPr>
        <p:txBody>
          <a:bodyPr wrap="square" rtlCol="0">
            <a:spAutoFit/>
          </a:bodyPr>
          <a:lstStyle/>
          <a:p>
            <a:r>
              <a:rPr lang="zh-CN" altLang="en-US" sz="1350" dirty="0" smtClean="0">
                <a:solidFill>
                  <a:schemeClr val="bg1">
                    <a:lumMod val="50000"/>
                  </a:schemeClr>
                </a:solidFill>
                <a:latin typeface="华文楷体" panose="02010600040101010101" pitchFamily="2" charset="-122"/>
                <a:ea typeface="华文楷体" panose="02010600040101010101" pitchFamily="2" charset="-122"/>
              </a:rPr>
              <a:t>现状与问题、目标</a:t>
            </a:r>
            <a:endParaRPr lang="zh-CN" altLang="en-US" sz="1350" dirty="0" smtClean="0">
              <a:solidFill>
                <a:schemeClr val="bg1">
                  <a:lumMod val="50000"/>
                </a:schemeClr>
              </a:solidFill>
              <a:latin typeface="华文楷体" panose="02010600040101010101" pitchFamily="2" charset="-122"/>
              <a:ea typeface="华文楷体" panose="02010600040101010101" pitchFamily="2" charset="-122"/>
            </a:endParaRPr>
          </a:p>
        </p:txBody>
      </p:sp>
      <p:sp>
        <p:nvSpPr>
          <p:cNvPr id="40" name="文本框 8"/>
          <p:cNvSpPr txBox="1"/>
          <p:nvPr/>
        </p:nvSpPr>
        <p:spPr>
          <a:xfrm>
            <a:off x="5448088" y="601807"/>
            <a:ext cx="2285079" cy="368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smtClean="0">
                <a:solidFill>
                  <a:schemeClr val="tx1"/>
                </a:solidFill>
                <a:latin typeface="华文楷体" panose="02010600040101010101" pitchFamily="2" charset="-122"/>
                <a:ea typeface="华文楷体" panose="02010600040101010101" pitchFamily="2" charset="-122"/>
                <a:cs typeface="+mn-ea"/>
                <a:sym typeface="+mn-lt"/>
              </a:rPr>
              <a:t>架构转型困境</a:t>
            </a:r>
            <a:endParaRPr lang="zh-CN" altLang="en-US" dirty="0" smtClean="0">
              <a:solidFill>
                <a:schemeClr val="tx1"/>
              </a:solidFill>
              <a:latin typeface="华文楷体" panose="02010600040101010101" pitchFamily="2" charset="-122"/>
              <a:ea typeface="华文楷体" panose="02010600040101010101" pitchFamily="2" charset="-122"/>
              <a:cs typeface="+mn-ea"/>
              <a:sym typeface="+mn-lt"/>
            </a:endParaRPr>
          </a:p>
        </p:txBody>
      </p:sp>
      <p:grpSp>
        <p:nvGrpSpPr>
          <p:cNvPr id="3" name="组合 2"/>
          <p:cNvGrpSpPr/>
          <p:nvPr/>
        </p:nvGrpSpPr>
        <p:grpSpPr>
          <a:xfrm>
            <a:off x="5448176" y="4003859"/>
            <a:ext cx="2287893" cy="470957"/>
            <a:chOff x="4927755" y="1844007"/>
            <a:chExt cx="2256816" cy="627942"/>
          </a:xfrm>
        </p:grpSpPr>
        <p:sp>
          <p:nvSpPr>
            <p:cNvPr id="7" name="文本框 8"/>
            <p:cNvSpPr txBox="1"/>
            <p:nvPr/>
          </p:nvSpPr>
          <p:spPr>
            <a:xfrm>
              <a:off x="4927756" y="1844007"/>
              <a:ext cx="2256815" cy="49106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smtClean="0">
                  <a:latin typeface="华文楷体" panose="02010600040101010101" pitchFamily="2" charset="-122"/>
                  <a:ea typeface="华文楷体" panose="02010600040101010101" pitchFamily="2" charset="-122"/>
                  <a:cs typeface="+mn-ea"/>
                  <a:sym typeface="+mn-lt"/>
                </a:rPr>
                <a:t>规划未来新章</a:t>
              </a:r>
              <a:endParaRPr lang="zh-CN" altLang="en-US" dirty="0" smtClean="0">
                <a:latin typeface="华文楷体" panose="02010600040101010101" pitchFamily="2" charset="-122"/>
                <a:ea typeface="华文楷体" panose="02010600040101010101" pitchFamily="2" charset="-122"/>
                <a:cs typeface="+mn-ea"/>
                <a:sym typeface="+mn-lt"/>
              </a:endParaRPr>
            </a:p>
          </p:txBody>
        </p:sp>
        <p:cxnSp>
          <p:nvCxnSpPr>
            <p:cNvPr id="8" name="直接连接符 7"/>
            <p:cNvCxnSpPr/>
            <p:nvPr/>
          </p:nvCxnSpPr>
          <p:spPr>
            <a:xfrm>
              <a:off x="4927755" y="1892087"/>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5448131" y="4298949"/>
            <a:ext cx="2593220" cy="299085"/>
          </a:xfrm>
          <a:prstGeom prst="rect">
            <a:avLst/>
          </a:prstGeom>
          <a:noFill/>
        </p:spPr>
        <p:txBody>
          <a:bodyPr wrap="square" rtlCol="0">
            <a:spAutoFit/>
          </a:bodyPr>
          <a:lstStyle/>
          <a:p>
            <a:r>
              <a:rPr lang="zh-CN" altLang="en-US" sz="1350" dirty="0" smtClean="0">
                <a:solidFill>
                  <a:schemeClr val="bg1">
                    <a:lumMod val="50000"/>
                  </a:schemeClr>
                </a:solidFill>
                <a:latin typeface="华文楷体" panose="02010600040101010101" pitchFamily="2" charset="-122"/>
                <a:ea typeface="华文楷体" panose="02010600040101010101" pitchFamily="2" charset="-122"/>
              </a:rPr>
              <a:t>生态趋势、分久必合</a:t>
            </a:r>
            <a:endParaRPr lang="zh-CN" altLang="en-US" sz="1350" dirty="0" smtClean="0">
              <a:solidFill>
                <a:schemeClr val="bg1">
                  <a:lumMod val="50000"/>
                </a:schemeClr>
              </a:solidFill>
              <a:latin typeface="华文楷体" panose="02010600040101010101" pitchFamily="2" charset="-122"/>
              <a:ea typeface="华文楷体" panose="02010600040101010101" pitchFamily="2" charset="-122"/>
            </a:endParaRPr>
          </a:p>
        </p:txBody>
      </p:sp>
      <p:sp>
        <p:nvSpPr>
          <p:cNvPr id="10" name="文本框 9"/>
          <p:cNvSpPr txBox="1"/>
          <p:nvPr/>
        </p:nvSpPr>
        <p:spPr>
          <a:xfrm>
            <a:off x="4077335" y="4118868"/>
            <a:ext cx="1257300" cy="368300"/>
          </a:xfrm>
          <a:prstGeom prst="rect">
            <a:avLst/>
          </a:prstGeom>
          <a:noFill/>
        </p:spPr>
        <p:txBody>
          <a:bodyPr wrap="square" rtlCol="0">
            <a:spAutoFit/>
          </a:bodyPr>
          <a:lstStyle/>
          <a:p>
            <a:r>
              <a:rPr lang="zh-CN" altLang="en-US" dirty="0" smtClean="0">
                <a:latin typeface="华文楷体" panose="02010600040101010101" pitchFamily="2" charset="-122"/>
                <a:ea typeface="华文楷体" panose="02010600040101010101" pitchFamily="2" charset="-122"/>
              </a:rPr>
              <a:t>第四部分</a:t>
            </a:r>
            <a:endParaRPr lang="zh-CN" altLang="en-US" dirty="0" smtClean="0">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74" y="140705"/>
            <a:ext cx="4161126" cy="346249"/>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r>
              <a:rPr lang="en-US" altLang="zh-CN" sz="2100" dirty="0">
                <a:sym typeface="+mn-ea"/>
              </a:rPr>
              <a:t>2+3</a:t>
            </a:r>
            <a:r>
              <a:rPr lang="zh-CN" altLang="en-US" sz="2100" dirty="0">
                <a:sym typeface="+mn-ea"/>
              </a:rPr>
              <a:t>理论</a:t>
            </a:r>
            <a:endParaRPr lang="zh-CN" altLang="en-US" sz="2100" dirty="0"/>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sp>
        <p:nvSpPr>
          <p:cNvPr id="33798" name="Freeform 4"/>
          <p:cNvSpPr/>
          <p:nvPr/>
        </p:nvSpPr>
        <p:spPr>
          <a:xfrm>
            <a:off x="4088606" y="2840117"/>
            <a:ext cx="697706" cy="402431"/>
          </a:xfrm>
          <a:custGeom>
            <a:avLst/>
            <a:gdLst>
              <a:gd name="txL" fmla="*/ 0 w 2474"/>
              <a:gd name="txT" fmla="*/ 0 h 852"/>
              <a:gd name="txR" fmla="*/ 2474 w 2474"/>
              <a:gd name="txB" fmla="*/ 852 h 852"/>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Lst>
            <a:rect l="txL" t="txT" r="txR" b="txB"/>
            <a:pathLst>
              <a:path w="2474" h="852">
                <a:moveTo>
                  <a:pt x="0" y="429"/>
                </a:moveTo>
                <a:lnTo>
                  <a:pt x="133" y="429"/>
                </a:lnTo>
                <a:lnTo>
                  <a:pt x="133" y="268"/>
                </a:lnTo>
                <a:lnTo>
                  <a:pt x="313" y="579"/>
                </a:lnTo>
                <a:lnTo>
                  <a:pt x="313" y="113"/>
                </a:lnTo>
                <a:lnTo>
                  <a:pt x="740" y="852"/>
                </a:lnTo>
                <a:lnTo>
                  <a:pt x="740" y="268"/>
                </a:lnTo>
                <a:lnTo>
                  <a:pt x="920" y="579"/>
                </a:lnTo>
                <a:lnTo>
                  <a:pt x="920" y="0"/>
                </a:lnTo>
                <a:lnTo>
                  <a:pt x="1409" y="847"/>
                </a:lnTo>
                <a:lnTo>
                  <a:pt x="1409" y="268"/>
                </a:lnTo>
                <a:lnTo>
                  <a:pt x="1589" y="579"/>
                </a:lnTo>
                <a:lnTo>
                  <a:pt x="1589" y="113"/>
                </a:lnTo>
                <a:lnTo>
                  <a:pt x="2013" y="847"/>
                </a:lnTo>
                <a:lnTo>
                  <a:pt x="2013" y="0"/>
                </a:lnTo>
                <a:lnTo>
                  <a:pt x="2351" y="586"/>
                </a:lnTo>
                <a:lnTo>
                  <a:pt x="2351" y="429"/>
                </a:lnTo>
                <a:lnTo>
                  <a:pt x="2474" y="429"/>
                </a:lnTo>
              </a:path>
            </a:pathLst>
          </a:custGeom>
          <a:noFill/>
          <a:ln w="22225" cap="flat" cmpd="sng">
            <a:solidFill>
              <a:schemeClr val="bg1">
                <a:alpha val="100000"/>
              </a:schemeClr>
            </a:solidFill>
            <a:prstDash val="solid"/>
            <a:round/>
            <a:headEnd type="none" w="med" len="med"/>
            <a:tailEnd type="none" w="med" len="med"/>
          </a:ln>
        </p:spPr>
        <p:txBody>
          <a:bodyPr/>
          <a:p>
            <a:endParaRPr lang="zh-CN" altLang="en-US" sz="1350"/>
          </a:p>
        </p:txBody>
      </p:sp>
      <p:sp>
        <p:nvSpPr>
          <p:cNvPr id="33799" name="Freeform 5"/>
          <p:cNvSpPr/>
          <p:nvPr/>
        </p:nvSpPr>
        <p:spPr>
          <a:xfrm>
            <a:off x="1413272" y="1822133"/>
            <a:ext cx="2675334" cy="2438400"/>
          </a:xfrm>
          <a:custGeom>
            <a:avLst/>
            <a:gdLst>
              <a:gd name="txL" fmla="*/ 0 w 795"/>
              <a:gd name="txT" fmla="*/ 0 h 375"/>
              <a:gd name="txR" fmla="*/ 795 w 795"/>
              <a:gd name="txB" fmla="*/ 375 h 375"/>
            </a:gdLst>
            <a:ahLst/>
            <a:cxnLst>
              <a:cxn ang="0">
                <a:pos x="0" y="0"/>
              </a:cxn>
              <a:cxn ang="0">
                <a:pos x="2147483646" y="0"/>
              </a:cxn>
              <a:cxn ang="0">
                <a:pos x="2147483646" y="2147483646"/>
              </a:cxn>
              <a:cxn ang="0">
                <a:pos x="2147483646" y="2147483646"/>
              </a:cxn>
            </a:cxnLst>
            <a:rect l="txL" t="txT" r="txR" b="txB"/>
            <a:pathLst>
              <a:path w="795" h="375">
                <a:moveTo>
                  <a:pt x="0" y="0"/>
                </a:moveTo>
                <a:lnTo>
                  <a:pt x="649" y="0"/>
                </a:lnTo>
                <a:lnTo>
                  <a:pt x="795" y="189"/>
                </a:lnTo>
                <a:lnTo>
                  <a:pt x="649" y="375"/>
                </a:lnTo>
              </a:path>
            </a:pathLst>
          </a:custGeom>
          <a:noFill/>
          <a:ln w="22225" cap="flat" cmpd="sng">
            <a:solidFill>
              <a:schemeClr val="hlink">
                <a:alpha val="100000"/>
              </a:schemeClr>
            </a:solidFill>
            <a:prstDash val="solid"/>
            <a:round/>
            <a:headEnd type="none" w="med" len="med"/>
            <a:tailEnd type="none" w="med" len="med"/>
          </a:ln>
        </p:spPr>
        <p:txBody>
          <a:bodyPr/>
          <a:p>
            <a:endParaRPr lang="zh-CN" altLang="en-US" sz="1350"/>
          </a:p>
        </p:txBody>
      </p:sp>
      <p:sp>
        <p:nvSpPr>
          <p:cNvPr id="33800" name="Freeform 6"/>
          <p:cNvSpPr/>
          <p:nvPr/>
        </p:nvSpPr>
        <p:spPr>
          <a:xfrm flipH="1">
            <a:off x="4786313" y="1822133"/>
            <a:ext cx="2675335" cy="2438400"/>
          </a:xfrm>
          <a:custGeom>
            <a:avLst/>
            <a:gdLst>
              <a:gd name="txL" fmla="*/ 0 w 795"/>
              <a:gd name="txT" fmla="*/ 0 h 375"/>
              <a:gd name="txR" fmla="*/ 795 w 795"/>
              <a:gd name="txB" fmla="*/ 375 h 375"/>
            </a:gdLst>
            <a:ahLst/>
            <a:cxnLst>
              <a:cxn ang="0">
                <a:pos x="0" y="0"/>
              </a:cxn>
              <a:cxn ang="0">
                <a:pos x="2147483646" y="0"/>
              </a:cxn>
              <a:cxn ang="0">
                <a:pos x="2147483646" y="2147483646"/>
              </a:cxn>
              <a:cxn ang="0">
                <a:pos x="2147483646" y="2147483646"/>
              </a:cxn>
            </a:cxnLst>
            <a:rect l="txL" t="txT" r="txR" b="txB"/>
            <a:pathLst>
              <a:path w="795" h="375">
                <a:moveTo>
                  <a:pt x="0" y="0"/>
                </a:moveTo>
                <a:lnTo>
                  <a:pt x="649" y="0"/>
                </a:lnTo>
                <a:lnTo>
                  <a:pt x="795" y="189"/>
                </a:lnTo>
                <a:lnTo>
                  <a:pt x="649" y="375"/>
                </a:lnTo>
              </a:path>
            </a:pathLst>
          </a:custGeom>
          <a:noFill/>
          <a:ln w="22225" cap="flat" cmpd="sng">
            <a:solidFill>
              <a:schemeClr val="hlink">
                <a:alpha val="100000"/>
              </a:schemeClr>
            </a:solidFill>
            <a:prstDash val="solid"/>
            <a:round/>
            <a:headEnd type="none" w="med" len="med"/>
            <a:tailEnd type="none" w="med" len="med"/>
          </a:ln>
        </p:spPr>
        <p:txBody>
          <a:bodyPr/>
          <a:p>
            <a:endParaRPr lang="zh-CN" altLang="en-US" sz="1350"/>
          </a:p>
        </p:txBody>
      </p:sp>
      <p:sp>
        <p:nvSpPr>
          <p:cNvPr id="33801" name="AutoShape 7"/>
          <p:cNvSpPr/>
          <p:nvPr/>
        </p:nvSpPr>
        <p:spPr>
          <a:xfrm>
            <a:off x="4007644" y="2846070"/>
            <a:ext cx="85725" cy="402431"/>
          </a:xfrm>
          <a:prstGeom prst="chevron">
            <a:avLst>
              <a:gd name="adj" fmla="val 100000"/>
            </a:avLst>
          </a:prstGeom>
          <a:solidFill>
            <a:schemeClr val="accent1"/>
          </a:solidFill>
          <a:ln w="25400" cap="flat" cmpd="sng">
            <a:solidFill>
              <a:schemeClr val="bg1"/>
            </a:solidFill>
            <a:prstDash val="solid"/>
            <a:miter/>
            <a:headEnd type="none" w="med" len="med"/>
            <a:tailEnd type="none" w="med" len="med"/>
          </a:ln>
        </p:spPr>
        <p:txBody>
          <a:bodyPr wrap="none" lIns="0" tIns="0" rIns="0" bIns="0" anchor="ctr" anchorCtr="0"/>
          <a:p>
            <a:endParaRPr lang="zh-CN" altLang="en-US" sz="1350" dirty="0">
              <a:latin typeface="Arial" panose="020B0604020202020204" pitchFamily="34" charset="0"/>
            </a:endParaRPr>
          </a:p>
        </p:txBody>
      </p:sp>
      <p:sp>
        <p:nvSpPr>
          <p:cNvPr id="33802" name="AutoShape 8"/>
          <p:cNvSpPr/>
          <p:nvPr/>
        </p:nvSpPr>
        <p:spPr>
          <a:xfrm flipH="1">
            <a:off x="4781550" y="2846070"/>
            <a:ext cx="85725" cy="402431"/>
          </a:xfrm>
          <a:prstGeom prst="chevron">
            <a:avLst>
              <a:gd name="adj" fmla="val 100000"/>
            </a:avLst>
          </a:prstGeom>
          <a:solidFill>
            <a:schemeClr val="accent1"/>
          </a:solidFill>
          <a:ln w="25400" cap="flat" cmpd="sng">
            <a:solidFill>
              <a:schemeClr val="bg1"/>
            </a:solidFill>
            <a:prstDash val="solid"/>
            <a:miter/>
            <a:headEnd type="none" w="med" len="med"/>
            <a:tailEnd type="none" w="med" len="med"/>
          </a:ln>
        </p:spPr>
        <p:txBody>
          <a:bodyPr wrap="none" lIns="0" tIns="0" rIns="0" bIns="0" anchor="ctr" anchorCtr="0"/>
          <a:p>
            <a:endParaRPr lang="zh-CN" altLang="en-US" sz="1350" dirty="0">
              <a:latin typeface="Arial" panose="020B0604020202020204" pitchFamily="34" charset="0"/>
            </a:endParaRPr>
          </a:p>
        </p:txBody>
      </p:sp>
      <p:grpSp>
        <p:nvGrpSpPr>
          <p:cNvPr id="39" name="组合 38"/>
          <p:cNvGrpSpPr/>
          <p:nvPr/>
        </p:nvGrpSpPr>
        <p:grpSpPr>
          <a:xfrm rot="0">
            <a:off x="2807077" y="1822133"/>
            <a:ext cx="2987457" cy="2699861"/>
            <a:chOff x="4496475" y="1928982"/>
            <a:chExt cx="3983114" cy="3600000"/>
          </a:xfrm>
        </p:grpSpPr>
        <p:sp>
          <p:nvSpPr>
            <p:cNvPr id="45" name="任意多边形: 形状 44"/>
            <p:cNvSpPr/>
            <p:nvPr/>
          </p:nvSpPr>
          <p:spPr>
            <a:xfrm>
              <a:off x="4496475" y="2255370"/>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1350"/>
            </a:p>
          </p:txBody>
        </p:sp>
        <p:sp>
          <p:nvSpPr>
            <p:cNvPr id="41" name="空心弧 40"/>
            <p:cNvSpPr/>
            <p:nvPr/>
          </p:nvSpPr>
          <p:spPr>
            <a:xfrm flipH="1">
              <a:off x="4879589" y="1928982"/>
              <a:ext cx="3600000" cy="3600000"/>
            </a:xfrm>
            <a:prstGeom prst="blockArc">
              <a:avLst>
                <a:gd name="adj1" fmla="val 16200000"/>
                <a:gd name="adj2" fmla="val 0"/>
                <a:gd name="adj3" fmla="val 16361"/>
              </a:avLst>
            </a:prstGeom>
            <a:solidFill>
              <a:schemeClr val="tx1">
                <a:lumMod val="25000"/>
                <a:lumOff val="75000"/>
                <a:alpha val="50000"/>
              </a:schemeClr>
            </a:solidFill>
            <a:ln w="38100" cap="flat" cmpd="sng" algn="ctr">
              <a:solidFill>
                <a:schemeClr val="bg1"/>
              </a:solidFill>
              <a:prstDash val="solid"/>
              <a:miter lim="800000"/>
            </a:ln>
          </p:spPr>
          <p:txBody>
            <a:bodyPr lIns="81000" tIns="81000" rIns="81000" bIns="81000" rtlCol="0" anchor="ctr"/>
            <a:lstStyle/>
            <a:p>
              <a:endParaRPr lang="zh-CN" altLang="en-US" sz="1350">
                <a:solidFill>
                  <a:schemeClr val="tx1"/>
                </a:solidFill>
              </a:endParaRPr>
            </a:p>
          </p:txBody>
        </p:sp>
      </p:grpSp>
      <p:grpSp>
        <p:nvGrpSpPr>
          <p:cNvPr id="51" name="组合 50"/>
          <p:cNvGrpSpPr/>
          <p:nvPr/>
        </p:nvGrpSpPr>
        <p:grpSpPr>
          <a:xfrm rot="0">
            <a:off x="6247765" y="1955165"/>
            <a:ext cx="2548255" cy="1563370"/>
            <a:chOff x="7221051" y="2456382"/>
            <a:chExt cx="2200862" cy="2051120"/>
          </a:xfrm>
          <a:noFill/>
        </p:grpSpPr>
        <p:sp>
          <p:nvSpPr>
            <p:cNvPr id="55" name="矩形 54"/>
            <p:cNvSpPr/>
            <p:nvPr/>
          </p:nvSpPr>
          <p:spPr>
            <a:xfrm>
              <a:off x="7221051" y="2456382"/>
              <a:ext cx="2200862" cy="634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81000" rIns="81000" bIns="81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sz="2100" b="1" dirty="0">
                  <a:solidFill>
                    <a:schemeClr val="tx1"/>
                  </a:solidFill>
                  <a:latin typeface="Arial" panose="020B0604020202020204" pitchFamily="34" charset="0"/>
                  <a:ea typeface="华文楷体" panose="02010600040101010101" pitchFamily="2" charset="-122"/>
                </a:rPr>
                <a:t>横向扩展</a:t>
              </a:r>
              <a:endParaRPr kumimoji="1" lang="zh-CN" sz="2100" b="1" dirty="0">
                <a:solidFill>
                  <a:schemeClr val="tx1"/>
                </a:solidFill>
                <a:latin typeface="Arial" panose="020B0604020202020204" pitchFamily="34" charset="0"/>
                <a:ea typeface="华文楷体" panose="02010600040101010101" pitchFamily="2" charset="-122"/>
              </a:endParaRPr>
            </a:p>
          </p:txBody>
        </p:sp>
        <p:sp>
          <p:nvSpPr>
            <p:cNvPr id="56" name="矩形 55"/>
            <p:cNvSpPr/>
            <p:nvPr/>
          </p:nvSpPr>
          <p:spPr>
            <a:xfrm>
              <a:off x="7363554" y="3091213"/>
              <a:ext cx="1780149" cy="1416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81000" rIns="81000" bIns="81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dirty="0">
                  <a:solidFill>
                    <a:schemeClr val="tx1"/>
                  </a:solidFill>
                  <a:latin typeface="Arial" panose="020B0604020202020204" pitchFamily="34" charset="0"/>
                  <a:ea typeface="华文楷体" panose="02010600040101010101" pitchFamily="2" charset="-122"/>
                </a:rPr>
                <a:t>分层架构</a:t>
              </a:r>
              <a:endParaRPr kumimoji="1" lang="zh-CN" altLang="en-US" sz="1400" dirty="0">
                <a:solidFill>
                  <a:schemeClr val="tx1"/>
                </a:solidFill>
                <a:latin typeface="Arial" panose="020B0604020202020204" pitchFamily="34" charset="0"/>
                <a:ea typeface="华文楷体" panose="02010600040101010101" pitchFamily="2" charset="-122"/>
              </a:endParaRPr>
            </a:p>
            <a:p>
              <a:pPr>
                <a:lnSpc>
                  <a:spcPct val="130000"/>
                </a:lnSpc>
              </a:pPr>
              <a:r>
                <a:rPr kumimoji="1" lang="zh-CN" altLang="en-US" sz="1400" dirty="0">
                  <a:solidFill>
                    <a:schemeClr val="tx1"/>
                  </a:solidFill>
                  <a:latin typeface="Arial" panose="020B0604020202020204" pitchFamily="34" charset="0"/>
                  <a:ea typeface="华文楷体" panose="02010600040101010101" pitchFamily="2" charset="-122"/>
                </a:rPr>
                <a:t>各层进行水平扩展</a:t>
              </a:r>
              <a:endParaRPr kumimoji="1" lang="zh-CN" altLang="en-US" sz="1400" dirty="0">
                <a:solidFill>
                  <a:schemeClr val="tx1"/>
                </a:solidFill>
                <a:latin typeface="Arial" panose="020B0604020202020204" pitchFamily="34" charset="0"/>
                <a:ea typeface="华文楷体" panose="02010600040101010101" pitchFamily="2" charset="-122"/>
              </a:endParaRPr>
            </a:p>
            <a:p>
              <a:pPr marL="285750" indent="-285750">
                <a:lnSpc>
                  <a:spcPct val="130000"/>
                </a:lnSpc>
                <a:buFont typeface="Wingdings" panose="05000000000000000000" charset="0"/>
                <a:buChar char="l"/>
              </a:pPr>
              <a:r>
                <a:rPr kumimoji="1" lang="zh-CN" altLang="en-US" sz="900" dirty="0">
                  <a:solidFill>
                    <a:schemeClr val="tx1"/>
                  </a:solidFill>
                  <a:latin typeface="Arial" panose="020B0604020202020204" pitchFamily="34" charset="0"/>
                  <a:ea typeface="华文楷体" panose="02010600040101010101" pitchFamily="2" charset="-122"/>
                </a:rPr>
                <a:t>无状态水平扩容</a:t>
              </a:r>
              <a:endParaRPr kumimoji="1" lang="zh-CN" altLang="en-US" sz="900" dirty="0">
                <a:solidFill>
                  <a:schemeClr val="tx1"/>
                </a:solidFill>
                <a:latin typeface="Arial" panose="020B0604020202020204" pitchFamily="34" charset="0"/>
                <a:ea typeface="华文楷体" panose="02010600040101010101" pitchFamily="2" charset="-122"/>
              </a:endParaRPr>
            </a:p>
            <a:p>
              <a:pPr marL="285750" indent="-285750">
                <a:lnSpc>
                  <a:spcPct val="130000"/>
                </a:lnSpc>
                <a:buFont typeface="Wingdings" panose="05000000000000000000" charset="0"/>
                <a:buChar char="l"/>
              </a:pPr>
              <a:r>
                <a:rPr kumimoji="1" lang="zh-CN" altLang="en-US" sz="900" dirty="0">
                  <a:solidFill>
                    <a:schemeClr val="tx1"/>
                  </a:solidFill>
                  <a:latin typeface="Arial" panose="020B0604020202020204" pitchFamily="34" charset="0"/>
                  <a:ea typeface="华文楷体" panose="02010600040101010101" pitchFamily="2" charset="-122"/>
                </a:rPr>
                <a:t>有状态分片路由</a:t>
              </a:r>
              <a:endParaRPr kumimoji="1" lang="zh-CN" altLang="en-US" sz="900" dirty="0">
                <a:solidFill>
                  <a:schemeClr val="tx1"/>
                </a:solidFill>
                <a:latin typeface="Arial" panose="020B0604020202020204" pitchFamily="34" charset="0"/>
                <a:ea typeface="华文楷体" panose="02010600040101010101" pitchFamily="2" charset="-122"/>
              </a:endParaRPr>
            </a:p>
          </p:txBody>
        </p:sp>
      </p:grpSp>
      <p:sp>
        <p:nvSpPr>
          <p:cNvPr id="80" name="文本框 79"/>
          <p:cNvSpPr txBox="1"/>
          <p:nvPr/>
        </p:nvSpPr>
        <p:spPr>
          <a:xfrm>
            <a:off x="5936933" y="2028349"/>
            <a:ext cx="310515" cy="305753"/>
          </a:xfrm>
          <a:prstGeom prst="ellipse">
            <a:avLst/>
          </a:prstGeom>
          <a:solidFill>
            <a:schemeClr val="accent1"/>
          </a:solidFill>
        </p:spPr>
        <p:txBody>
          <a:bodyPr wrap="none" lIns="81000" tIns="81000" rIns="81000" bIns="81000" rtlCol="0" anchor="ctr" anchorCtr="0">
            <a:noAutofit/>
          </a:bodyPr>
          <a:lstStyle/>
          <a:p>
            <a:pPr algn="ctr"/>
            <a:endParaRPr kumimoji="1" lang="zh-CN" altLang="en-US" sz="1500" b="1" dirty="0">
              <a:noFill/>
            </a:endParaRPr>
          </a:p>
        </p:txBody>
      </p:sp>
      <p:sp>
        <p:nvSpPr>
          <p:cNvPr id="6" name="空心弧 5"/>
          <p:cNvSpPr/>
          <p:nvPr/>
        </p:nvSpPr>
        <p:spPr>
          <a:xfrm>
            <a:off x="3087529" y="1822133"/>
            <a:ext cx="2699861" cy="2699861"/>
          </a:xfrm>
          <a:prstGeom prst="blockArc">
            <a:avLst>
              <a:gd name="adj1" fmla="val 16200000"/>
              <a:gd name="adj2" fmla="val 0"/>
              <a:gd name="adj3" fmla="val 16361"/>
            </a:avLst>
          </a:prstGeom>
          <a:solidFill>
            <a:schemeClr val="tx1">
              <a:lumMod val="25000"/>
              <a:lumOff val="75000"/>
              <a:alpha val="50000"/>
            </a:schemeClr>
          </a:solidFill>
          <a:ln w="38100" cap="flat" cmpd="sng" algn="ctr">
            <a:solidFill>
              <a:schemeClr val="bg1"/>
            </a:solidFill>
            <a:prstDash val="solid"/>
            <a:miter lim="800000"/>
          </a:ln>
        </p:spPr>
        <p:txBody>
          <a:bodyPr lIns="81000" tIns="81000" rIns="81000" bIns="81000" rtlCol="0" anchor="ctr"/>
          <a:lstStyle/>
          <a:p>
            <a:endParaRPr lang="zh-CN" altLang="en-US" sz="1350">
              <a:solidFill>
                <a:schemeClr val="tx1"/>
              </a:solidFill>
            </a:endParaRPr>
          </a:p>
        </p:txBody>
      </p:sp>
      <p:grpSp>
        <p:nvGrpSpPr>
          <p:cNvPr id="96" name="组合 95"/>
          <p:cNvGrpSpPr/>
          <p:nvPr/>
        </p:nvGrpSpPr>
        <p:grpSpPr>
          <a:xfrm rot="0">
            <a:off x="2788444" y="1822133"/>
            <a:ext cx="3005614" cy="2699861"/>
            <a:chOff x="3892818" y="1832200"/>
            <a:chExt cx="4007704" cy="3600000"/>
          </a:xfrm>
        </p:grpSpPr>
        <p:sp>
          <p:nvSpPr>
            <p:cNvPr id="87" name="任意多边形: 形状 86"/>
            <p:cNvSpPr/>
            <p:nvPr/>
          </p:nvSpPr>
          <p:spPr>
            <a:xfrm>
              <a:off x="3892818" y="4834203"/>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1350"/>
            </a:p>
          </p:txBody>
        </p:sp>
        <p:sp>
          <p:nvSpPr>
            <p:cNvPr id="59" name="空心弧 58"/>
            <p:cNvSpPr/>
            <p:nvPr/>
          </p:nvSpPr>
          <p:spPr>
            <a:xfrm flipH="1" flipV="1">
              <a:off x="4300522" y="1832200"/>
              <a:ext cx="3600000" cy="3600000"/>
            </a:xfrm>
            <a:prstGeom prst="blockArc">
              <a:avLst>
                <a:gd name="adj1" fmla="val 16200000"/>
                <a:gd name="adj2" fmla="val 0"/>
                <a:gd name="adj3" fmla="val 16361"/>
              </a:avLst>
            </a:prstGeom>
            <a:solidFill>
              <a:schemeClr val="tx1">
                <a:lumMod val="25000"/>
                <a:lumOff val="75000"/>
                <a:alpha val="50000"/>
              </a:schemeClr>
            </a:solidFill>
            <a:ln w="38100" cap="flat" cmpd="sng" algn="ctr">
              <a:solidFill>
                <a:schemeClr val="bg1"/>
              </a:solidFill>
              <a:prstDash val="solid"/>
              <a:miter lim="800000"/>
            </a:ln>
          </p:spPr>
          <p:txBody>
            <a:bodyPr lIns="81000" tIns="81000" rIns="81000" bIns="81000" rtlCol="0" anchor="ctr"/>
            <a:lstStyle/>
            <a:p>
              <a:endParaRPr lang="zh-CN" altLang="en-US" sz="1350">
                <a:solidFill>
                  <a:schemeClr val="tx1"/>
                </a:solidFill>
              </a:endParaRPr>
            </a:p>
          </p:txBody>
        </p:sp>
      </p:grpSp>
      <p:sp>
        <p:nvSpPr>
          <p:cNvPr id="68" name="空心弧 67"/>
          <p:cNvSpPr/>
          <p:nvPr/>
        </p:nvSpPr>
        <p:spPr>
          <a:xfrm flipV="1">
            <a:off x="3087529" y="1822133"/>
            <a:ext cx="2699861" cy="2699861"/>
          </a:xfrm>
          <a:prstGeom prst="blockArc">
            <a:avLst>
              <a:gd name="adj1" fmla="val 16200000"/>
              <a:gd name="adj2" fmla="val 0"/>
              <a:gd name="adj3" fmla="val 16361"/>
            </a:avLst>
          </a:prstGeom>
          <a:solidFill>
            <a:schemeClr val="tx1">
              <a:lumMod val="25000"/>
              <a:lumOff val="75000"/>
              <a:alpha val="50000"/>
            </a:schemeClr>
          </a:solidFill>
          <a:ln w="38100" cap="flat" cmpd="sng" algn="ctr">
            <a:solidFill>
              <a:schemeClr val="bg1"/>
            </a:solidFill>
            <a:prstDash val="solid"/>
            <a:miter lim="800000"/>
          </a:ln>
        </p:spPr>
        <p:txBody>
          <a:bodyPr lIns="81000" tIns="81000" rIns="81000" bIns="81000" rtlCol="0" anchor="ctr"/>
          <a:lstStyle/>
          <a:p>
            <a:endParaRPr lang="zh-CN" altLang="en-US" sz="1350">
              <a:solidFill>
                <a:schemeClr val="tx1"/>
              </a:solidFill>
            </a:endParaRPr>
          </a:p>
        </p:txBody>
      </p:sp>
      <p:grpSp>
        <p:nvGrpSpPr>
          <p:cNvPr id="129" name="组合 128"/>
          <p:cNvGrpSpPr/>
          <p:nvPr/>
        </p:nvGrpSpPr>
        <p:grpSpPr>
          <a:xfrm rot="0">
            <a:off x="3591878" y="2102644"/>
            <a:ext cx="1697831" cy="2139315"/>
            <a:chOff x="4381159" y="1123904"/>
            <a:chExt cx="3633952" cy="4578600"/>
          </a:xfrm>
        </p:grpSpPr>
        <p:sp>
          <p:nvSpPr>
            <p:cNvPr id="130" name="任意多边形: 形状 129"/>
            <p:cNvSpPr/>
            <p:nvPr/>
          </p:nvSpPr>
          <p:spPr>
            <a:xfrm>
              <a:off x="4381159" y="3451780"/>
              <a:ext cx="1670339" cy="2098194"/>
            </a:xfrm>
            <a:custGeom>
              <a:avLst/>
              <a:gdLst>
                <a:gd name="connsiteX0" fmla="*/ 341257 w 1576447"/>
                <a:gd name="connsiteY0" fmla="*/ 984448 h 1980251"/>
                <a:gd name="connsiteX1" fmla="*/ -845 w 1576447"/>
                <a:gd name="connsiteY1" fmla="*/ 1326275 h 1980251"/>
                <a:gd name="connsiteX2" fmla="*/ 652903 w 1576447"/>
                <a:gd name="connsiteY2" fmla="*/ 1980023 h 1980251"/>
                <a:gd name="connsiteX3" fmla="*/ 980224 w 1576447"/>
                <a:gd name="connsiteY3" fmla="*/ 1652634 h 1980251"/>
                <a:gd name="connsiteX4" fmla="*/ 1352095 w 1576447"/>
                <a:gd name="connsiteY4" fmla="*/ 1612415 h 1980251"/>
                <a:gd name="connsiteX5" fmla="*/ 1575602 w 1576447"/>
                <a:gd name="connsiteY5" fmla="*/ 1319332 h 1980251"/>
                <a:gd name="connsiteX6" fmla="*/ 1575602 w 1576447"/>
                <a:gd name="connsiteY6" fmla="*/ 1319332 h 1980251"/>
                <a:gd name="connsiteX7" fmla="*/ 996586 w 1576447"/>
                <a:gd name="connsiteY7" fmla="*/ 417326 h 1980251"/>
                <a:gd name="connsiteX8" fmla="*/ 1054474 w 1576447"/>
                <a:gd name="connsiteY8" fmla="*/ 42980 h 1980251"/>
                <a:gd name="connsiteX9" fmla="*/ 1054474 w 1576447"/>
                <a:gd name="connsiteY9" fmla="*/ 42980 h 1980251"/>
                <a:gd name="connsiteX10" fmla="*/ 845920 w 1576447"/>
                <a:gd name="connsiteY10" fmla="*/ 42946 h 1980251"/>
                <a:gd name="connsiteX11" fmla="*/ 845885 w 1576447"/>
                <a:gd name="connsiteY11" fmla="*/ 42980 h 1980251"/>
                <a:gd name="connsiteX12" fmla="*/ 368757 w 1576447"/>
                <a:gd name="connsiteY12" fmla="*/ 519902 h 1980251"/>
                <a:gd name="connsiteX13" fmla="*/ 326682 w 1576447"/>
                <a:gd name="connsiteY13" fmla="*/ 605909 h 198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6447" h="1980251">
                  <a:moveTo>
                    <a:pt x="341257" y="984448"/>
                  </a:moveTo>
                  <a:lnTo>
                    <a:pt x="-845" y="1326275"/>
                  </a:lnTo>
                  <a:lnTo>
                    <a:pt x="652903" y="1980023"/>
                  </a:lnTo>
                  <a:lnTo>
                    <a:pt x="980224" y="1652634"/>
                  </a:lnTo>
                  <a:cubicBezTo>
                    <a:pt x="1105555" y="1659220"/>
                    <a:pt x="1231094" y="1645642"/>
                    <a:pt x="1352095" y="1612415"/>
                  </a:cubicBezTo>
                  <a:cubicBezTo>
                    <a:pt x="1484164" y="1576273"/>
                    <a:pt x="1575671" y="1456242"/>
                    <a:pt x="1575602" y="1319332"/>
                  </a:cubicBezTo>
                  <a:lnTo>
                    <a:pt x="1575602" y="1319332"/>
                  </a:lnTo>
                  <a:lnTo>
                    <a:pt x="996586" y="417326"/>
                  </a:lnTo>
                  <a:cubicBezTo>
                    <a:pt x="1115937" y="297976"/>
                    <a:pt x="1173825" y="162331"/>
                    <a:pt x="1054474" y="42980"/>
                  </a:cubicBezTo>
                  <a:lnTo>
                    <a:pt x="1054474" y="42980"/>
                  </a:lnTo>
                  <a:cubicBezTo>
                    <a:pt x="996861" y="-14619"/>
                    <a:pt x="903519" y="-14633"/>
                    <a:pt x="845920" y="42946"/>
                  </a:cubicBezTo>
                  <a:cubicBezTo>
                    <a:pt x="845906" y="42960"/>
                    <a:pt x="845899" y="42966"/>
                    <a:pt x="845885" y="42980"/>
                  </a:cubicBezTo>
                  <a:lnTo>
                    <a:pt x="368757" y="519902"/>
                  </a:lnTo>
                  <a:cubicBezTo>
                    <a:pt x="345554" y="543091"/>
                    <a:pt x="330745" y="573355"/>
                    <a:pt x="326682" y="605909"/>
                  </a:cubicBezTo>
                  <a:close/>
                </a:path>
              </a:pathLst>
            </a:custGeom>
            <a:solidFill>
              <a:srgbClr val="FFC5BB"/>
            </a:solidFill>
            <a:ln w="19050" cap="rnd">
              <a:solidFill>
                <a:srgbClr val="000000"/>
              </a:solidFill>
              <a:prstDash val="solid"/>
              <a:round/>
            </a:ln>
          </p:spPr>
          <p:txBody>
            <a:bodyPr rtlCol="0" anchor="ctr"/>
            <a:lstStyle/>
            <a:p>
              <a:endParaRPr lang="zh-CN" altLang="en-US" sz="1350"/>
            </a:p>
          </p:txBody>
        </p:sp>
        <p:sp>
          <p:nvSpPr>
            <p:cNvPr id="131" name="矩形: 圆角 130"/>
            <p:cNvSpPr/>
            <p:nvPr/>
          </p:nvSpPr>
          <p:spPr>
            <a:xfrm>
              <a:off x="5378482" y="1407999"/>
              <a:ext cx="1980294" cy="3460144"/>
            </a:xfrm>
            <a:prstGeom prst="roundRect">
              <a:avLst>
                <a:gd name="adj" fmla="val 10211"/>
              </a:avLst>
            </a:prstGeom>
            <a:solidFill>
              <a:srgbClr val="5EB5F9"/>
            </a:solidFill>
            <a:ln w="19050" cap="rnd">
              <a:solidFill>
                <a:srgbClr val="000000"/>
              </a:solidFill>
              <a:prstDash val="solid"/>
              <a:round/>
            </a:ln>
          </p:spPr>
          <p:txBody>
            <a:bodyPr rtlCol="0" anchor="ctr"/>
            <a:lstStyle/>
            <a:p>
              <a:endParaRPr lang="zh-CN" altLang="en-US" sz="1350"/>
            </a:p>
          </p:txBody>
        </p:sp>
        <p:sp>
          <p:nvSpPr>
            <p:cNvPr id="132" name="矩形: 圆角 131"/>
            <p:cNvSpPr/>
            <p:nvPr/>
          </p:nvSpPr>
          <p:spPr>
            <a:xfrm>
              <a:off x="5566058" y="1655674"/>
              <a:ext cx="1605069" cy="2964798"/>
            </a:xfrm>
            <a:prstGeom prst="roundRect">
              <a:avLst>
                <a:gd name="adj" fmla="val 8284"/>
              </a:avLst>
            </a:prstGeom>
            <a:solidFill>
              <a:srgbClr val="87E9B6"/>
            </a:solidFill>
            <a:ln w="19050" cap="rnd">
              <a:solidFill>
                <a:srgbClr val="000000"/>
              </a:solidFill>
              <a:prstDash val="solid"/>
              <a:round/>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zh-CN" altLang="en-US" sz="1350"/>
            </a:p>
          </p:txBody>
        </p:sp>
        <p:sp>
          <p:nvSpPr>
            <p:cNvPr id="133" name="任意多边形: 形状 132"/>
            <p:cNvSpPr/>
            <p:nvPr/>
          </p:nvSpPr>
          <p:spPr>
            <a:xfrm>
              <a:off x="5747660" y="2691532"/>
              <a:ext cx="1209886" cy="649849"/>
            </a:xfrm>
            <a:custGeom>
              <a:avLst/>
              <a:gdLst>
                <a:gd name="connsiteX0" fmla="*/ 1141031 w 1141876"/>
                <a:gd name="connsiteY0" fmla="*/ -229 h 613320"/>
                <a:gd name="connsiteX1" fmla="*/ -845 w 1141876"/>
                <a:gd name="connsiteY1" fmla="*/ 613025 h 613320"/>
              </a:gdLst>
              <a:ahLst/>
              <a:cxnLst>
                <a:cxn ang="0">
                  <a:pos x="connsiteX0" y="connsiteY0"/>
                </a:cxn>
                <a:cxn ang="0">
                  <a:pos x="connsiteX1" y="connsiteY1"/>
                </a:cxn>
              </a:cxnLst>
              <a:rect l="l" t="t" r="r" b="b"/>
              <a:pathLst>
                <a:path w="1141876" h="613320">
                  <a:moveTo>
                    <a:pt x="1141031" y="-229"/>
                  </a:moveTo>
                  <a:cubicBezTo>
                    <a:pt x="933542" y="378724"/>
                    <a:pt x="377146" y="617700"/>
                    <a:pt x="-845" y="613025"/>
                  </a:cubicBezTo>
                </a:path>
              </a:pathLst>
            </a:custGeom>
            <a:noFill/>
            <a:ln w="19050" cap="rnd">
              <a:solidFill>
                <a:srgbClr val="000000"/>
              </a:solidFill>
              <a:prstDash val="solid"/>
              <a:round/>
            </a:ln>
          </p:spPr>
          <p:txBody>
            <a:bodyPr rtlCol="0" anchor="ctr"/>
            <a:lstStyle/>
            <a:p>
              <a:endParaRPr lang="zh-CN" altLang="en-US" sz="1350"/>
            </a:p>
          </p:txBody>
        </p:sp>
        <p:sp>
          <p:nvSpPr>
            <p:cNvPr id="134" name="任意多边形: 形状 133"/>
            <p:cNvSpPr/>
            <p:nvPr/>
          </p:nvSpPr>
          <p:spPr>
            <a:xfrm>
              <a:off x="6817319" y="2670479"/>
              <a:ext cx="169947" cy="169947"/>
            </a:xfrm>
            <a:custGeom>
              <a:avLst/>
              <a:gdLst>
                <a:gd name="connsiteX0" fmla="*/ 0 w 160394"/>
                <a:gd name="connsiteY0" fmla="*/ 0 h 160394"/>
                <a:gd name="connsiteX1" fmla="*/ 160395 w 160394"/>
                <a:gd name="connsiteY1" fmla="*/ 0 h 160394"/>
                <a:gd name="connsiteX2" fmla="*/ 160395 w 160394"/>
                <a:gd name="connsiteY2" fmla="*/ 160395 h 160394"/>
              </a:gdLst>
              <a:ahLst/>
              <a:cxnLst>
                <a:cxn ang="0">
                  <a:pos x="connsiteX0" y="connsiteY0"/>
                </a:cxn>
                <a:cxn ang="0">
                  <a:pos x="connsiteX1" y="connsiteY1"/>
                </a:cxn>
                <a:cxn ang="0">
                  <a:pos x="connsiteX2" y="connsiteY2"/>
                </a:cxn>
              </a:cxnLst>
              <a:rect l="l" t="t" r="r" b="b"/>
              <a:pathLst>
                <a:path w="160394" h="160394">
                  <a:moveTo>
                    <a:pt x="0" y="0"/>
                  </a:moveTo>
                  <a:lnTo>
                    <a:pt x="160395" y="0"/>
                  </a:lnTo>
                  <a:lnTo>
                    <a:pt x="160395" y="160395"/>
                  </a:lnTo>
                </a:path>
              </a:pathLst>
            </a:custGeom>
            <a:noFill/>
            <a:ln w="19050" cap="rnd">
              <a:solidFill>
                <a:srgbClr val="000000"/>
              </a:solidFill>
              <a:prstDash val="solid"/>
              <a:round/>
            </a:ln>
          </p:spPr>
          <p:txBody>
            <a:bodyPr rtlCol="0" anchor="ctr"/>
            <a:lstStyle/>
            <a:p>
              <a:endParaRPr lang="zh-CN" altLang="en-US" sz="1350"/>
            </a:p>
          </p:txBody>
        </p:sp>
        <p:sp>
          <p:nvSpPr>
            <p:cNvPr id="135" name="任意多边形: 形状 134"/>
            <p:cNvSpPr/>
            <p:nvPr/>
          </p:nvSpPr>
          <p:spPr>
            <a:xfrm>
              <a:off x="6806247" y="1123904"/>
              <a:ext cx="1208864" cy="719405"/>
            </a:xfrm>
            <a:custGeom>
              <a:avLst/>
              <a:gdLst>
                <a:gd name="connsiteX0" fmla="*/ 1046018 w 1140912"/>
                <a:gd name="connsiteY0" fmla="*/ -229 h 678966"/>
                <a:gd name="connsiteX1" fmla="*/ 93136 w 1140912"/>
                <a:gd name="connsiteY1" fmla="*/ -229 h 678966"/>
                <a:gd name="connsiteX2" fmla="*/ -845 w 1140912"/>
                <a:gd name="connsiteY2" fmla="*/ 93616 h 678966"/>
                <a:gd name="connsiteX3" fmla="*/ -845 w 1140912"/>
                <a:gd name="connsiteY3" fmla="*/ 93685 h 678966"/>
                <a:gd name="connsiteX4" fmla="*/ -845 w 1140912"/>
                <a:gd name="connsiteY4" fmla="*/ 477312 h 678966"/>
                <a:gd name="connsiteX5" fmla="*/ 93136 w 1140912"/>
                <a:gd name="connsiteY5" fmla="*/ 571294 h 678966"/>
                <a:gd name="connsiteX6" fmla="*/ 158587 w 1140912"/>
                <a:gd name="connsiteY6" fmla="*/ 571294 h 678966"/>
                <a:gd name="connsiteX7" fmla="*/ 208019 w 1140912"/>
                <a:gd name="connsiteY7" fmla="*/ 620725 h 678966"/>
                <a:gd name="connsiteX8" fmla="*/ 208019 w 1140912"/>
                <a:gd name="connsiteY8" fmla="*/ 657919 h 678966"/>
                <a:gd name="connsiteX9" fmla="*/ 228438 w 1140912"/>
                <a:gd name="connsiteY9" fmla="*/ 678737 h 678966"/>
                <a:gd name="connsiteX10" fmla="*/ 243357 w 1140912"/>
                <a:gd name="connsiteY10" fmla="*/ 672563 h 678966"/>
                <a:gd name="connsiteX11" fmla="*/ 325857 w 1140912"/>
                <a:gd name="connsiteY11" fmla="*/ 590063 h 678966"/>
                <a:gd name="connsiteX12" fmla="*/ 371301 w 1140912"/>
                <a:gd name="connsiteY12" fmla="*/ 571225 h 678966"/>
                <a:gd name="connsiteX13" fmla="*/ 1046087 w 1140912"/>
                <a:gd name="connsiteY13" fmla="*/ 571225 h 678966"/>
                <a:gd name="connsiteX14" fmla="*/ 1140068 w 1140912"/>
                <a:gd name="connsiteY14" fmla="*/ 477243 h 678966"/>
                <a:gd name="connsiteX15" fmla="*/ 1140068 w 1140912"/>
                <a:gd name="connsiteY15" fmla="*/ 93616 h 678966"/>
                <a:gd name="connsiteX16" fmla="*/ 1046087 w 1140912"/>
                <a:gd name="connsiteY16" fmla="*/ -229 h 678966"/>
                <a:gd name="connsiteX17" fmla="*/ 1046018 w 1140912"/>
                <a:gd name="connsiteY17" fmla="*/ -229 h 67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0912" h="678966">
                  <a:moveTo>
                    <a:pt x="1046018" y="-229"/>
                  </a:moveTo>
                  <a:lnTo>
                    <a:pt x="93136" y="-229"/>
                  </a:lnTo>
                  <a:cubicBezTo>
                    <a:pt x="41299" y="-270"/>
                    <a:pt x="-776" y="41750"/>
                    <a:pt x="-845" y="93616"/>
                  </a:cubicBezTo>
                  <a:cubicBezTo>
                    <a:pt x="-845" y="93636"/>
                    <a:pt x="-845" y="93664"/>
                    <a:pt x="-845" y="93685"/>
                  </a:cubicBezTo>
                  <a:lnTo>
                    <a:pt x="-845" y="477312"/>
                  </a:lnTo>
                  <a:cubicBezTo>
                    <a:pt x="-845" y="529219"/>
                    <a:pt x="41230" y="571294"/>
                    <a:pt x="93136" y="571294"/>
                  </a:cubicBezTo>
                  <a:lnTo>
                    <a:pt x="158587" y="571294"/>
                  </a:lnTo>
                  <a:cubicBezTo>
                    <a:pt x="185881" y="571294"/>
                    <a:pt x="208019" y="593424"/>
                    <a:pt x="208019" y="620725"/>
                  </a:cubicBezTo>
                  <a:lnTo>
                    <a:pt x="208019" y="657919"/>
                  </a:lnTo>
                  <a:cubicBezTo>
                    <a:pt x="207881" y="669311"/>
                    <a:pt x="217094" y="678627"/>
                    <a:pt x="228438" y="678737"/>
                  </a:cubicBezTo>
                  <a:cubicBezTo>
                    <a:pt x="234075" y="678785"/>
                    <a:pt x="239437" y="676558"/>
                    <a:pt x="243357" y="672563"/>
                  </a:cubicBezTo>
                  <a:lnTo>
                    <a:pt x="325857" y="590063"/>
                  </a:lnTo>
                  <a:cubicBezTo>
                    <a:pt x="337889" y="577983"/>
                    <a:pt x="354251" y="571197"/>
                    <a:pt x="371301" y="571225"/>
                  </a:cubicBezTo>
                  <a:lnTo>
                    <a:pt x="1046087" y="571225"/>
                  </a:lnTo>
                  <a:cubicBezTo>
                    <a:pt x="1097993" y="571225"/>
                    <a:pt x="1140068" y="529150"/>
                    <a:pt x="1140068" y="477243"/>
                  </a:cubicBezTo>
                  <a:lnTo>
                    <a:pt x="1140068" y="93616"/>
                  </a:lnTo>
                  <a:cubicBezTo>
                    <a:pt x="1139999" y="41750"/>
                    <a:pt x="1097924" y="-270"/>
                    <a:pt x="1046087" y="-229"/>
                  </a:cubicBezTo>
                  <a:cubicBezTo>
                    <a:pt x="1046087" y="-229"/>
                    <a:pt x="1046018" y="-229"/>
                    <a:pt x="1046018" y="-229"/>
                  </a:cubicBezTo>
                  <a:close/>
                </a:path>
              </a:pathLst>
            </a:custGeom>
            <a:solidFill>
              <a:srgbClr val="B6F8F0"/>
            </a:solidFill>
            <a:ln w="19050" cap="rnd">
              <a:solidFill>
                <a:srgbClr val="000000"/>
              </a:solidFill>
              <a:prstDash val="solid"/>
              <a:round/>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zh-CN" altLang="en-US" sz="1350"/>
            </a:p>
          </p:txBody>
        </p:sp>
        <p:sp>
          <p:nvSpPr>
            <p:cNvPr id="136" name="任意多边形: 形状 135"/>
            <p:cNvSpPr/>
            <p:nvPr/>
          </p:nvSpPr>
          <p:spPr>
            <a:xfrm>
              <a:off x="6958493" y="1272580"/>
              <a:ext cx="317313" cy="317313"/>
            </a:xfrm>
            <a:custGeom>
              <a:avLst/>
              <a:gdLst>
                <a:gd name="connsiteX0" fmla="*/ 299477 w 299476"/>
                <a:gd name="connsiteY0" fmla="*/ 149738 h 299476"/>
                <a:gd name="connsiteX1" fmla="*/ 149738 w 299476"/>
                <a:gd name="connsiteY1" fmla="*/ 299477 h 299476"/>
                <a:gd name="connsiteX2" fmla="*/ 0 w 299476"/>
                <a:gd name="connsiteY2" fmla="*/ 149738 h 299476"/>
                <a:gd name="connsiteX3" fmla="*/ 149738 w 299476"/>
                <a:gd name="connsiteY3" fmla="*/ 0 h 299476"/>
                <a:gd name="connsiteX4" fmla="*/ 299477 w 299476"/>
                <a:gd name="connsiteY4" fmla="*/ 149738 h 29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476" h="299476">
                  <a:moveTo>
                    <a:pt x="299477" y="149738"/>
                  </a:moveTo>
                  <a:cubicBezTo>
                    <a:pt x="299477" y="232437"/>
                    <a:pt x="232437" y="299477"/>
                    <a:pt x="149738" y="299477"/>
                  </a:cubicBezTo>
                  <a:cubicBezTo>
                    <a:pt x="67040" y="299477"/>
                    <a:pt x="0" y="232437"/>
                    <a:pt x="0" y="149738"/>
                  </a:cubicBezTo>
                  <a:cubicBezTo>
                    <a:pt x="0" y="67040"/>
                    <a:pt x="67040" y="0"/>
                    <a:pt x="149738" y="0"/>
                  </a:cubicBezTo>
                  <a:cubicBezTo>
                    <a:pt x="232437" y="0"/>
                    <a:pt x="299477" y="67040"/>
                    <a:pt x="299477" y="149738"/>
                  </a:cubicBezTo>
                  <a:close/>
                </a:path>
              </a:pathLst>
            </a:custGeom>
            <a:solidFill>
              <a:srgbClr val="FFCD2D"/>
            </a:solidFill>
            <a:ln w="19050" cap="rnd">
              <a:solidFill>
                <a:srgbClr val="000000"/>
              </a:solidFill>
              <a:prstDash val="solid"/>
              <a:round/>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zh-CN" altLang="en-US" sz="1350"/>
            </a:p>
          </p:txBody>
        </p:sp>
        <p:sp>
          <p:nvSpPr>
            <p:cNvPr id="137" name="任意多边形: 形状 136"/>
            <p:cNvSpPr/>
            <p:nvPr/>
          </p:nvSpPr>
          <p:spPr>
            <a:xfrm>
              <a:off x="7059548" y="1353074"/>
              <a:ext cx="115586" cy="166087"/>
            </a:xfrm>
            <a:custGeom>
              <a:avLst/>
              <a:gdLst>
                <a:gd name="connsiteX0" fmla="*/ 11374 w 109089"/>
                <a:gd name="connsiteY0" fmla="*/ -229 h 156751"/>
                <a:gd name="connsiteX1" fmla="*/ 11374 w 109089"/>
                <a:gd name="connsiteY1" fmla="*/ -229 h 156751"/>
                <a:gd name="connsiteX2" fmla="*/ 22512 w 109089"/>
                <a:gd name="connsiteY2" fmla="*/ 6646 h 156751"/>
                <a:gd name="connsiteX3" fmla="*/ 53518 w 109089"/>
                <a:gd name="connsiteY3" fmla="*/ 67284 h 156751"/>
                <a:gd name="connsiteX4" fmla="*/ 84525 w 109089"/>
                <a:gd name="connsiteY4" fmla="*/ 6646 h 156751"/>
                <a:gd name="connsiteX5" fmla="*/ 95662 w 109089"/>
                <a:gd name="connsiteY5" fmla="*/ -229 h 156751"/>
                <a:gd name="connsiteX6" fmla="*/ 95662 w 109089"/>
                <a:gd name="connsiteY6" fmla="*/ -229 h 156751"/>
                <a:gd name="connsiteX7" fmla="*/ 108244 w 109089"/>
                <a:gd name="connsiteY7" fmla="*/ 12380 h 156751"/>
                <a:gd name="connsiteX8" fmla="*/ 106663 w 109089"/>
                <a:gd name="connsiteY8" fmla="*/ 18403 h 156751"/>
                <a:gd name="connsiteX9" fmla="*/ 74143 w 109089"/>
                <a:gd name="connsiteY9" fmla="*/ 76841 h 156751"/>
                <a:gd name="connsiteX10" fmla="*/ 96556 w 109089"/>
                <a:gd name="connsiteY10" fmla="*/ 76841 h 156751"/>
                <a:gd name="connsiteX11" fmla="*/ 103431 w 109089"/>
                <a:gd name="connsiteY11" fmla="*/ 83716 h 156751"/>
                <a:gd name="connsiteX12" fmla="*/ 103431 w 109089"/>
                <a:gd name="connsiteY12" fmla="*/ 83716 h 156751"/>
                <a:gd name="connsiteX13" fmla="*/ 96556 w 109089"/>
                <a:gd name="connsiteY13" fmla="*/ 90591 h 156751"/>
                <a:gd name="connsiteX14" fmla="*/ 66512 w 109089"/>
                <a:gd name="connsiteY14" fmla="*/ 90591 h 156751"/>
                <a:gd name="connsiteX15" fmla="*/ 66512 w 109089"/>
                <a:gd name="connsiteY15" fmla="*/ 90591 h 156751"/>
                <a:gd name="connsiteX16" fmla="*/ 66512 w 109089"/>
                <a:gd name="connsiteY16" fmla="*/ 109428 h 156751"/>
                <a:gd name="connsiteX17" fmla="*/ 96831 w 109089"/>
                <a:gd name="connsiteY17" fmla="*/ 109428 h 156751"/>
                <a:gd name="connsiteX18" fmla="*/ 103706 w 109089"/>
                <a:gd name="connsiteY18" fmla="*/ 116303 h 156751"/>
                <a:gd name="connsiteX19" fmla="*/ 103706 w 109089"/>
                <a:gd name="connsiteY19" fmla="*/ 116303 h 156751"/>
                <a:gd name="connsiteX20" fmla="*/ 96831 w 109089"/>
                <a:gd name="connsiteY20" fmla="*/ 123178 h 156751"/>
                <a:gd name="connsiteX21" fmla="*/ 66512 w 109089"/>
                <a:gd name="connsiteY21" fmla="*/ 123178 h 156751"/>
                <a:gd name="connsiteX22" fmla="*/ 66512 w 109089"/>
                <a:gd name="connsiteY22" fmla="*/ 143804 h 156751"/>
                <a:gd name="connsiteX23" fmla="*/ 53794 w 109089"/>
                <a:gd name="connsiteY23" fmla="*/ 156522 h 156751"/>
                <a:gd name="connsiteX24" fmla="*/ 53794 w 109089"/>
                <a:gd name="connsiteY24" fmla="*/ 156522 h 156751"/>
                <a:gd name="connsiteX25" fmla="*/ 40937 w 109089"/>
                <a:gd name="connsiteY25" fmla="*/ 143941 h 156751"/>
                <a:gd name="connsiteX26" fmla="*/ 40937 w 109089"/>
                <a:gd name="connsiteY26" fmla="*/ 143804 h 156751"/>
                <a:gd name="connsiteX27" fmla="*/ 40937 w 109089"/>
                <a:gd name="connsiteY27" fmla="*/ 123178 h 156751"/>
                <a:gd name="connsiteX28" fmla="*/ 10825 w 109089"/>
                <a:gd name="connsiteY28" fmla="*/ 123178 h 156751"/>
                <a:gd name="connsiteX29" fmla="*/ 3950 w 109089"/>
                <a:gd name="connsiteY29" fmla="*/ 116303 h 156751"/>
                <a:gd name="connsiteX30" fmla="*/ 3950 w 109089"/>
                <a:gd name="connsiteY30" fmla="*/ 116303 h 156751"/>
                <a:gd name="connsiteX31" fmla="*/ 10825 w 109089"/>
                <a:gd name="connsiteY31" fmla="*/ 109428 h 156751"/>
                <a:gd name="connsiteX32" fmla="*/ 40937 w 109089"/>
                <a:gd name="connsiteY32" fmla="*/ 109428 h 156751"/>
                <a:gd name="connsiteX33" fmla="*/ 40937 w 109089"/>
                <a:gd name="connsiteY33" fmla="*/ 90591 h 156751"/>
                <a:gd name="connsiteX34" fmla="*/ 40937 w 109089"/>
                <a:gd name="connsiteY34" fmla="*/ 90591 h 156751"/>
                <a:gd name="connsiteX35" fmla="*/ 11031 w 109089"/>
                <a:gd name="connsiteY35" fmla="*/ 90591 h 156751"/>
                <a:gd name="connsiteX36" fmla="*/ 4156 w 109089"/>
                <a:gd name="connsiteY36" fmla="*/ 83716 h 156751"/>
                <a:gd name="connsiteX37" fmla="*/ 4156 w 109089"/>
                <a:gd name="connsiteY37" fmla="*/ 83716 h 156751"/>
                <a:gd name="connsiteX38" fmla="*/ 11031 w 109089"/>
                <a:gd name="connsiteY38" fmla="*/ 76841 h 156751"/>
                <a:gd name="connsiteX39" fmla="*/ 33237 w 109089"/>
                <a:gd name="connsiteY39" fmla="*/ 76841 h 156751"/>
                <a:gd name="connsiteX40" fmla="*/ 718 w 109089"/>
                <a:gd name="connsiteY40" fmla="*/ 18403 h 156751"/>
                <a:gd name="connsiteX41" fmla="*/ 5668 w 109089"/>
                <a:gd name="connsiteY41" fmla="*/ 1318 h 156751"/>
                <a:gd name="connsiteX42" fmla="*/ 11374 w 109089"/>
                <a:gd name="connsiteY42" fmla="*/ -229 h 15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9089" h="156751">
                  <a:moveTo>
                    <a:pt x="11374" y="-229"/>
                  </a:moveTo>
                  <a:lnTo>
                    <a:pt x="11374" y="-229"/>
                  </a:lnTo>
                  <a:cubicBezTo>
                    <a:pt x="16118" y="-215"/>
                    <a:pt x="20381" y="2439"/>
                    <a:pt x="22512" y="6646"/>
                  </a:cubicBezTo>
                  <a:lnTo>
                    <a:pt x="53518" y="67284"/>
                  </a:lnTo>
                  <a:lnTo>
                    <a:pt x="84525" y="6646"/>
                  </a:lnTo>
                  <a:cubicBezTo>
                    <a:pt x="86656" y="2439"/>
                    <a:pt x="90919" y="-215"/>
                    <a:pt x="95662" y="-229"/>
                  </a:cubicBezTo>
                  <a:lnTo>
                    <a:pt x="95662" y="-229"/>
                  </a:lnTo>
                  <a:cubicBezTo>
                    <a:pt x="102606" y="-215"/>
                    <a:pt x="108244" y="5436"/>
                    <a:pt x="108244" y="12380"/>
                  </a:cubicBezTo>
                  <a:cubicBezTo>
                    <a:pt x="108175" y="14491"/>
                    <a:pt x="107694" y="16560"/>
                    <a:pt x="106663" y="18403"/>
                  </a:cubicBezTo>
                  <a:lnTo>
                    <a:pt x="74143" y="76841"/>
                  </a:lnTo>
                  <a:lnTo>
                    <a:pt x="96556" y="76841"/>
                  </a:lnTo>
                  <a:cubicBezTo>
                    <a:pt x="100338" y="76841"/>
                    <a:pt x="103431" y="79921"/>
                    <a:pt x="103431" y="83716"/>
                  </a:cubicBezTo>
                  <a:lnTo>
                    <a:pt x="103431" y="83716"/>
                  </a:lnTo>
                  <a:cubicBezTo>
                    <a:pt x="103431" y="87511"/>
                    <a:pt x="100338" y="90591"/>
                    <a:pt x="96556" y="90591"/>
                  </a:cubicBezTo>
                  <a:lnTo>
                    <a:pt x="66512" y="90591"/>
                  </a:lnTo>
                  <a:lnTo>
                    <a:pt x="66512" y="90591"/>
                  </a:lnTo>
                  <a:lnTo>
                    <a:pt x="66512" y="109428"/>
                  </a:lnTo>
                  <a:lnTo>
                    <a:pt x="96831" y="109428"/>
                  </a:lnTo>
                  <a:cubicBezTo>
                    <a:pt x="100613" y="109428"/>
                    <a:pt x="103706" y="112508"/>
                    <a:pt x="103706" y="116303"/>
                  </a:cubicBezTo>
                  <a:lnTo>
                    <a:pt x="103706" y="116303"/>
                  </a:lnTo>
                  <a:cubicBezTo>
                    <a:pt x="103706" y="120098"/>
                    <a:pt x="100613" y="123178"/>
                    <a:pt x="96831" y="123178"/>
                  </a:cubicBezTo>
                  <a:lnTo>
                    <a:pt x="66512" y="123178"/>
                  </a:lnTo>
                  <a:lnTo>
                    <a:pt x="66512" y="143804"/>
                  </a:lnTo>
                  <a:cubicBezTo>
                    <a:pt x="66512" y="150830"/>
                    <a:pt x="60806" y="156522"/>
                    <a:pt x="53794" y="156522"/>
                  </a:cubicBezTo>
                  <a:lnTo>
                    <a:pt x="53794" y="156522"/>
                  </a:lnTo>
                  <a:cubicBezTo>
                    <a:pt x="46781" y="156598"/>
                    <a:pt x="41006" y="150967"/>
                    <a:pt x="40937" y="143941"/>
                  </a:cubicBezTo>
                  <a:cubicBezTo>
                    <a:pt x="40937" y="143893"/>
                    <a:pt x="40937" y="143852"/>
                    <a:pt x="40937" y="143804"/>
                  </a:cubicBezTo>
                  <a:lnTo>
                    <a:pt x="40937" y="123178"/>
                  </a:lnTo>
                  <a:lnTo>
                    <a:pt x="10825" y="123178"/>
                  </a:lnTo>
                  <a:cubicBezTo>
                    <a:pt x="7043" y="123178"/>
                    <a:pt x="3950" y="120098"/>
                    <a:pt x="3950" y="116303"/>
                  </a:cubicBezTo>
                  <a:lnTo>
                    <a:pt x="3950" y="116303"/>
                  </a:lnTo>
                  <a:cubicBezTo>
                    <a:pt x="3950" y="112508"/>
                    <a:pt x="7043" y="109428"/>
                    <a:pt x="10825" y="109428"/>
                  </a:cubicBezTo>
                  <a:lnTo>
                    <a:pt x="40937" y="109428"/>
                  </a:lnTo>
                  <a:lnTo>
                    <a:pt x="40937" y="90591"/>
                  </a:lnTo>
                  <a:lnTo>
                    <a:pt x="40937" y="90591"/>
                  </a:lnTo>
                  <a:lnTo>
                    <a:pt x="11031" y="90591"/>
                  </a:lnTo>
                  <a:cubicBezTo>
                    <a:pt x="7249" y="90591"/>
                    <a:pt x="4156" y="87511"/>
                    <a:pt x="4156" y="83716"/>
                  </a:cubicBezTo>
                  <a:lnTo>
                    <a:pt x="4156" y="83716"/>
                  </a:lnTo>
                  <a:cubicBezTo>
                    <a:pt x="4156" y="79921"/>
                    <a:pt x="7249" y="76841"/>
                    <a:pt x="11031" y="76841"/>
                  </a:cubicBezTo>
                  <a:lnTo>
                    <a:pt x="33237" y="76841"/>
                  </a:lnTo>
                  <a:lnTo>
                    <a:pt x="718" y="18403"/>
                  </a:lnTo>
                  <a:cubicBezTo>
                    <a:pt x="-2650" y="12312"/>
                    <a:pt x="-382" y="4666"/>
                    <a:pt x="5668" y="1318"/>
                  </a:cubicBezTo>
                  <a:cubicBezTo>
                    <a:pt x="7456" y="363"/>
                    <a:pt x="9381" y="-167"/>
                    <a:pt x="11374" y="-229"/>
                  </a:cubicBezTo>
                  <a:close/>
                </a:path>
              </a:pathLst>
            </a:custGeom>
            <a:solidFill>
              <a:srgbClr val="000000"/>
            </a:solidFill>
            <a:ln w="6870" cap="flat">
              <a:noFill/>
              <a:prstDash val="solid"/>
              <a:miter/>
            </a:ln>
          </p:spPr>
          <p:txBody>
            <a:bodyPr rtlCol="0" anchor="ctr"/>
            <a:lstStyle/>
            <a:p>
              <a:endParaRPr lang="zh-CN" altLang="en-US" sz="1350"/>
            </a:p>
          </p:txBody>
        </p:sp>
        <p:sp>
          <p:nvSpPr>
            <p:cNvPr id="138" name="任意多边形: 形状 137"/>
            <p:cNvSpPr/>
            <p:nvPr/>
          </p:nvSpPr>
          <p:spPr>
            <a:xfrm>
              <a:off x="7402848" y="1389133"/>
              <a:ext cx="84208" cy="84208"/>
            </a:xfrm>
            <a:custGeom>
              <a:avLst/>
              <a:gdLst>
                <a:gd name="connsiteX0" fmla="*/ 79476 w 79475"/>
                <a:gd name="connsiteY0" fmla="*/ 39738 h 79475"/>
                <a:gd name="connsiteX1" fmla="*/ 39738 w 79475"/>
                <a:gd name="connsiteY1" fmla="*/ 79475 h 79475"/>
                <a:gd name="connsiteX2" fmla="*/ 0 w 79475"/>
                <a:gd name="connsiteY2" fmla="*/ 39738 h 79475"/>
                <a:gd name="connsiteX3" fmla="*/ 39738 w 79475"/>
                <a:gd name="connsiteY3" fmla="*/ 0 h 79475"/>
                <a:gd name="connsiteX4" fmla="*/ 79476 w 79475"/>
                <a:gd name="connsiteY4" fmla="*/ 39738 h 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75" h="79475">
                  <a:moveTo>
                    <a:pt x="79476" y="39738"/>
                  </a:moveTo>
                  <a:cubicBezTo>
                    <a:pt x="79476" y="61684"/>
                    <a:pt x="61684" y="79475"/>
                    <a:pt x="39738" y="79475"/>
                  </a:cubicBezTo>
                  <a:cubicBezTo>
                    <a:pt x="17791" y="79475"/>
                    <a:pt x="0" y="61684"/>
                    <a:pt x="0" y="39738"/>
                  </a:cubicBezTo>
                  <a:cubicBezTo>
                    <a:pt x="0" y="17791"/>
                    <a:pt x="17791" y="0"/>
                    <a:pt x="39738" y="0"/>
                  </a:cubicBezTo>
                  <a:cubicBezTo>
                    <a:pt x="61684" y="0"/>
                    <a:pt x="79476" y="17791"/>
                    <a:pt x="79476" y="39738"/>
                  </a:cubicBezTo>
                  <a:close/>
                </a:path>
              </a:pathLst>
            </a:custGeom>
            <a:solidFill>
              <a:srgbClr val="FFCD2D"/>
            </a:solidFill>
            <a:ln w="19050" cap="rnd">
              <a:solidFill>
                <a:srgbClr val="000000"/>
              </a:solidFill>
              <a:prstDash val="solid"/>
              <a:round/>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zh-CN" altLang="en-US" sz="1350"/>
            </a:p>
          </p:txBody>
        </p:sp>
        <p:sp>
          <p:nvSpPr>
            <p:cNvPr id="139" name="任意多边形: 形状 138"/>
            <p:cNvSpPr/>
            <p:nvPr/>
          </p:nvSpPr>
          <p:spPr>
            <a:xfrm>
              <a:off x="7592246" y="1389133"/>
              <a:ext cx="84208" cy="84208"/>
            </a:xfrm>
            <a:custGeom>
              <a:avLst/>
              <a:gdLst>
                <a:gd name="connsiteX0" fmla="*/ 79476 w 79475"/>
                <a:gd name="connsiteY0" fmla="*/ 39738 h 79475"/>
                <a:gd name="connsiteX1" fmla="*/ 39738 w 79475"/>
                <a:gd name="connsiteY1" fmla="*/ 79475 h 79475"/>
                <a:gd name="connsiteX2" fmla="*/ 0 w 79475"/>
                <a:gd name="connsiteY2" fmla="*/ 39738 h 79475"/>
                <a:gd name="connsiteX3" fmla="*/ 39738 w 79475"/>
                <a:gd name="connsiteY3" fmla="*/ 0 h 79475"/>
                <a:gd name="connsiteX4" fmla="*/ 79476 w 79475"/>
                <a:gd name="connsiteY4" fmla="*/ 39738 h 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75" h="79475">
                  <a:moveTo>
                    <a:pt x="79476" y="39738"/>
                  </a:moveTo>
                  <a:cubicBezTo>
                    <a:pt x="79476" y="61684"/>
                    <a:pt x="61684" y="79475"/>
                    <a:pt x="39738" y="79475"/>
                  </a:cubicBezTo>
                  <a:cubicBezTo>
                    <a:pt x="17791" y="79475"/>
                    <a:pt x="0" y="61684"/>
                    <a:pt x="0" y="39738"/>
                  </a:cubicBezTo>
                  <a:cubicBezTo>
                    <a:pt x="0" y="17791"/>
                    <a:pt x="17791" y="0"/>
                    <a:pt x="39738" y="0"/>
                  </a:cubicBezTo>
                  <a:cubicBezTo>
                    <a:pt x="61684" y="0"/>
                    <a:pt x="79476" y="17791"/>
                    <a:pt x="79476" y="39738"/>
                  </a:cubicBezTo>
                  <a:close/>
                </a:path>
              </a:pathLst>
            </a:custGeom>
            <a:solidFill>
              <a:srgbClr val="FFCD2D"/>
            </a:solidFill>
            <a:ln w="19050" cap="rnd">
              <a:solidFill>
                <a:srgbClr val="000000"/>
              </a:solidFill>
              <a:prstDash val="solid"/>
              <a:round/>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zh-CN" altLang="en-US" sz="1350"/>
            </a:p>
          </p:txBody>
        </p:sp>
        <p:sp>
          <p:nvSpPr>
            <p:cNvPr id="140" name="任意多边形: 形状 139"/>
            <p:cNvSpPr/>
            <p:nvPr/>
          </p:nvSpPr>
          <p:spPr>
            <a:xfrm>
              <a:off x="7781643" y="1389133"/>
              <a:ext cx="84208" cy="84208"/>
            </a:xfrm>
            <a:custGeom>
              <a:avLst/>
              <a:gdLst>
                <a:gd name="connsiteX0" fmla="*/ 79476 w 79475"/>
                <a:gd name="connsiteY0" fmla="*/ 39738 h 79475"/>
                <a:gd name="connsiteX1" fmla="*/ 39738 w 79475"/>
                <a:gd name="connsiteY1" fmla="*/ 79475 h 79475"/>
                <a:gd name="connsiteX2" fmla="*/ 0 w 79475"/>
                <a:gd name="connsiteY2" fmla="*/ 39738 h 79475"/>
                <a:gd name="connsiteX3" fmla="*/ 39738 w 79475"/>
                <a:gd name="connsiteY3" fmla="*/ 0 h 79475"/>
                <a:gd name="connsiteX4" fmla="*/ 79476 w 79475"/>
                <a:gd name="connsiteY4" fmla="*/ 39738 h 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75" h="79475">
                  <a:moveTo>
                    <a:pt x="79476" y="39738"/>
                  </a:moveTo>
                  <a:cubicBezTo>
                    <a:pt x="79476" y="61684"/>
                    <a:pt x="61684" y="79475"/>
                    <a:pt x="39738" y="79475"/>
                  </a:cubicBezTo>
                  <a:cubicBezTo>
                    <a:pt x="17791" y="79475"/>
                    <a:pt x="0" y="61684"/>
                    <a:pt x="0" y="39738"/>
                  </a:cubicBezTo>
                  <a:cubicBezTo>
                    <a:pt x="0" y="17791"/>
                    <a:pt x="17791" y="0"/>
                    <a:pt x="39738" y="0"/>
                  </a:cubicBezTo>
                  <a:cubicBezTo>
                    <a:pt x="61684" y="0"/>
                    <a:pt x="79476" y="17791"/>
                    <a:pt x="79476" y="39738"/>
                  </a:cubicBezTo>
                  <a:close/>
                </a:path>
              </a:pathLst>
            </a:custGeom>
            <a:solidFill>
              <a:srgbClr val="FFCD2D"/>
            </a:solidFill>
            <a:ln w="19050" cap="rnd">
              <a:solidFill>
                <a:srgbClr val="000000"/>
              </a:solidFill>
              <a:prstDash val="solid"/>
              <a:round/>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zh-CN" altLang="en-US" sz="1350"/>
            </a:p>
          </p:txBody>
        </p:sp>
        <p:sp>
          <p:nvSpPr>
            <p:cNvPr id="141" name="任意多边形: 形状 140"/>
            <p:cNvSpPr/>
            <p:nvPr/>
          </p:nvSpPr>
          <p:spPr>
            <a:xfrm>
              <a:off x="4482487" y="2273837"/>
              <a:ext cx="699240" cy="611154"/>
            </a:xfrm>
            <a:custGeom>
              <a:avLst/>
              <a:gdLst>
                <a:gd name="connsiteX0" fmla="*/ 578721 w 659935"/>
                <a:gd name="connsiteY0" fmla="*/ -229 h 576800"/>
                <a:gd name="connsiteX1" fmla="*/ 79593 w 659935"/>
                <a:gd name="connsiteY1" fmla="*/ -229 h 576800"/>
                <a:gd name="connsiteX2" fmla="*/ -845 w 659935"/>
                <a:gd name="connsiteY2" fmla="*/ 80072 h 576800"/>
                <a:gd name="connsiteX3" fmla="*/ -845 w 659935"/>
                <a:gd name="connsiteY3" fmla="*/ 80141 h 576800"/>
                <a:gd name="connsiteX4" fmla="*/ -845 w 659935"/>
                <a:gd name="connsiteY4" fmla="*/ 408424 h 576800"/>
                <a:gd name="connsiteX5" fmla="*/ 79593 w 659935"/>
                <a:gd name="connsiteY5" fmla="*/ 488862 h 576800"/>
                <a:gd name="connsiteX6" fmla="*/ 340844 w 659935"/>
                <a:gd name="connsiteY6" fmla="*/ 488862 h 576800"/>
                <a:gd name="connsiteX7" fmla="*/ 379688 w 659935"/>
                <a:gd name="connsiteY7" fmla="*/ 504949 h 576800"/>
                <a:gd name="connsiteX8" fmla="*/ 445139 w 659935"/>
                <a:gd name="connsiteY8" fmla="*/ 570400 h 576800"/>
                <a:gd name="connsiteX9" fmla="*/ 474310 w 659935"/>
                <a:gd name="connsiteY9" fmla="*/ 570661 h 576800"/>
                <a:gd name="connsiteX10" fmla="*/ 480476 w 659935"/>
                <a:gd name="connsiteY10" fmla="*/ 555756 h 576800"/>
                <a:gd name="connsiteX11" fmla="*/ 480476 w 659935"/>
                <a:gd name="connsiteY11" fmla="*/ 523374 h 576800"/>
                <a:gd name="connsiteX12" fmla="*/ 514852 w 659935"/>
                <a:gd name="connsiteY12" fmla="*/ 488999 h 576800"/>
                <a:gd name="connsiteX13" fmla="*/ 578652 w 659935"/>
                <a:gd name="connsiteY13" fmla="*/ 488999 h 576800"/>
                <a:gd name="connsiteX14" fmla="*/ 659090 w 659935"/>
                <a:gd name="connsiteY14" fmla="*/ 408561 h 576800"/>
                <a:gd name="connsiteX15" fmla="*/ 659090 w 659935"/>
                <a:gd name="connsiteY15" fmla="*/ 80141 h 576800"/>
                <a:gd name="connsiteX16" fmla="*/ 578721 w 659935"/>
                <a:gd name="connsiteY16" fmla="*/ -229 h 5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9935" h="576800">
                  <a:moveTo>
                    <a:pt x="578721" y="-229"/>
                  </a:moveTo>
                  <a:lnTo>
                    <a:pt x="79593" y="-229"/>
                  </a:lnTo>
                  <a:cubicBezTo>
                    <a:pt x="35208" y="-270"/>
                    <a:pt x="-804" y="35687"/>
                    <a:pt x="-845" y="80072"/>
                  </a:cubicBezTo>
                  <a:cubicBezTo>
                    <a:pt x="-845" y="80092"/>
                    <a:pt x="-845" y="80120"/>
                    <a:pt x="-845" y="80141"/>
                  </a:cubicBezTo>
                  <a:lnTo>
                    <a:pt x="-845" y="408424"/>
                  </a:lnTo>
                  <a:cubicBezTo>
                    <a:pt x="-845" y="452850"/>
                    <a:pt x="35166" y="488862"/>
                    <a:pt x="79593" y="488862"/>
                  </a:cubicBezTo>
                  <a:lnTo>
                    <a:pt x="340844" y="488862"/>
                  </a:lnTo>
                  <a:cubicBezTo>
                    <a:pt x="355413" y="488869"/>
                    <a:pt x="369383" y="494658"/>
                    <a:pt x="379688" y="504949"/>
                  </a:cubicBezTo>
                  <a:lnTo>
                    <a:pt x="445139" y="570400"/>
                  </a:lnTo>
                  <a:cubicBezTo>
                    <a:pt x="453121" y="578526"/>
                    <a:pt x="466183" y="578643"/>
                    <a:pt x="474310" y="570661"/>
                  </a:cubicBezTo>
                  <a:cubicBezTo>
                    <a:pt x="478304" y="566735"/>
                    <a:pt x="480532" y="561352"/>
                    <a:pt x="480476" y="555756"/>
                  </a:cubicBezTo>
                  <a:lnTo>
                    <a:pt x="480476" y="523374"/>
                  </a:lnTo>
                  <a:cubicBezTo>
                    <a:pt x="480476" y="504393"/>
                    <a:pt x="495870" y="488999"/>
                    <a:pt x="514852" y="488999"/>
                  </a:cubicBezTo>
                  <a:lnTo>
                    <a:pt x="578652" y="488999"/>
                  </a:lnTo>
                  <a:cubicBezTo>
                    <a:pt x="623079" y="488999"/>
                    <a:pt x="659090" y="452988"/>
                    <a:pt x="659090" y="408561"/>
                  </a:cubicBezTo>
                  <a:lnTo>
                    <a:pt x="659090" y="80141"/>
                  </a:lnTo>
                  <a:cubicBezTo>
                    <a:pt x="659090" y="35755"/>
                    <a:pt x="623106" y="-229"/>
                    <a:pt x="578721" y="-229"/>
                  </a:cubicBezTo>
                  <a:close/>
                </a:path>
              </a:pathLst>
            </a:custGeom>
            <a:solidFill>
              <a:srgbClr val="B6F8F0"/>
            </a:solidFill>
            <a:ln w="19050" cap="rnd">
              <a:solidFill>
                <a:srgbClr val="000000"/>
              </a:solidFill>
              <a:prstDash val="solid"/>
              <a:round/>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zh-CN" altLang="en-US" sz="1350"/>
            </a:p>
          </p:txBody>
        </p:sp>
        <p:sp>
          <p:nvSpPr>
            <p:cNvPr id="142" name="矩形: 圆角 141"/>
            <p:cNvSpPr/>
            <p:nvPr/>
          </p:nvSpPr>
          <p:spPr>
            <a:xfrm>
              <a:off x="4602681" y="2547371"/>
              <a:ext cx="96956" cy="138405"/>
            </a:xfrm>
            <a:prstGeom prst="roundRect">
              <a:avLst>
                <a:gd name="adj" fmla="val 50000"/>
              </a:avLst>
            </a:prstGeom>
            <a:solidFill>
              <a:srgbClr val="FF724B"/>
            </a:solidFill>
            <a:ln w="19050" cap="rnd">
              <a:solidFill>
                <a:srgbClr val="000000"/>
              </a:solidFill>
              <a:prstDash val="solid"/>
              <a:round/>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zh-CN" altLang="en-US" sz="1350"/>
            </a:p>
          </p:txBody>
        </p:sp>
        <p:sp>
          <p:nvSpPr>
            <p:cNvPr id="143" name="矩形: 圆角 142"/>
            <p:cNvSpPr/>
            <p:nvPr/>
          </p:nvSpPr>
          <p:spPr>
            <a:xfrm>
              <a:off x="4783702" y="2387112"/>
              <a:ext cx="96956" cy="298664"/>
            </a:xfrm>
            <a:prstGeom prst="roundRect">
              <a:avLst>
                <a:gd name="adj" fmla="val 50000"/>
              </a:avLst>
            </a:prstGeom>
            <a:solidFill>
              <a:srgbClr val="87E9B6"/>
            </a:solidFill>
            <a:ln w="19050" cap="rnd">
              <a:solidFill>
                <a:srgbClr val="000000"/>
              </a:solidFill>
              <a:prstDash val="solid"/>
              <a:round/>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zh-CN" altLang="en-US" sz="1350"/>
            </a:p>
          </p:txBody>
        </p:sp>
        <p:sp>
          <p:nvSpPr>
            <p:cNvPr id="144" name="矩形: 圆角 143"/>
            <p:cNvSpPr/>
            <p:nvPr/>
          </p:nvSpPr>
          <p:spPr>
            <a:xfrm>
              <a:off x="4964649" y="2430819"/>
              <a:ext cx="96956" cy="254958"/>
            </a:xfrm>
            <a:prstGeom prst="roundRect">
              <a:avLst>
                <a:gd name="adj" fmla="val 50000"/>
              </a:avLst>
            </a:prstGeom>
            <a:solidFill>
              <a:srgbClr val="FFCD2D"/>
            </a:solidFill>
            <a:ln w="19050" cap="rnd">
              <a:solidFill>
                <a:srgbClr val="000000"/>
              </a:solidFill>
              <a:prstDash val="solid"/>
              <a:round/>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zh-CN" altLang="en-US" sz="1350"/>
            </a:p>
          </p:txBody>
        </p:sp>
        <p:sp>
          <p:nvSpPr>
            <p:cNvPr id="145" name="矩形: 圆角 144"/>
            <p:cNvSpPr/>
            <p:nvPr/>
          </p:nvSpPr>
          <p:spPr>
            <a:xfrm>
              <a:off x="6398678" y="2118458"/>
              <a:ext cx="568192" cy="98632"/>
            </a:xfrm>
            <a:prstGeom prst="roundRect">
              <a:avLst>
                <a:gd name="adj" fmla="val 50000"/>
              </a:avLst>
            </a:prstGeom>
            <a:solidFill>
              <a:srgbClr val="5EB5F9"/>
            </a:solidFill>
            <a:ln w="19050" cap="rnd">
              <a:solidFill>
                <a:srgbClr val="000000"/>
              </a:solidFill>
              <a:prstDash val="solid"/>
              <a:round/>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zh-CN" altLang="en-US" sz="1350"/>
            </a:p>
          </p:txBody>
        </p:sp>
        <p:sp>
          <p:nvSpPr>
            <p:cNvPr id="146" name="矩形: 圆角 145"/>
            <p:cNvSpPr/>
            <p:nvPr/>
          </p:nvSpPr>
          <p:spPr>
            <a:xfrm>
              <a:off x="6398678" y="2335465"/>
              <a:ext cx="320518" cy="98632"/>
            </a:xfrm>
            <a:prstGeom prst="roundRect">
              <a:avLst>
                <a:gd name="adj" fmla="val 50000"/>
              </a:avLst>
            </a:prstGeom>
            <a:solidFill>
              <a:srgbClr val="5EB5F9"/>
            </a:solidFill>
            <a:ln w="19050" cap="rnd">
              <a:solidFill>
                <a:srgbClr val="000000"/>
              </a:solidFill>
              <a:prstDash val="solid"/>
              <a:round/>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zh-CN" altLang="en-US" sz="1350"/>
            </a:p>
          </p:txBody>
        </p:sp>
        <p:sp>
          <p:nvSpPr>
            <p:cNvPr id="147" name="任意多边形: 形状 146"/>
            <p:cNvSpPr/>
            <p:nvPr/>
          </p:nvSpPr>
          <p:spPr>
            <a:xfrm>
              <a:off x="5770389" y="2041315"/>
              <a:ext cx="469851" cy="469851"/>
            </a:xfrm>
            <a:custGeom>
              <a:avLst/>
              <a:gdLst>
                <a:gd name="connsiteX0" fmla="*/ 443440 w 443440"/>
                <a:gd name="connsiteY0" fmla="*/ 221720 h 443440"/>
                <a:gd name="connsiteX1" fmla="*/ 221720 w 443440"/>
                <a:gd name="connsiteY1" fmla="*/ 443440 h 443440"/>
                <a:gd name="connsiteX2" fmla="*/ 0 w 443440"/>
                <a:gd name="connsiteY2" fmla="*/ 221720 h 443440"/>
                <a:gd name="connsiteX3" fmla="*/ 221720 w 443440"/>
                <a:gd name="connsiteY3" fmla="*/ 0 h 443440"/>
                <a:gd name="connsiteX4" fmla="*/ 443440 w 443440"/>
                <a:gd name="connsiteY4" fmla="*/ 221720 h 443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440" h="443440">
                  <a:moveTo>
                    <a:pt x="443440" y="221720"/>
                  </a:moveTo>
                  <a:cubicBezTo>
                    <a:pt x="443440" y="344173"/>
                    <a:pt x="344173" y="443440"/>
                    <a:pt x="221720" y="443440"/>
                  </a:cubicBezTo>
                  <a:cubicBezTo>
                    <a:pt x="99267" y="443440"/>
                    <a:pt x="0" y="344173"/>
                    <a:pt x="0" y="221720"/>
                  </a:cubicBezTo>
                  <a:cubicBezTo>
                    <a:pt x="0" y="99267"/>
                    <a:pt x="99267" y="0"/>
                    <a:pt x="221720" y="0"/>
                  </a:cubicBezTo>
                  <a:cubicBezTo>
                    <a:pt x="344173" y="0"/>
                    <a:pt x="443440" y="99267"/>
                    <a:pt x="443440" y="221720"/>
                  </a:cubicBezTo>
                  <a:close/>
                </a:path>
              </a:pathLst>
            </a:custGeom>
            <a:solidFill>
              <a:srgbClr val="FFCD2D"/>
            </a:solidFill>
            <a:ln w="19050" cap="rnd">
              <a:solidFill>
                <a:srgbClr val="000000"/>
              </a:solidFill>
              <a:prstDash val="solid"/>
              <a:round/>
            </a:ln>
          </p:spPr>
          <p:txBody>
            <a:bodyPr rtlCol="0" anchor="ctr"/>
            <a:lstStyle/>
            <a:p>
              <a:endParaRPr lang="zh-CN" altLang="en-US" sz="1350"/>
            </a:p>
          </p:txBody>
        </p:sp>
        <p:sp>
          <p:nvSpPr>
            <p:cNvPr id="148" name="任意多边形: 形状 147"/>
            <p:cNvSpPr/>
            <p:nvPr/>
          </p:nvSpPr>
          <p:spPr>
            <a:xfrm>
              <a:off x="5919687" y="2160490"/>
              <a:ext cx="171366" cy="245998"/>
            </a:xfrm>
            <a:custGeom>
              <a:avLst/>
              <a:gdLst>
                <a:gd name="connsiteX0" fmla="*/ 17544 w 161733"/>
                <a:gd name="connsiteY0" fmla="*/ -229 h 232170"/>
                <a:gd name="connsiteX1" fmla="*/ 17544 w 161733"/>
                <a:gd name="connsiteY1" fmla="*/ -229 h 232170"/>
                <a:gd name="connsiteX2" fmla="*/ 34044 w 161733"/>
                <a:gd name="connsiteY2" fmla="*/ 9878 h 232170"/>
                <a:gd name="connsiteX3" fmla="*/ 79969 w 161733"/>
                <a:gd name="connsiteY3" fmla="*/ 99597 h 232170"/>
                <a:gd name="connsiteX4" fmla="*/ 125895 w 161733"/>
                <a:gd name="connsiteY4" fmla="*/ 9878 h 232170"/>
                <a:gd name="connsiteX5" fmla="*/ 142395 w 161733"/>
                <a:gd name="connsiteY5" fmla="*/ -229 h 232170"/>
                <a:gd name="connsiteX6" fmla="*/ 142395 w 161733"/>
                <a:gd name="connsiteY6" fmla="*/ -229 h 232170"/>
                <a:gd name="connsiteX7" fmla="*/ 160888 w 161733"/>
                <a:gd name="connsiteY7" fmla="*/ 18375 h 232170"/>
                <a:gd name="connsiteX8" fmla="*/ 158620 w 161733"/>
                <a:gd name="connsiteY8" fmla="*/ 27272 h 232170"/>
                <a:gd name="connsiteX9" fmla="*/ 110495 w 161733"/>
                <a:gd name="connsiteY9" fmla="*/ 113897 h 232170"/>
                <a:gd name="connsiteX10" fmla="*/ 143632 w 161733"/>
                <a:gd name="connsiteY10" fmla="*/ 113897 h 232170"/>
                <a:gd name="connsiteX11" fmla="*/ 153739 w 161733"/>
                <a:gd name="connsiteY11" fmla="*/ 123866 h 232170"/>
                <a:gd name="connsiteX12" fmla="*/ 153739 w 161733"/>
                <a:gd name="connsiteY12" fmla="*/ 123935 h 232170"/>
                <a:gd name="connsiteX13" fmla="*/ 153739 w 161733"/>
                <a:gd name="connsiteY13" fmla="*/ 123935 h 232170"/>
                <a:gd name="connsiteX14" fmla="*/ 143632 w 161733"/>
                <a:gd name="connsiteY14" fmla="*/ 134041 h 232170"/>
                <a:gd name="connsiteX15" fmla="*/ 99219 w 161733"/>
                <a:gd name="connsiteY15" fmla="*/ 134041 h 232170"/>
                <a:gd name="connsiteX16" fmla="*/ 99219 w 161733"/>
                <a:gd name="connsiteY16" fmla="*/ 134385 h 232170"/>
                <a:gd name="connsiteX17" fmla="*/ 99219 w 161733"/>
                <a:gd name="connsiteY17" fmla="*/ 162297 h 232170"/>
                <a:gd name="connsiteX18" fmla="*/ 144114 w 161733"/>
                <a:gd name="connsiteY18" fmla="*/ 162297 h 232170"/>
                <a:gd name="connsiteX19" fmla="*/ 154220 w 161733"/>
                <a:gd name="connsiteY19" fmla="*/ 172404 h 232170"/>
                <a:gd name="connsiteX20" fmla="*/ 154220 w 161733"/>
                <a:gd name="connsiteY20" fmla="*/ 172404 h 232170"/>
                <a:gd name="connsiteX21" fmla="*/ 144114 w 161733"/>
                <a:gd name="connsiteY21" fmla="*/ 182510 h 232170"/>
                <a:gd name="connsiteX22" fmla="*/ 99219 w 161733"/>
                <a:gd name="connsiteY22" fmla="*/ 182510 h 232170"/>
                <a:gd name="connsiteX23" fmla="*/ 99219 w 161733"/>
                <a:gd name="connsiteY23" fmla="*/ 213104 h 232170"/>
                <a:gd name="connsiteX24" fmla="*/ 80382 w 161733"/>
                <a:gd name="connsiteY24" fmla="*/ 231942 h 232170"/>
                <a:gd name="connsiteX25" fmla="*/ 80382 w 161733"/>
                <a:gd name="connsiteY25" fmla="*/ 231942 h 232170"/>
                <a:gd name="connsiteX26" fmla="*/ 61544 w 161733"/>
                <a:gd name="connsiteY26" fmla="*/ 213104 h 232170"/>
                <a:gd name="connsiteX27" fmla="*/ 61544 w 161733"/>
                <a:gd name="connsiteY27" fmla="*/ 182510 h 232170"/>
                <a:gd name="connsiteX28" fmla="*/ 16719 w 161733"/>
                <a:gd name="connsiteY28" fmla="*/ 182510 h 232170"/>
                <a:gd name="connsiteX29" fmla="*/ 6682 w 161733"/>
                <a:gd name="connsiteY29" fmla="*/ 172472 h 232170"/>
                <a:gd name="connsiteX30" fmla="*/ 6682 w 161733"/>
                <a:gd name="connsiteY30" fmla="*/ 172404 h 232170"/>
                <a:gd name="connsiteX31" fmla="*/ 6682 w 161733"/>
                <a:gd name="connsiteY31" fmla="*/ 172404 h 232170"/>
                <a:gd name="connsiteX32" fmla="*/ 16650 w 161733"/>
                <a:gd name="connsiteY32" fmla="*/ 162297 h 232170"/>
                <a:gd name="connsiteX33" fmla="*/ 16719 w 161733"/>
                <a:gd name="connsiteY33" fmla="*/ 162297 h 232170"/>
                <a:gd name="connsiteX34" fmla="*/ 61338 w 161733"/>
                <a:gd name="connsiteY34" fmla="*/ 162297 h 232170"/>
                <a:gd name="connsiteX35" fmla="*/ 61338 w 161733"/>
                <a:gd name="connsiteY35" fmla="*/ 134385 h 232170"/>
                <a:gd name="connsiteX36" fmla="*/ 61338 w 161733"/>
                <a:gd name="connsiteY36" fmla="*/ 134041 h 232170"/>
                <a:gd name="connsiteX37" fmla="*/ 16719 w 161733"/>
                <a:gd name="connsiteY37" fmla="*/ 134041 h 232170"/>
                <a:gd name="connsiteX38" fmla="*/ 6682 w 161733"/>
                <a:gd name="connsiteY38" fmla="*/ 124003 h 232170"/>
                <a:gd name="connsiteX39" fmla="*/ 6682 w 161733"/>
                <a:gd name="connsiteY39" fmla="*/ 123935 h 232170"/>
                <a:gd name="connsiteX40" fmla="*/ 6682 w 161733"/>
                <a:gd name="connsiteY40" fmla="*/ 123935 h 232170"/>
                <a:gd name="connsiteX41" fmla="*/ 16719 w 161733"/>
                <a:gd name="connsiteY41" fmla="*/ 113897 h 232170"/>
                <a:gd name="connsiteX42" fmla="*/ 49582 w 161733"/>
                <a:gd name="connsiteY42" fmla="*/ 113897 h 232170"/>
                <a:gd name="connsiteX43" fmla="*/ 1456 w 161733"/>
                <a:gd name="connsiteY43" fmla="*/ 27272 h 232170"/>
                <a:gd name="connsiteX44" fmla="*/ 8812 w 161733"/>
                <a:gd name="connsiteY44" fmla="*/ 2068 h 232170"/>
                <a:gd name="connsiteX45" fmla="*/ 17544 w 161733"/>
                <a:gd name="connsiteY45" fmla="*/ -229 h 23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1733" h="232170">
                  <a:moveTo>
                    <a:pt x="17544" y="-229"/>
                  </a:moveTo>
                  <a:lnTo>
                    <a:pt x="17544" y="-229"/>
                  </a:lnTo>
                  <a:cubicBezTo>
                    <a:pt x="24488" y="-222"/>
                    <a:pt x="30882" y="3683"/>
                    <a:pt x="34044" y="9878"/>
                  </a:cubicBezTo>
                  <a:lnTo>
                    <a:pt x="79969" y="99597"/>
                  </a:lnTo>
                  <a:lnTo>
                    <a:pt x="125895" y="9878"/>
                  </a:lnTo>
                  <a:cubicBezTo>
                    <a:pt x="129057" y="3683"/>
                    <a:pt x="135451" y="-222"/>
                    <a:pt x="142395" y="-229"/>
                  </a:cubicBezTo>
                  <a:lnTo>
                    <a:pt x="142395" y="-229"/>
                  </a:lnTo>
                  <a:cubicBezTo>
                    <a:pt x="152639" y="-201"/>
                    <a:pt x="160957" y="8125"/>
                    <a:pt x="160888" y="18375"/>
                  </a:cubicBezTo>
                  <a:cubicBezTo>
                    <a:pt x="160888" y="21490"/>
                    <a:pt x="160132" y="24549"/>
                    <a:pt x="158620" y="27272"/>
                  </a:cubicBezTo>
                  <a:lnTo>
                    <a:pt x="110495" y="113897"/>
                  </a:lnTo>
                  <a:lnTo>
                    <a:pt x="143632" y="113897"/>
                  </a:lnTo>
                  <a:cubicBezTo>
                    <a:pt x="149201" y="113856"/>
                    <a:pt x="153670" y="118325"/>
                    <a:pt x="153739" y="123866"/>
                  </a:cubicBezTo>
                  <a:cubicBezTo>
                    <a:pt x="153739" y="123886"/>
                    <a:pt x="153739" y="123914"/>
                    <a:pt x="153739" y="123935"/>
                  </a:cubicBezTo>
                  <a:lnTo>
                    <a:pt x="153739" y="123935"/>
                  </a:lnTo>
                  <a:cubicBezTo>
                    <a:pt x="153739" y="129517"/>
                    <a:pt x="149201" y="134041"/>
                    <a:pt x="143632" y="134041"/>
                  </a:cubicBezTo>
                  <a:lnTo>
                    <a:pt x="99219" y="134041"/>
                  </a:lnTo>
                  <a:lnTo>
                    <a:pt x="99219" y="134385"/>
                  </a:lnTo>
                  <a:lnTo>
                    <a:pt x="99219" y="162297"/>
                  </a:lnTo>
                  <a:lnTo>
                    <a:pt x="144114" y="162297"/>
                  </a:lnTo>
                  <a:cubicBezTo>
                    <a:pt x="149682" y="162297"/>
                    <a:pt x="154220" y="166821"/>
                    <a:pt x="154220" y="172404"/>
                  </a:cubicBezTo>
                  <a:lnTo>
                    <a:pt x="154220" y="172404"/>
                  </a:lnTo>
                  <a:cubicBezTo>
                    <a:pt x="154220" y="177986"/>
                    <a:pt x="149682" y="182510"/>
                    <a:pt x="144114" y="182510"/>
                  </a:cubicBezTo>
                  <a:lnTo>
                    <a:pt x="99219" y="182510"/>
                  </a:lnTo>
                  <a:lnTo>
                    <a:pt x="99219" y="213104"/>
                  </a:lnTo>
                  <a:cubicBezTo>
                    <a:pt x="99219" y="223506"/>
                    <a:pt x="90763" y="231942"/>
                    <a:pt x="80382" y="231942"/>
                  </a:cubicBezTo>
                  <a:lnTo>
                    <a:pt x="80382" y="231942"/>
                  </a:lnTo>
                  <a:cubicBezTo>
                    <a:pt x="70000" y="231942"/>
                    <a:pt x="61544" y="223506"/>
                    <a:pt x="61544" y="213104"/>
                  </a:cubicBezTo>
                  <a:lnTo>
                    <a:pt x="61544" y="182510"/>
                  </a:lnTo>
                  <a:lnTo>
                    <a:pt x="16719" y="182510"/>
                  </a:lnTo>
                  <a:cubicBezTo>
                    <a:pt x="11150" y="182510"/>
                    <a:pt x="6682" y="178014"/>
                    <a:pt x="6682" y="172472"/>
                  </a:cubicBezTo>
                  <a:cubicBezTo>
                    <a:pt x="6682" y="172452"/>
                    <a:pt x="6682" y="172424"/>
                    <a:pt x="6682" y="172404"/>
                  </a:cubicBezTo>
                  <a:lnTo>
                    <a:pt x="6682" y="172404"/>
                  </a:lnTo>
                  <a:cubicBezTo>
                    <a:pt x="6613" y="166862"/>
                    <a:pt x="11082" y="162339"/>
                    <a:pt x="16650" y="162297"/>
                  </a:cubicBezTo>
                  <a:cubicBezTo>
                    <a:pt x="16650" y="162297"/>
                    <a:pt x="16719" y="162297"/>
                    <a:pt x="16719" y="162297"/>
                  </a:cubicBezTo>
                  <a:lnTo>
                    <a:pt x="61338" y="162297"/>
                  </a:lnTo>
                  <a:lnTo>
                    <a:pt x="61338" y="134385"/>
                  </a:lnTo>
                  <a:lnTo>
                    <a:pt x="61338" y="134041"/>
                  </a:lnTo>
                  <a:lnTo>
                    <a:pt x="16719" y="134041"/>
                  </a:lnTo>
                  <a:cubicBezTo>
                    <a:pt x="11150" y="134041"/>
                    <a:pt x="6682" y="129545"/>
                    <a:pt x="6682" y="124003"/>
                  </a:cubicBezTo>
                  <a:cubicBezTo>
                    <a:pt x="6682" y="123983"/>
                    <a:pt x="6682" y="123955"/>
                    <a:pt x="6682" y="123935"/>
                  </a:cubicBezTo>
                  <a:lnTo>
                    <a:pt x="6682" y="123935"/>
                  </a:lnTo>
                  <a:cubicBezTo>
                    <a:pt x="6682" y="118393"/>
                    <a:pt x="11150" y="113897"/>
                    <a:pt x="16719" y="113897"/>
                  </a:cubicBezTo>
                  <a:lnTo>
                    <a:pt x="49582" y="113897"/>
                  </a:lnTo>
                  <a:lnTo>
                    <a:pt x="1456" y="27272"/>
                  </a:lnTo>
                  <a:cubicBezTo>
                    <a:pt x="-3493" y="18286"/>
                    <a:pt x="-193" y="7004"/>
                    <a:pt x="8812" y="2068"/>
                  </a:cubicBezTo>
                  <a:cubicBezTo>
                    <a:pt x="11494" y="589"/>
                    <a:pt x="14450" y="-201"/>
                    <a:pt x="17544" y="-229"/>
                  </a:cubicBezTo>
                  <a:close/>
                </a:path>
              </a:pathLst>
            </a:custGeom>
            <a:solidFill>
              <a:srgbClr val="000000"/>
            </a:solidFill>
            <a:ln w="6870" cap="flat">
              <a:noFill/>
              <a:prstDash val="solid"/>
              <a:miter/>
            </a:ln>
          </p:spPr>
          <p:txBody>
            <a:bodyPr rtlCol="0" anchor="ctr"/>
            <a:lstStyle/>
            <a:p>
              <a:endParaRPr lang="zh-CN" altLang="en-US" sz="1350"/>
            </a:p>
          </p:txBody>
        </p:sp>
        <p:sp>
          <p:nvSpPr>
            <p:cNvPr id="149" name="矩形: 圆角 148"/>
            <p:cNvSpPr/>
            <p:nvPr/>
          </p:nvSpPr>
          <p:spPr>
            <a:xfrm rot="18900000">
              <a:off x="4645080" y="4522632"/>
              <a:ext cx="330935" cy="1179872"/>
            </a:xfrm>
            <a:prstGeom prst="roundRect">
              <a:avLst>
                <a:gd name="adj" fmla="val 23136"/>
              </a:avLst>
            </a:prstGeom>
            <a:solidFill>
              <a:srgbClr val="87E9B6"/>
            </a:solidFill>
            <a:ln w="19050" cap="rnd">
              <a:solidFill>
                <a:srgbClr val="000000"/>
              </a:solidFill>
              <a:prstDash val="solid"/>
              <a:round/>
            </a:ln>
          </p:spPr>
          <p:txBody>
            <a:bodyPr rtlCol="0" anchor="ctr"/>
            <a:lstStyle/>
            <a:p>
              <a:endParaRPr lang="zh-CN" altLang="en-US" sz="1350"/>
            </a:p>
          </p:txBody>
        </p:sp>
        <p:sp>
          <p:nvSpPr>
            <p:cNvPr id="150" name="任意多边形: 形状 149"/>
            <p:cNvSpPr/>
            <p:nvPr/>
          </p:nvSpPr>
          <p:spPr>
            <a:xfrm>
              <a:off x="4724769" y="3455423"/>
              <a:ext cx="840473" cy="1394509"/>
            </a:xfrm>
            <a:custGeom>
              <a:avLst/>
              <a:gdLst>
                <a:gd name="connsiteX0" fmla="*/ 513133 w 793229"/>
                <a:gd name="connsiteY0" fmla="*/ 1315894 h 1316122"/>
                <a:gd name="connsiteX1" fmla="*/ 408839 w 793229"/>
                <a:gd name="connsiteY1" fmla="*/ 677340 h 1316122"/>
                <a:gd name="connsiteX2" fmla="*/ 668853 w 793229"/>
                <a:gd name="connsiteY2" fmla="*/ 417326 h 1316122"/>
                <a:gd name="connsiteX3" fmla="*/ 726741 w 793229"/>
                <a:gd name="connsiteY3" fmla="*/ 42980 h 1316122"/>
                <a:gd name="connsiteX4" fmla="*/ 726741 w 793229"/>
                <a:gd name="connsiteY4" fmla="*/ 42980 h 1316122"/>
                <a:gd name="connsiteX5" fmla="*/ 518187 w 793229"/>
                <a:gd name="connsiteY5" fmla="*/ 42946 h 1316122"/>
                <a:gd name="connsiteX6" fmla="*/ 518152 w 793229"/>
                <a:gd name="connsiteY6" fmla="*/ 42980 h 1316122"/>
                <a:gd name="connsiteX7" fmla="*/ 41231 w 793229"/>
                <a:gd name="connsiteY7" fmla="*/ 519902 h 1316122"/>
                <a:gd name="connsiteX8" fmla="*/ -845 w 793229"/>
                <a:gd name="connsiteY8" fmla="*/ 605909 h 1316122"/>
                <a:gd name="connsiteX9" fmla="*/ 13318 w 793229"/>
                <a:gd name="connsiteY9" fmla="*/ 984448 h 131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3229" h="1316122">
                  <a:moveTo>
                    <a:pt x="513133" y="1315894"/>
                  </a:moveTo>
                  <a:cubicBezTo>
                    <a:pt x="698759" y="1013942"/>
                    <a:pt x="408839" y="677340"/>
                    <a:pt x="408839" y="677340"/>
                  </a:cubicBezTo>
                  <a:lnTo>
                    <a:pt x="668853" y="417326"/>
                  </a:lnTo>
                  <a:cubicBezTo>
                    <a:pt x="788204" y="297976"/>
                    <a:pt x="846091" y="162331"/>
                    <a:pt x="726741" y="42980"/>
                  </a:cubicBezTo>
                  <a:lnTo>
                    <a:pt x="726741" y="42980"/>
                  </a:lnTo>
                  <a:cubicBezTo>
                    <a:pt x="669128" y="-14619"/>
                    <a:pt x="575786" y="-14633"/>
                    <a:pt x="518187" y="42946"/>
                  </a:cubicBezTo>
                  <a:cubicBezTo>
                    <a:pt x="518173" y="42960"/>
                    <a:pt x="518166" y="42966"/>
                    <a:pt x="518152" y="42980"/>
                  </a:cubicBezTo>
                  <a:lnTo>
                    <a:pt x="41231" y="519902"/>
                  </a:lnTo>
                  <a:cubicBezTo>
                    <a:pt x="18027" y="543091"/>
                    <a:pt x="3218" y="573355"/>
                    <a:pt x="-845" y="605909"/>
                  </a:cubicBezTo>
                  <a:lnTo>
                    <a:pt x="13318" y="984448"/>
                  </a:lnTo>
                </a:path>
              </a:pathLst>
            </a:custGeom>
            <a:solidFill>
              <a:srgbClr val="FFC5BB"/>
            </a:solidFill>
            <a:ln w="19050" cap="rnd">
              <a:solidFill>
                <a:srgbClr val="000000"/>
              </a:solidFill>
              <a:prstDash val="solid"/>
              <a:round/>
            </a:ln>
          </p:spPr>
          <p:txBody>
            <a:bodyPr rtlCol="0" anchor="ctr"/>
            <a:lstStyle/>
            <a:p>
              <a:endParaRPr lang="zh-CN" altLang="en-US" sz="1350"/>
            </a:p>
          </p:txBody>
        </p:sp>
        <p:sp>
          <p:nvSpPr>
            <p:cNvPr id="151" name="任意多边形: 形状 150"/>
            <p:cNvSpPr/>
            <p:nvPr/>
          </p:nvSpPr>
          <p:spPr>
            <a:xfrm rot="16200000">
              <a:off x="6338981" y="3701493"/>
              <a:ext cx="1114530" cy="175921"/>
            </a:xfrm>
            <a:custGeom>
              <a:avLst/>
              <a:gdLst>
                <a:gd name="connsiteX0" fmla="*/ -845 w 1051881"/>
                <a:gd name="connsiteY0" fmla="*/ -229 h 166032"/>
                <a:gd name="connsiteX1" fmla="*/ 973623 w 1051881"/>
                <a:gd name="connsiteY1" fmla="*/ -229 h 166032"/>
                <a:gd name="connsiteX2" fmla="*/ 1051036 w 1051881"/>
                <a:gd name="connsiteY2" fmla="*/ 77184 h 166032"/>
                <a:gd name="connsiteX3" fmla="*/ 1051036 w 1051881"/>
                <a:gd name="connsiteY3" fmla="*/ 88391 h 166032"/>
                <a:gd name="connsiteX4" fmla="*/ 973623 w 1051881"/>
                <a:gd name="connsiteY4" fmla="*/ 165804 h 166032"/>
                <a:gd name="connsiteX5" fmla="*/ -845 w 1051881"/>
                <a:gd name="connsiteY5" fmla="*/ 165804 h 166032"/>
                <a:gd name="connsiteX6" fmla="*/ -845 w 1051881"/>
                <a:gd name="connsiteY6" fmla="*/ 165804 h 166032"/>
                <a:gd name="connsiteX7" fmla="*/ -845 w 1051881"/>
                <a:gd name="connsiteY7" fmla="*/ -229 h 166032"/>
                <a:gd name="connsiteX8" fmla="*/ -845 w 1051881"/>
                <a:gd name="connsiteY8" fmla="*/ -229 h 16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881" h="166032">
                  <a:moveTo>
                    <a:pt x="-845" y="-229"/>
                  </a:moveTo>
                  <a:lnTo>
                    <a:pt x="973623" y="-229"/>
                  </a:lnTo>
                  <a:cubicBezTo>
                    <a:pt x="1016386" y="-229"/>
                    <a:pt x="1051036" y="34429"/>
                    <a:pt x="1051036" y="77184"/>
                  </a:cubicBezTo>
                  <a:lnTo>
                    <a:pt x="1051036" y="88391"/>
                  </a:lnTo>
                  <a:cubicBezTo>
                    <a:pt x="1051036" y="131147"/>
                    <a:pt x="1016386" y="165804"/>
                    <a:pt x="973623" y="165804"/>
                  </a:cubicBezTo>
                  <a:lnTo>
                    <a:pt x="-845" y="165804"/>
                  </a:lnTo>
                  <a:lnTo>
                    <a:pt x="-845" y="165804"/>
                  </a:lnTo>
                  <a:lnTo>
                    <a:pt x="-845" y="-229"/>
                  </a:lnTo>
                  <a:lnTo>
                    <a:pt x="-845" y="-229"/>
                  </a:lnTo>
                  <a:close/>
                </a:path>
              </a:pathLst>
            </a:custGeom>
            <a:solidFill>
              <a:srgbClr val="FF724B"/>
            </a:solidFill>
            <a:ln w="19050" cap="rnd">
              <a:solidFill>
                <a:srgbClr val="000000"/>
              </a:solidFill>
              <a:prstDash val="solid"/>
              <a:round/>
            </a:ln>
          </p:spPr>
          <p:txBody>
            <a:bodyPr rtlCol="0" anchor="ctr"/>
            <a:lstStyle/>
            <a:p>
              <a:endParaRPr lang="zh-CN" altLang="en-US" sz="1350"/>
            </a:p>
          </p:txBody>
        </p:sp>
        <p:sp>
          <p:nvSpPr>
            <p:cNvPr id="152" name="任意多边形: 形状 151"/>
            <p:cNvSpPr/>
            <p:nvPr/>
          </p:nvSpPr>
          <p:spPr>
            <a:xfrm rot="16200000">
              <a:off x="5856492" y="3919482"/>
              <a:ext cx="672432" cy="175921"/>
            </a:xfrm>
            <a:custGeom>
              <a:avLst/>
              <a:gdLst>
                <a:gd name="connsiteX0" fmla="*/ -845 w 634634"/>
                <a:gd name="connsiteY0" fmla="*/ -229 h 166032"/>
                <a:gd name="connsiteX1" fmla="*/ 556377 w 634634"/>
                <a:gd name="connsiteY1" fmla="*/ -229 h 166032"/>
                <a:gd name="connsiteX2" fmla="*/ 633790 w 634634"/>
                <a:gd name="connsiteY2" fmla="*/ 77184 h 166032"/>
                <a:gd name="connsiteX3" fmla="*/ 633790 w 634634"/>
                <a:gd name="connsiteY3" fmla="*/ 88391 h 166032"/>
                <a:gd name="connsiteX4" fmla="*/ 556377 w 634634"/>
                <a:gd name="connsiteY4" fmla="*/ 165804 h 166032"/>
                <a:gd name="connsiteX5" fmla="*/ -845 w 634634"/>
                <a:gd name="connsiteY5" fmla="*/ 165804 h 166032"/>
                <a:gd name="connsiteX6" fmla="*/ -845 w 634634"/>
                <a:gd name="connsiteY6" fmla="*/ 165804 h 166032"/>
                <a:gd name="connsiteX7" fmla="*/ -845 w 634634"/>
                <a:gd name="connsiteY7" fmla="*/ -229 h 166032"/>
                <a:gd name="connsiteX8" fmla="*/ -845 w 634634"/>
                <a:gd name="connsiteY8" fmla="*/ -229 h 16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4634" h="166032">
                  <a:moveTo>
                    <a:pt x="-845" y="-229"/>
                  </a:moveTo>
                  <a:lnTo>
                    <a:pt x="556377" y="-229"/>
                  </a:lnTo>
                  <a:cubicBezTo>
                    <a:pt x="599139" y="-229"/>
                    <a:pt x="633790" y="34429"/>
                    <a:pt x="633790" y="77184"/>
                  </a:cubicBezTo>
                  <a:lnTo>
                    <a:pt x="633790" y="88391"/>
                  </a:lnTo>
                  <a:cubicBezTo>
                    <a:pt x="633790" y="131147"/>
                    <a:pt x="599139" y="165804"/>
                    <a:pt x="556377" y="165804"/>
                  </a:cubicBezTo>
                  <a:lnTo>
                    <a:pt x="-845" y="165804"/>
                  </a:lnTo>
                  <a:lnTo>
                    <a:pt x="-845" y="165804"/>
                  </a:lnTo>
                  <a:lnTo>
                    <a:pt x="-845" y="-229"/>
                  </a:lnTo>
                  <a:lnTo>
                    <a:pt x="-845" y="-229"/>
                  </a:lnTo>
                  <a:close/>
                </a:path>
              </a:pathLst>
            </a:custGeom>
            <a:solidFill>
              <a:srgbClr val="5EB5F9"/>
            </a:solidFill>
            <a:ln w="19050" cap="rnd">
              <a:solidFill>
                <a:srgbClr val="000000"/>
              </a:solidFill>
              <a:prstDash val="solid"/>
              <a:round/>
            </a:ln>
          </p:spPr>
          <p:txBody>
            <a:bodyPr rtlCol="0" anchor="ctr"/>
            <a:lstStyle/>
            <a:p>
              <a:endParaRPr lang="zh-CN" altLang="en-US" sz="1350"/>
            </a:p>
          </p:txBody>
        </p:sp>
        <p:sp>
          <p:nvSpPr>
            <p:cNvPr id="153" name="任意多边形: 形状 152"/>
            <p:cNvSpPr/>
            <p:nvPr/>
          </p:nvSpPr>
          <p:spPr>
            <a:xfrm rot="16200000">
              <a:off x="6123360" y="3834436"/>
              <a:ext cx="842235" cy="176212"/>
            </a:xfrm>
            <a:custGeom>
              <a:avLst/>
              <a:gdLst>
                <a:gd name="connsiteX0" fmla="*/ -845 w 794892"/>
                <a:gd name="connsiteY0" fmla="*/ -229 h 166307"/>
                <a:gd name="connsiteX1" fmla="*/ 716634 w 794892"/>
                <a:gd name="connsiteY1" fmla="*/ -229 h 166307"/>
                <a:gd name="connsiteX2" fmla="*/ 794047 w 794892"/>
                <a:gd name="connsiteY2" fmla="*/ 77184 h 166307"/>
                <a:gd name="connsiteX3" fmla="*/ 794047 w 794892"/>
                <a:gd name="connsiteY3" fmla="*/ 77459 h 166307"/>
                <a:gd name="connsiteX4" fmla="*/ 794047 w 794892"/>
                <a:gd name="connsiteY4" fmla="*/ 88666 h 166307"/>
                <a:gd name="connsiteX5" fmla="*/ 716634 w 794892"/>
                <a:gd name="connsiteY5" fmla="*/ 166079 h 166307"/>
                <a:gd name="connsiteX6" fmla="*/ -845 w 794892"/>
                <a:gd name="connsiteY6" fmla="*/ 166079 h 166307"/>
                <a:gd name="connsiteX7" fmla="*/ -845 w 794892"/>
                <a:gd name="connsiteY7" fmla="*/ 166079 h 166307"/>
                <a:gd name="connsiteX8" fmla="*/ -845 w 794892"/>
                <a:gd name="connsiteY8" fmla="*/ -229 h 166307"/>
                <a:gd name="connsiteX9" fmla="*/ -845 w 794892"/>
                <a:gd name="connsiteY9" fmla="*/ -229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4892" h="166307">
                  <a:moveTo>
                    <a:pt x="-845" y="-229"/>
                  </a:moveTo>
                  <a:lnTo>
                    <a:pt x="716634" y="-229"/>
                  </a:lnTo>
                  <a:cubicBezTo>
                    <a:pt x="759398" y="-229"/>
                    <a:pt x="794047" y="34429"/>
                    <a:pt x="794047" y="77184"/>
                  </a:cubicBezTo>
                  <a:cubicBezTo>
                    <a:pt x="794047" y="77274"/>
                    <a:pt x="794047" y="77370"/>
                    <a:pt x="794047" y="77459"/>
                  </a:cubicBezTo>
                  <a:lnTo>
                    <a:pt x="794047" y="88666"/>
                  </a:lnTo>
                  <a:cubicBezTo>
                    <a:pt x="794047" y="131421"/>
                    <a:pt x="759398" y="166079"/>
                    <a:pt x="716634" y="166079"/>
                  </a:cubicBezTo>
                  <a:lnTo>
                    <a:pt x="-845" y="166079"/>
                  </a:lnTo>
                  <a:lnTo>
                    <a:pt x="-845" y="166079"/>
                  </a:lnTo>
                  <a:lnTo>
                    <a:pt x="-845" y="-229"/>
                  </a:lnTo>
                  <a:lnTo>
                    <a:pt x="-845" y="-229"/>
                  </a:lnTo>
                  <a:close/>
                </a:path>
              </a:pathLst>
            </a:custGeom>
            <a:solidFill>
              <a:srgbClr val="FFCD2D"/>
            </a:solidFill>
            <a:ln w="19050" cap="rnd">
              <a:solidFill>
                <a:srgbClr val="000000"/>
              </a:solidFill>
              <a:prstDash val="solid"/>
              <a:round/>
            </a:ln>
          </p:spPr>
          <p:txBody>
            <a:bodyPr rtlCol="0" anchor="ctr"/>
            <a:lstStyle/>
            <a:p>
              <a:endParaRPr lang="zh-CN" altLang="en-US" sz="1350"/>
            </a:p>
          </p:txBody>
        </p:sp>
        <p:sp>
          <p:nvSpPr>
            <p:cNvPr id="154" name="任意多边形: 形状 153"/>
            <p:cNvSpPr/>
            <p:nvPr/>
          </p:nvSpPr>
          <p:spPr>
            <a:xfrm rot="16200000">
              <a:off x="5589769" y="4007370"/>
              <a:ext cx="502631" cy="175921"/>
            </a:xfrm>
            <a:custGeom>
              <a:avLst/>
              <a:gdLst>
                <a:gd name="connsiteX0" fmla="*/ -845 w 474377"/>
                <a:gd name="connsiteY0" fmla="*/ -229 h 166032"/>
                <a:gd name="connsiteX1" fmla="*/ 396120 w 474377"/>
                <a:gd name="connsiteY1" fmla="*/ -229 h 166032"/>
                <a:gd name="connsiteX2" fmla="*/ 473533 w 474377"/>
                <a:gd name="connsiteY2" fmla="*/ 77184 h 166032"/>
                <a:gd name="connsiteX3" fmla="*/ 473533 w 474377"/>
                <a:gd name="connsiteY3" fmla="*/ 88391 h 166032"/>
                <a:gd name="connsiteX4" fmla="*/ 396120 w 474377"/>
                <a:gd name="connsiteY4" fmla="*/ 165804 h 166032"/>
                <a:gd name="connsiteX5" fmla="*/ -845 w 474377"/>
                <a:gd name="connsiteY5" fmla="*/ 165804 h 166032"/>
                <a:gd name="connsiteX6" fmla="*/ -845 w 474377"/>
                <a:gd name="connsiteY6" fmla="*/ 165804 h 166032"/>
                <a:gd name="connsiteX7" fmla="*/ -845 w 474377"/>
                <a:gd name="connsiteY7" fmla="*/ -229 h 166032"/>
                <a:gd name="connsiteX8" fmla="*/ -845 w 474377"/>
                <a:gd name="connsiteY8" fmla="*/ -229 h 16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4377" h="166032">
                  <a:moveTo>
                    <a:pt x="-845" y="-229"/>
                  </a:moveTo>
                  <a:lnTo>
                    <a:pt x="396120" y="-229"/>
                  </a:lnTo>
                  <a:cubicBezTo>
                    <a:pt x="438882" y="-229"/>
                    <a:pt x="473533" y="34429"/>
                    <a:pt x="473533" y="77184"/>
                  </a:cubicBezTo>
                  <a:lnTo>
                    <a:pt x="473533" y="88391"/>
                  </a:lnTo>
                  <a:cubicBezTo>
                    <a:pt x="473533" y="131147"/>
                    <a:pt x="438882" y="165804"/>
                    <a:pt x="396120" y="165804"/>
                  </a:cubicBezTo>
                  <a:lnTo>
                    <a:pt x="-845" y="165804"/>
                  </a:lnTo>
                  <a:lnTo>
                    <a:pt x="-845" y="165804"/>
                  </a:lnTo>
                  <a:lnTo>
                    <a:pt x="-845" y="-229"/>
                  </a:lnTo>
                  <a:lnTo>
                    <a:pt x="-845" y="-229"/>
                  </a:lnTo>
                  <a:close/>
                </a:path>
              </a:pathLst>
            </a:custGeom>
            <a:solidFill>
              <a:schemeClr val="bg1"/>
            </a:solidFill>
            <a:ln w="19050" cap="rnd">
              <a:solidFill>
                <a:srgbClr val="000000"/>
              </a:solidFill>
              <a:prstDash val="solid"/>
              <a:round/>
            </a:ln>
          </p:spPr>
          <p:txBody>
            <a:bodyPr rtlCol="0" anchor="ctr"/>
            <a:lstStyle/>
            <a:p>
              <a:endParaRPr lang="zh-CN" altLang="en-US" sz="1350"/>
            </a:p>
          </p:txBody>
        </p:sp>
        <p:sp>
          <p:nvSpPr>
            <p:cNvPr id="155" name="任意多边形: 形状 154"/>
            <p:cNvSpPr/>
            <p:nvPr/>
          </p:nvSpPr>
          <p:spPr>
            <a:xfrm>
              <a:off x="5661995" y="4346646"/>
              <a:ext cx="1413195" cy="7284"/>
            </a:xfrm>
            <a:custGeom>
              <a:avLst/>
              <a:gdLst>
                <a:gd name="connsiteX0" fmla="*/ 0 w 1333757"/>
                <a:gd name="connsiteY0" fmla="*/ 0 h 6875"/>
                <a:gd name="connsiteX1" fmla="*/ 1333758 w 1333757"/>
                <a:gd name="connsiteY1" fmla="*/ 0 h 6875"/>
              </a:gdLst>
              <a:ahLst/>
              <a:cxnLst>
                <a:cxn ang="0">
                  <a:pos x="connsiteX0" y="connsiteY0"/>
                </a:cxn>
                <a:cxn ang="0">
                  <a:pos x="connsiteX1" y="connsiteY1"/>
                </a:cxn>
              </a:cxnLst>
              <a:rect l="l" t="t" r="r" b="b"/>
              <a:pathLst>
                <a:path w="1333757" h="6875">
                  <a:moveTo>
                    <a:pt x="0" y="0"/>
                  </a:moveTo>
                  <a:lnTo>
                    <a:pt x="1333758" y="0"/>
                  </a:lnTo>
                </a:path>
              </a:pathLst>
            </a:custGeom>
            <a:ln w="19050" cap="rnd">
              <a:solidFill>
                <a:srgbClr val="000000"/>
              </a:solidFill>
              <a:prstDash val="solid"/>
              <a:round/>
            </a:ln>
          </p:spPr>
          <p:txBody>
            <a:bodyPr rtlCol="0" anchor="ctr"/>
            <a:lstStyle/>
            <a:p>
              <a:endParaRPr lang="zh-CN" altLang="en-US" sz="1350"/>
            </a:p>
          </p:txBody>
        </p:sp>
        <p:sp>
          <p:nvSpPr>
            <p:cNvPr id="156" name="任意多边形: 形状 155"/>
            <p:cNvSpPr/>
            <p:nvPr/>
          </p:nvSpPr>
          <p:spPr>
            <a:xfrm>
              <a:off x="4852394" y="5154426"/>
              <a:ext cx="94698" cy="94698"/>
            </a:xfrm>
            <a:custGeom>
              <a:avLst/>
              <a:gdLst>
                <a:gd name="connsiteX0" fmla="*/ 89376 w 89375"/>
                <a:gd name="connsiteY0" fmla="*/ 44688 h 89375"/>
                <a:gd name="connsiteX1" fmla="*/ 44688 w 89375"/>
                <a:gd name="connsiteY1" fmla="*/ 89375 h 89375"/>
                <a:gd name="connsiteX2" fmla="*/ 0 w 89375"/>
                <a:gd name="connsiteY2" fmla="*/ 44688 h 89375"/>
                <a:gd name="connsiteX3" fmla="*/ 44688 w 89375"/>
                <a:gd name="connsiteY3" fmla="*/ 0 h 89375"/>
                <a:gd name="connsiteX4" fmla="*/ 89376 w 89375"/>
                <a:gd name="connsiteY4" fmla="*/ 44688 h 89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75" h="89375">
                  <a:moveTo>
                    <a:pt x="89376" y="44688"/>
                  </a:moveTo>
                  <a:cubicBezTo>
                    <a:pt x="89376" y="69368"/>
                    <a:pt x="69368" y="89375"/>
                    <a:pt x="44688" y="89375"/>
                  </a:cubicBezTo>
                  <a:cubicBezTo>
                    <a:pt x="20007" y="89375"/>
                    <a:pt x="0" y="69368"/>
                    <a:pt x="0" y="44688"/>
                  </a:cubicBezTo>
                  <a:cubicBezTo>
                    <a:pt x="0" y="20007"/>
                    <a:pt x="20007" y="0"/>
                    <a:pt x="44688" y="0"/>
                  </a:cubicBezTo>
                  <a:cubicBezTo>
                    <a:pt x="69368" y="0"/>
                    <a:pt x="89376" y="20007"/>
                    <a:pt x="89376" y="44688"/>
                  </a:cubicBezTo>
                  <a:close/>
                </a:path>
              </a:pathLst>
            </a:custGeom>
            <a:solidFill>
              <a:srgbClr val="FFFFFF"/>
            </a:solidFill>
            <a:ln w="19050" cap="rnd">
              <a:solidFill>
                <a:srgbClr val="000000"/>
              </a:solidFill>
              <a:prstDash val="solid"/>
              <a:round/>
            </a:ln>
          </p:spPr>
          <p:txBody>
            <a:bodyPr rtlCol="0" anchor="ctr"/>
            <a:lstStyle/>
            <a:p>
              <a:endParaRPr lang="zh-CN" altLang="en-US" sz="1350"/>
            </a:p>
          </p:txBody>
        </p:sp>
        <p:sp>
          <p:nvSpPr>
            <p:cNvPr id="157" name="任意多边形: 形状 156"/>
            <p:cNvSpPr/>
            <p:nvPr/>
          </p:nvSpPr>
          <p:spPr>
            <a:xfrm>
              <a:off x="5026566" y="5330493"/>
              <a:ext cx="94698" cy="94698"/>
            </a:xfrm>
            <a:custGeom>
              <a:avLst/>
              <a:gdLst>
                <a:gd name="connsiteX0" fmla="*/ 89376 w 89375"/>
                <a:gd name="connsiteY0" fmla="*/ 44688 h 89375"/>
                <a:gd name="connsiteX1" fmla="*/ 44688 w 89375"/>
                <a:gd name="connsiteY1" fmla="*/ 89375 h 89375"/>
                <a:gd name="connsiteX2" fmla="*/ 0 w 89375"/>
                <a:gd name="connsiteY2" fmla="*/ 44688 h 89375"/>
                <a:gd name="connsiteX3" fmla="*/ 44688 w 89375"/>
                <a:gd name="connsiteY3" fmla="*/ 0 h 89375"/>
                <a:gd name="connsiteX4" fmla="*/ 89376 w 89375"/>
                <a:gd name="connsiteY4" fmla="*/ 44688 h 89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75" h="89375">
                  <a:moveTo>
                    <a:pt x="89376" y="44688"/>
                  </a:moveTo>
                  <a:cubicBezTo>
                    <a:pt x="89376" y="69368"/>
                    <a:pt x="69368" y="89375"/>
                    <a:pt x="44688" y="89375"/>
                  </a:cubicBezTo>
                  <a:cubicBezTo>
                    <a:pt x="20007" y="89375"/>
                    <a:pt x="0" y="69368"/>
                    <a:pt x="0" y="44688"/>
                  </a:cubicBezTo>
                  <a:cubicBezTo>
                    <a:pt x="0" y="20007"/>
                    <a:pt x="20007" y="0"/>
                    <a:pt x="44688" y="0"/>
                  </a:cubicBezTo>
                  <a:cubicBezTo>
                    <a:pt x="69368" y="0"/>
                    <a:pt x="89376" y="20007"/>
                    <a:pt x="89376" y="44688"/>
                  </a:cubicBezTo>
                  <a:close/>
                </a:path>
              </a:pathLst>
            </a:custGeom>
            <a:solidFill>
              <a:srgbClr val="FFFFFF"/>
            </a:solidFill>
            <a:ln w="19050" cap="rnd">
              <a:solidFill>
                <a:srgbClr val="000000"/>
              </a:solidFill>
              <a:prstDash val="solid"/>
              <a:round/>
            </a:ln>
          </p:spPr>
          <p:txBody>
            <a:bodyPr rtlCol="0" anchor="ctr"/>
            <a:lstStyle/>
            <a:p>
              <a:endParaRPr lang="zh-CN" altLang="en-US" sz="1350"/>
            </a:p>
          </p:txBody>
        </p:sp>
        <p:sp>
          <p:nvSpPr>
            <p:cNvPr id="158" name="任意多边形: 形状 157"/>
            <p:cNvSpPr/>
            <p:nvPr/>
          </p:nvSpPr>
          <p:spPr>
            <a:xfrm>
              <a:off x="5261976" y="1294434"/>
              <a:ext cx="429766" cy="653575"/>
            </a:xfrm>
            <a:custGeom>
              <a:avLst/>
              <a:gdLst>
                <a:gd name="connsiteX0" fmla="*/ -845 w 370702"/>
                <a:gd name="connsiteY0" fmla="*/ 563525 h 563753"/>
                <a:gd name="connsiteX1" fmla="*/ -845 w 370702"/>
                <a:gd name="connsiteY1" fmla="*/ 195710 h 563753"/>
                <a:gd name="connsiteX2" fmla="*/ 195094 w 370702"/>
                <a:gd name="connsiteY2" fmla="*/ -229 h 563753"/>
                <a:gd name="connsiteX3" fmla="*/ 369857 w 370702"/>
                <a:gd name="connsiteY3" fmla="*/ -229 h 563753"/>
              </a:gdLst>
              <a:ahLst/>
              <a:cxnLst>
                <a:cxn ang="0">
                  <a:pos x="connsiteX0" y="connsiteY0"/>
                </a:cxn>
                <a:cxn ang="0">
                  <a:pos x="connsiteX1" y="connsiteY1"/>
                </a:cxn>
                <a:cxn ang="0">
                  <a:pos x="connsiteX2" y="connsiteY2"/>
                </a:cxn>
                <a:cxn ang="0">
                  <a:pos x="connsiteX3" y="connsiteY3"/>
                </a:cxn>
              </a:cxnLst>
              <a:rect l="l" t="t" r="r" b="b"/>
              <a:pathLst>
                <a:path w="370702" h="563753">
                  <a:moveTo>
                    <a:pt x="-845" y="563525"/>
                  </a:moveTo>
                  <a:lnTo>
                    <a:pt x="-845" y="195710"/>
                  </a:lnTo>
                  <a:cubicBezTo>
                    <a:pt x="-845" y="87497"/>
                    <a:pt x="86881" y="-229"/>
                    <a:pt x="195094" y="-229"/>
                  </a:cubicBezTo>
                  <a:lnTo>
                    <a:pt x="369857" y="-229"/>
                  </a:lnTo>
                </a:path>
              </a:pathLst>
            </a:custGeom>
            <a:noFill/>
            <a:ln w="19050" cap="rnd">
              <a:solidFill>
                <a:srgbClr val="000000"/>
              </a:solidFill>
              <a:prstDash val="solid"/>
              <a:round/>
            </a:ln>
          </p:spPr>
          <p:txBody>
            <a:bodyPr rtlCol="0" anchor="ctr"/>
            <a:lstStyle/>
            <a:p>
              <a:endParaRPr lang="zh-CN" altLang="en-US" sz="1350"/>
            </a:p>
          </p:txBody>
        </p:sp>
        <p:sp>
          <p:nvSpPr>
            <p:cNvPr id="159" name="任意多边形: 形状 158"/>
            <p:cNvSpPr/>
            <p:nvPr/>
          </p:nvSpPr>
          <p:spPr>
            <a:xfrm>
              <a:off x="7453476" y="4266516"/>
              <a:ext cx="7284" cy="313233"/>
            </a:xfrm>
            <a:custGeom>
              <a:avLst/>
              <a:gdLst>
                <a:gd name="connsiteX0" fmla="*/ 0 w 6875"/>
                <a:gd name="connsiteY0" fmla="*/ 0 h 295626"/>
                <a:gd name="connsiteX1" fmla="*/ 0 w 6875"/>
                <a:gd name="connsiteY1" fmla="*/ 295627 h 295626"/>
              </a:gdLst>
              <a:ahLst/>
              <a:cxnLst>
                <a:cxn ang="0">
                  <a:pos x="connsiteX0" y="connsiteY0"/>
                </a:cxn>
                <a:cxn ang="0">
                  <a:pos x="connsiteX1" y="connsiteY1"/>
                </a:cxn>
              </a:cxnLst>
              <a:rect l="l" t="t" r="r" b="b"/>
              <a:pathLst>
                <a:path w="6875" h="295626">
                  <a:moveTo>
                    <a:pt x="0" y="0"/>
                  </a:moveTo>
                  <a:lnTo>
                    <a:pt x="0" y="295627"/>
                  </a:lnTo>
                </a:path>
              </a:pathLst>
            </a:custGeom>
            <a:ln w="19050" cap="rnd">
              <a:solidFill>
                <a:srgbClr val="000000"/>
              </a:solidFill>
              <a:prstDash val="solid"/>
              <a:round/>
            </a:ln>
          </p:spPr>
          <p:txBody>
            <a:bodyPr rtlCol="0" anchor="ctr"/>
            <a:lstStyle/>
            <a:p>
              <a:endParaRPr lang="zh-CN" altLang="en-US" sz="1350"/>
            </a:p>
          </p:txBody>
        </p:sp>
        <p:sp>
          <p:nvSpPr>
            <p:cNvPr id="160" name="任意多边形: 形状 159"/>
            <p:cNvSpPr/>
            <p:nvPr/>
          </p:nvSpPr>
          <p:spPr>
            <a:xfrm>
              <a:off x="7453476" y="4004274"/>
              <a:ext cx="7284" cy="138405"/>
            </a:xfrm>
            <a:custGeom>
              <a:avLst/>
              <a:gdLst>
                <a:gd name="connsiteX0" fmla="*/ 0 w 6875"/>
                <a:gd name="connsiteY0" fmla="*/ 0 h 130625"/>
                <a:gd name="connsiteX1" fmla="*/ 0 w 6875"/>
                <a:gd name="connsiteY1" fmla="*/ 130626 h 130625"/>
              </a:gdLst>
              <a:ahLst/>
              <a:cxnLst>
                <a:cxn ang="0">
                  <a:pos x="connsiteX0" y="connsiteY0"/>
                </a:cxn>
                <a:cxn ang="0">
                  <a:pos x="connsiteX1" y="connsiteY1"/>
                </a:cxn>
              </a:cxnLst>
              <a:rect l="l" t="t" r="r" b="b"/>
              <a:pathLst>
                <a:path w="6875" h="130625">
                  <a:moveTo>
                    <a:pt x="0" y="0"/>
                  </a:moveTo>
                  <a:lnTo>
                    <a:pt x="0" y="130626"/>
                  </a:lnTo>
                </a:path>
              </a:pathLst>
            </a:custGeom>
            <a:ln w="19050" cap="rnd">
              <a:solidFill>
                <a:srgbClr val="000000"/>
              </a:solidFill>
              <a:prstDash val="solid"/>
              <a:round/>
            </a:ln>
          </p:spPr>
          <p:txBody>
            <a:bodyPr rtlCol="0" anchor="ctr"/>
            <a:lstStyle/>
            <a:p>
              <a:endParaRPr lang="zh-CN" altLang="en-US" sz="1350"/>
            </a:p>
          </p:txBody>
        </p:sp>
      </p:grpSp>
      <p:sp>
        <p:nvSpPr>
          <p:cNvPr id="7" name="文本框 6"/>
          <p:cNvSpPr txBox="1"/>
          <p:nvPr/>
        </p:nvSpPr>
        <p:spPr>
          <a:xfrm>
            <a:off x="2065020" y="858679"/>
            <a:ext cx="4572000" cy="483870"/>
          </a:xfrm>
          <a:prstGeom prst="rect">
            <a:avLst/>
          </a:prstGeom>
        </p:spPr>
        <p:txBody>
          <a:bodyPr vert="horz" wrap="square" lIns="68580" tIns="34290" rIns="68580" bIns="34290" rtlCol="0" anchor="t">
            <a:spAutoFit/>
          </a:bodyPr>
          <a:p>
            <a:pPr algn="ctr" defTabSz="913765">
              <a:buSzPct val="25000"/>
              <a:defRPr/>
            </a:pPr>
            <a:r>
              <a:rPr lang="en-US" altLang="zh-CN" sz="2700" b="1" dirty="0">
                <a:solidFill>
                  <a:srgbClr val="FD663A"/>
                </a:solidFill>
                <a:latin typeface="华文楷体" panose="02010600040101010101" pitchFamily="2" charset="-122"/>
                <a:ea typeface="华文楷体" panose="02010600040101010101" pitchFamily="2" charset="-122"/>
                <a:sym typeface="+mn-ea"/>
              </a:rPr>
              <a:t>2</a:t>
            </a:r>
            <a:r>
              <a:rPr lang="zh-CN" altLang="en-US" b="1" dirty="0">
                <a:latin typeface="华文楷体" panose="02010600040101010101" pitchFamily="2" charset="-122"/>
                <a:ea typeface="华文楷体" panose="02010600040101010101" pitchFamily="2" charset="-122"/>
                <a:sym typeface="+mn-ea"/>
              </a:rPr>
              <a:t>个方法，提供更多资源</a:t>
            </a:r>
            <a:endParaRPr lang="zh-CN" altLang="en-US" b="1" dirty="0" smtClean="0">
              <a:latin typeface="华文楷体" panose="02010600040101010101" pitchFamily="2" charset="-122"/>
              <a:ea typeface="华文楷体" panose="02010600040101010101" pitchFamily="2" charset="-122"/>
              <a:sym typeface="+mn-ea"/>
            </a:endParaRPr>
          </a:p>
        </p:txBody>
      </p:sp>
      <p:sp>
        <p:nvSpPr>
          <p:cNvPr id="306" name="Freeform 167">
            <a:hlinkClick r:id="" action="ppaction://hlinkshowjump?jump=firstslide"/>
          </p:cNvPr>
          <p:cNvSpPr/>
          <p:nvPr/>
        </p:nvSpPr>
        <p:spPr bwMode="auto">
          <a:xfrm>
            <a:off x="5997416" y="2084546"/>
            <a:ext cx="195263" cy="171450"/>
          </a:xfrm>
          <a:custGeom>
            <a:avLst/>
            <a:gdLst>
              <a:gd name="T0" fmla="*/ 8 w 15848"/>
              <a:gd name="T1" fmla="*/ 0 h 16212"/>
              <a:gd name="T2" fmla="*/ 16 w 15848"/>
              <a:gd name="T3" fmla="*/ 6 h 16212"/>
              <a:gd name="T4" fmla="*/ 15 w 15848"/>
              <a:gd name="T5" fmla="*/ 6 h 16212"/>
              <a:gd name="T6" fmla="*/ 13 w 15848"/>
              <a:gd name="T7" fmla="*/ 5 h 16212"/>
              <a:gd name="T8" fmla="*/ 13 w 15848"/>
              <a:gd name="T9" fmla="*/ 12 h 16212"/>
              <a:gd name="T10" fmla="*/ 12 w 15848"/>
              <a:gd name="T11" fmla="*/ 12 h 16212"/>
              <a:gd name="T12" fmla="*/ 12 w 15848"/>
              <a:gd name="T13" fmla="*/ 12 h 16212"/>
              <a:gd name="T14" fmla="*/ 11 w 15848"/>
              <a:gd name="T15" fmla="*/ 12 h 16212"/>
              <a:gd name="T16" fmla="*/ 10 w 15848"/>
              <a:gd name="T17" fmla="*/ 12 h 16212"/>
              <a:gd name="T18" fmla="*/ 10 w 15848"/>
              <a:gd name="T19" fmla="*/ 12 h 16212"/>
              <a:gd name="T20" fmla="*/ 9 w 15848"/>
              <a:gd name="T21" fmla="*/ 12 h 16212"/>
              <a:gd name="T22" fmla="*/ 8 w 15848"/>
              <a:gd name="T23" fmla="*/ 12 h 16212"/>
              <a:gd name="T24" fmla="*/ 8 w 15848"/>
              <a:gd name="T25" fmla="*/ 12 h 16212"/>
              <a:gd name="T26" fmla="*/ 7 w 15848"/>
              <a:gd name="T27" fmla="*/ 12 h 16212"/>
              <a:gd name="T28" fmla="*/ 7 w 15848"/>
              <a:gd name="T29" fmla="*/ 12 h 16212"/>
              <a:gd name="T30" fmla="*/ 6 w 15848"/>
              <a:gd name="T31" fmla="*/ 12 h 16212"/>
              <a:gd name="T32" fmla="*/ 6 w 15848"/>
              <a:gd name="T33" fmla="*/ 12 h 16212"/>
              <a:gd name="T34" fmla="*/ 5 w 15848"/>
              <a:gd name="T35" fmla="*/ 12 h 16212"/>
              <a:gd name="T36" fmla="*/ 4 w 15848"/>
              <a:gd name="T37" fmla="*/ 12 h 16212"/>
              <a:gd name="T38" fmla="*/ 3 w 15848"/>
              <a:gd name="T39" fmla="*/ 12 h 16212"/>
              <a:gd name="T40" fmla="*/ 3 w 15848"/>
              <a:gd name="T41" fmla="*/ 12 h 16212"/>
              <a:gd name="T42" fmla="*/ 3 w 15848"/>
              <a:gd name="T43" fmla="*/ 5 h 16212"/>
              <a:gd name="T44" fmla="*/ 1 w 15848"/>
              <a:gd name="T45" fmla="*/ 6 h 16212"/>
              <a:gd name="T46" fmla="*/ 0 w 15848"/>
              <a:gd name="T47" fmla="*/ 6 h 16212"/>
              <a:gd name="T48" fmla="*/ 8 w 15848"/>
              <a:gd name="T49" fmla="*/ 0 h 1621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848"/>
              <a:gd name="T76" fmla="*/ 0 h 16212"/>
              <a:gd name="T77" fmla="*/ 15848 w 15848"/>
              <a:gd name="T78" fmla="*/ 16212 h 1621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848" h="16212">
                <a:moveTo>
                  <a:pt x="7919" y="0"/>
                </a:moveTo>
                <a:lnTo>
                  <a:pt x="15848" y="8200"/>
                </a:lnTo>
                <a:lnTo>
                  <a:pt x="14938" y="9012"/>
                </a:lnTo>
                <a:lnTo>
                  <a:pt x="13192" y="7330"/>
                </a:lnTo>
                <a:lnTo>
                  <a:pt x="13192" y="16212"/>
                </a:lnTo>
                <a:lnTo>
                  <a:pt x="12307" y="16212"/>
                </a:lnTo>
                <a:lnTo>
                  <a:pt x="11503" y="16212"/>
                </a:lnTo>
                <a:lnTo>
                  <a:pt x="10769" y="16212"/>
                </a:lnTo>
                <a:lnTo>
                  <a:pt x="10095" y="16212"/>
                </a:lnTo>
                <a:lnTo>
                  <a:pt x="9468" y="16212"/>
                </a:lnTo>
                <a:lnTo>
                  <a:pt x="8878" y="16212"/>
                </a:lnTo>
                <a:lnTo>
                  <a:pt x="8314" y="16212"/>
                </a:lnTo>
                <a:lnTo>
                  <a:pt x="7767" y="16212"/>
                </a:lnTo>
                <a:lnTo>
                  <a:pt x="7223" y="16212"/>
                </a:lnTo>
                <a:lnTo>
                  <a:pt x="6673" y="16212"/>
                </a:lnTo>
                <a:lnTo>
                  <a:pt x="6105" y="16212"/>
                </a:lnTo>
                <a:lnTo>
                  <a:pt x="5509" y="16212"/>
                </a:lnTo>
                <a:lnTo>
                  <a:pt x="4874" y="16212"/>
                </a:lnTo>
                <a:lnTo>
                  <a:pt x="4189" y="16212"/>
                </a:lnTo>
                <a:lnTo>
                  <a:pt x="3441" y="16212"/>
                </a:lnTo>
                <a:lnTo>
                  <a:pt x="2623" y="16212"/>
                </a:lnTo>
                <a:lnTo>
                  <a:pt x="2623" y="7330"/>
                </a:lnTo>
                <a:lnTo>
                  <a:pt x="905" y="9012"/>
                </a:lnTo>
                <a:lnTo>
                  <a:pt x="0" y="8200"/>
                </a:lnTo>
                <a:lnTo>
                  <a:pt x="7919" y="0"/>
                </a:lnTo>
                <a:close/>
              </a:path>
            </a:pathLst>
          </a:custGeom>
          <a:solidFill>
            <a:srgbClr val="FFFFFF"/>
          </a:solidFill>
          <a:ln w="1588">
            <a:noFill/>
            <a:prstDash val="solid"/>
            <a:round/>
          </a:ln>
        </p:spPr>
        <p:txBody>
          <a:bodyPr/>
          <a:p>
            <a:endParaRPr lang="en-GB" sz="1350"/>
          </a:p>
        </p:txBody>
      </p:sp>
      <p:grpSp>
        <p:nvGrpSpPr>
          <p:cNvPr id="97" name="组合 96"/>
          <p:cNvGrpSpPr/>
          <p:nvPr/>
        </p:nvGrpSpPr>
        <p:grpSpPr>
          <a:xfrm rot="0">
            <a:off x="711205" y="1954950"/>
            <a:ext cx="2002943" cy="1187450"/>
            <a:chOff x="6282596" y="2495747"/>
            <a:chExt cx="3170984" cy="1557919"/>
          </a:xfrm>
          <a:noFill/>
        </p:grpSpPr>
        <p:sp>
          <p:nvSpPr>
            <p:cNvPr id="98" name="矩形 97"/>
            <p:cNvSpPr/>
            <p:nvPr/>
          </p:nvSpPr>
          <p:spPr>
            <a:xfrm>
              <a:off x="7252718" y="2495747"/>
              <a:ext cx="2200862" cy="634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81000" rIns="81000" bIns="81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sz="2100" b="1" dirty="0">
                  <a:solidFill>
                    <a:schemeClr val="tx1"/>
                  </a:solidFill>
                  <a:latin typeface="Arial" panose="020B0604020202020204" pitchFamily="34" charset="0"/>
                  <a:ea typeface="华文楷体" panose="02010600040101010101" pitchFamily="2" charset="-122"/>
                </a:rPr>
                <a:t>纵向扩展</a:t>
              </a:r>
              <a:endParaRPr kumimoji="1" lang="zh-CN" sz="2100" b="1" dirty="0">
                <a:solidFill>
                  <a:schemeClr val="tx1"/>
                </a:solidFill>
                <a:latin typeface="Arial" panose="020B0604020202020204" pitchFamily="34" charset="0"/>
                <a:ea typeface="华文楷体" panose="02010600040101010101" pitchFamily="2" charset="-122"/>
              </a:endParaRPr>
            </a:p>
          </p:txBody>
        </p:sp>
        <p:sp>
          <p:nvSpPr>
            <p:cNvPr id="99" name="矩形 98"/>
            <p:cNvSpPr/>
            <p:nvPr/>
          </p:nvSpPr>
          <p:spPr>
            <a:xfrm>
              <a:off x="6282596" y="3108917"/>
              <a:ext cx="2924441" cy="944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81000" rIns="81000" bIns="81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zh-CN" altLang="en-US" sz="1400" dirty="0">
                  <a:solidFill>
                    <a:schemeClr val="tx1"/>
                  </a:solidFill>
                  <a:latin typeface="Arial" panose="020B0604020202020204" pitchFamily="34" charset="0"/>
                  <a:ea typeface="华文楷体" panose="02010600040101010101" pitchFamily="2" charset="-122"/>
                </a:rPr>
                <a:t>提升单机的硬件性能</a:t>
              </a:r>
              <a:endParaRPr kumimoji="1" lang="zh-CN" altLang="en-US" sz="1400" dirty="0">
                <a:solidFill>
                  <a:schemeClr val="tx1"/>
                </a:solidFill>
                <a:latin typeface="Arial" panose="020B0604020202020204" pitchFamily="34" charset="0"/>
                <a:ea typeface="华文楷体" panose="02010600040101010101" pitchFamily="2" charset="-122"/>
              </a:endParaRPr>
            </a:p>
            <a:p>
              <a:pPr algn="r">
                <a:lnSpc>
                  <a:spcPct val="130000"/>
                </a:lnSpc>
              </a:pPr>
              <a:r>
                <a:rPr kumimoji="1" lang="zh-CN" altLang="en-US" sz="1400" dirty="0">
                  <a:solidFill>
                    <a:schemeClr val="tx1"/>
                  </a:solidFill>
                  <a:latin typeface="Arial" panose="020B0604020202020204" pitchFamily="34" charset="0"/>
                  <a:ea typeface="华文楷体" panose="02010600040101010101" pitchFamily="2" charset="-122"/>
                </a:rPr>
                <a:t>提升单机的软件性能</a:t>
              </a:r>
              <a:endParaRPr kumimoji="1" lang="zh-CN" altLang="en-US" sz="1400" dirty="0">
                <a:solidFill>
                  <a:schemeClr val="tx1"/>
                </a:solidFill>
                <a:latin typeface="Arial" panose="020B0604020202020204" pitchFamily="34" charset="0"/>
                <a:ea typeface="华文楷体" panose="02010600040101010101" pitchFamily="2" charset="-122"/>
              </a:endParaRPr>
            </a:p>
          </p:txBody>
        </p:sp>
      </p:grpSp>
      <p:sp>
        <p:nvSpPr>
          <p:cNvPr id="100" name="文本框 99"/>
          <p:cNvSpPr txBox="1"/>
          <p:nvPr/>
        </p:nvSpPr>
        <p:spPr>
          <a:xfrm>
            <a:off x="2593181" y="2027873"/>
            <a:ext cx="310515" cy="305753"/>
          </a:xfrm>
          <a:prstGeom prst="ellipse">
            <a:avLst/>
          </a:prstGeom>
          <a:solidFill>
            <a:schemeClr val="accent1"/>
          </a:solidFill>
        </p:spPr>
        <p:txBody>
          <a:bodyPr wrap="none" lIns="81000" tIns="81000" rIns="81000" bIns="81000" rtlCol="0" anchor="ctr" anchorCtr="0">
            <a:noAutofit/>
          </a:bodyPr>
          <a:lstStyle/>
          <a:p>
            <a:pPr algn="ctr"/>
            <a:endParaRPr kumimoji="1" lang="zh-CN" altLang="en-US" sz="1500" b="1" dirty="0">
              <a:noFill/>
            </a:endParaRPr>
          </a:p>
        </p:txBody>
      </p:sp>
      <p:sp>
        <p:nvSpPr>
          <p:cNvPr id="101" name="Freeform 167">
            <a:hlinkClick r:id="" action="ppaction://hlinkshowjump?jump=firstslide"/>
          </p:cNvPr>
          <p:cNvSpPr/>
          <p:nvPr/>
        </p:nvSpPr>
        <p:spPr bwMode="auto">
          <a:xfrm rot="5400000">
            <a:off x="2660333" y="2097405"/>
            <a:ext cx="195263" cy="171450"/>
          </a:xfrm>
          <a:custGeom>
            <a:avLst/>
            <a:gdLst>
              <a:gd name="T0" fmla="*/ 8 w 15848"/>
              <a:gd name="T1" fmla="*/ 0 h 16212"/>
              <a:gd name="T2" fmla="*/ 16 w 15848"/>
              <a:gd name="T3" fmla="*/ 6 h 16212"/>
              <a:gd name="T4" fmla="*/ 15 w 15848"/>
              <a:gd name="T5" fmla="*/ 6 h 16212"/>
              <a:gd name="T6" fmla="*/ 13 w 15848"/>
              <a:gd name="T7" fmla="*/ 5 h 16212"/>
              <a:gd name="T8" fmla="*/ 13 w 15848"/>
              <a:gd name="T9" fmla="*/ 12 h 16212"/>
              <a:gd name="T10" fmla="*/ 12 w 15848"/>
              <a:gd name="T11" fmla="*/ 12 h 16212"/>
              <a:gd name="T12" fmla="*/ 12 w 15848"/>
              <a:gd name="T13" fmla="*/ 12 h 16212"/>
              <a:gd name="T14" fmla="*/ 11 w 15848"/>
              <a:gd name="T15" fmla="*/ 12 h 16212"/>
              <a:gd name="T16" fmla="*/ 10 w 15848"/>
              <a:gd name="T17" fmla="*/ 12 h 16212"/>
              <a:gd name="T18" fmla="*/ 10 w 15848"/>
              <a:gd name="T19" fmla="*/ 12 h 16212"/>
              <a:gd name="T20" fmla="*/ 9 w 15848"/>
              <a:gd name="T21" fmla="*/ 12 h 16212"/>
              <a:gd name="T22" fmla="*/ 8 w 15848"/>
              <a:gd name="T23" fmla="*/ 12 h 16212"/>
              <a:gd name="T24" fmla="*/ 8 w 15848"/>
              <a:gd name="T25" fmla="*/ 12 h 16212"/>
              <a:gd name="T26" fmla="*/ 7 w 15848"/>
              <a:gd name="T27" fmla="*/ 12 h 16212"/>
              <a:gd name="T28" fmla="*/ 7 w 15848"/>
              <a:gd name="T29" fmla="*/ 12 h 16212"/>
              <a:gd name="T30" fmla="*/ 6 w 15848"/>
              <a:gd name="T31" fmla="*/ 12 h 16212"/>
              <a:gd name="T32" fmla="*/ 6 w 15848"/>
              <a:gd name="T33" fmla="*/ 12 h 16212"/>
              <a:gd name="T34" fmla="*/ 5 w 15848"/>
              <a:gd name="T35" fmla="*/ 12 h 16212"/>
              <a:gd name="T36" fmla="*/ 4 w 15848"/>
              <a:gd name="T37" fmla="*/ 12 h 16212"/>
              <a:gd name="T38" fmla="*/ 3 w 15848"/>
              <a:gd name="T39" fmla="*/ 12 h 16212"/>
              <a:gd name="T40" fmla="*/ 3 w 15848"/>
              <a:gd name="T41" fmla="*/ 12 h 16212"/>
              <a:gd name="T42" fmla="*/ 3 w 15848"/>
              <a:gd name="T43" fmla="*/ 5 h 16212"/>
              <a:gd name="T44" fmla="*/ 1 w 15848"/>
              <a:gd name="T45" fmla="*/ 6 h 16212"/>
              <a:gd name="T46" fmla="*/ 0 w 15848"/>
              <a:gd name="T47" fmla="*/ 6 h 16212"/>
              <a:gd name="T48" fmla="*/ 8 w 15848"/>
              <a:gd name="T49" fmla="*/ 0 h 1621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848"/>
              <a:gd name="T76" fmla="*/ 0 h 16212"/>
              <a:gd name="T77" fmla="*/ 15848 w 15848"/>
              <a:gd name="T78" fmla="*/ 16212 h 1621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848" h="16212">
                <a:moveTo>
                  <a:pt x="7919" y="0"/>
                </a:moveTo>
                <a:lnTo>
                  <a:pt x="15848" y="8200"/>
                </a:lnTo>
                <a:lnTo>
                  <a:pt x="14938" y="9012"/>
                </a:lnTo>
                <a:lnTo>
                  <a:pt x="13192" y="7330"/>
                </a:lnTo>
                <a:lnTo>
                  <a:pt x="13192" y="16212"/>
                </a:lnTo>
                <a:lnTo>
                  <a:pt x="12307" y="16212"/>
                </a:lnTo>
                <a:lnTo>
                  <a:pt x="11503" y="16212"/>
                </a:lnTo>
                <a:lnTo>
                  <a:pt x="10769" y="16212"/>
                </a:lnTo>
                <a:lnTo>
                  <a:pt x="10095" y="16212"/>
                </a:lnTo>
                <a:lnTo>
                  <a:pt x="9468" y="16212"/>
                </a:lnTo>
                <a:lnTo>
                  <a:pt x="8878" y="16212"/>
                </a:lnTo>
                <a:lnTo>
                  <a:pt x="8314" y="16212"/>
                </a:lnTo>
                <a:lnTo>
                  <a:pt x="7767" y="16212"/>
                </a:lnTo>
                <a:lnTo>
                  <a:pt x="7223" y="16212"/>
                </a:lnTo>
                <a:lnTo>
                  <a:pt x="6673" y="16212"/>
                </a:lnTo>
                <a:lnTo>
                  <a:pt x="6105" y="16212"/>
                </a:lnTo>
                <a:lnTo>
                  <a:pt x="5509" y="16212"/>
                </a:lnTo>
                <a:lnTo>
                  <a:pt x="4874" y="16212"/>
                </a:lnTo>
                <a:lnTo>
                  <a:pt x="4189" y="16212"/>
                </a:lnTo>
                <a:lnTo>
                  <a:pt x="3441" y="16212"/>
                </a:lnTo>
                <a:lnTo>
                  <a:pt x="2623" y="16212"/>
                </a:lnTo>
                <a:lnTo>
                  <a:pt x="2623" y="7330"/>
                </a:lnTo>
                <a:lnTo>
                  <a:pt x="905" y="9012"/>
                </a:lnTo>
                <a:lnTo>
                  <a:pt x="0" y="8200"/>
                </a:lnTo>
                <a:lnTo>
                  <a:pt x="7919" y="0"/>
                </a:lnTo>
                <a:close/>
              </a:path>
            </a:pathLst>
          </a:custGeom>
          <a:solidFill>
            <a:srgbClr val="FFFFFF"/>
          </a:solidFill>
          <a:ln w="1588">
            <a:noFill/>
            <a:prstDash val="solid"/>
            <a:round/>
          </a:ln>
        </p:spPr>
        <p:txBody>
          <a:bodyPr/>
          <a:p>
            <a:endParaRPr lang="en-GB" sz="135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10845" y="140970"/>
            <a:ext cx="5734685" cy="34607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20204"/>
                <a:ea typeface="华文楷体" panose="02010600040101010101" pitchFamily="2" charset="-122"/>
              </a:defRPr>
            </a:lvl1pPr>
          </a:lstStyle>
          <a:p>
            <a:r>
              <a:rPr lang="en-US" altLang="zh-CN" sz="2100" dirty="0">
                <a:sym typeface="+mn-ea"/>
              </a:rPr>
              <a:t>2+3</a:t>
            </a:r>
            <a:r>
              <a:rPr lang="zh-CN" altLang="en-US" sz="2100" dirty="0">
                <a:sym typeface="+mn-ea"/>
              </a:rPr>
              <a:t>理论</a:t>
            </a:r>
            <a:endParaRPr lang="zh-CN" altLang="en-US" sz="2100" dirty="0">
              <a:sym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2064" y="189908"/>
            <a:ext cx="1378084" cy="376121"/>
          </a:xfrm>
          <a:prstGeom prst="rect">
            <a:avLst/>
          </a:prstGeom>
        </p:spPr>
      </p:pic>
      <p:sp>
        <p:nvSpPr>
          <p:cNvPr id="127" name="文本框 126"/>
          <p:cNvSpPr txBox="1"/>
          <p:nvPr/>
        </p:nvSpPr>
        <p:spPr>
          <a:xfrm>
            <a:off x="1741805" y="876300"/>
            <a:ext cx="5660390" cy="483870"/>
          </a:xfrm>
          <a:prstGeom prst="rect">
            <a:avLst/>
          </a:prstGeom>
        </p:spPr>
        <p:txBody>
          <a:bodyPr vert="horz" wrap="square" lIns="68580" tIns="34290" rIns="68580" bIns="34290" rtlCol="0" anchor="t">
            <a:spAutoFit/>
          </a:bodyPr>
          <a:p>
            <a:pPr algn="ctr" defTabSz="913765">
              <a:buSzPct val="25000"/>
              <a:defRPr/>
            </a:pPr>
            <a:r>
              <a:rPr lang="en-US" altLang="zh-CN" sz="2700" b="1" dirty="0">
                <a:solidFill>
                  <a:srgbClr val="FD663A"/>
                </a:solidFill>
                <a:latin typeface="华文楷体" panose="02010600040101010101" pitchFamily="2" charset="-122"/>
                <a:ea typeface="华文楷体" panose="02010600040101010101" pitchFamily="2" charset="-122"/>
                <a:sym typeface="+mn-ea"/>
              </a:rPr>
              <a:t>3</a:t>
            </a:r>
            <a:r>
              <a:rPr lang="zh-CN" altLang="en-US" b="1" dirty="0">
                <a:latin typeface="华文楷体" panose="02010600040101010101" pitchFamily="2" charset="-122"/>
                <a:ea typeface="华文楷体" panose="02010600040101010101" pitchFamily="2" charset="-122"/>
                <a:sym typeface="+mn-ea"/>
              </a:rPr>
              <a:t>个原则，没有最好的技术，只有最适合的技术。</a:t>
            </a:r>
            <a:endParaRPr lang="zh-CN" altLang="en-US" b="1" dirty="0" smtClean="0">
              <a:latin typeface="华文楷体" panose="02010600040101010101" pitchFamily="2" charset="-122"/>
              <a:ea typeface="华文楷体" panose="02010600040101010101" pitchFamily="2" charset="-122"/>
              <a:sym typeface="+mn-ea"/>
            </a:endParaRPr>
          </a:p>
        </p:txBody>
      </p:sp>
      <p:sp>
        <p:nvSpPr>
          <p:cNvPr id="128" name="文本框 127"/>
          <p:cNvSpPr txBox="1"/>
          <p:nvPr/>
        </p:nvSpPr>
        <p:spPr>
          <a:xfrm>
            <a:off x="899160" y="4021455"/>
            <a:ext cx="1205865" cy="64516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3600" b="1">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sym typeface="+mn-ea"/>
              </a:rPr>
              <a:t>简单</a:t>
            </a:r>
            <a:endParaRPr lang="zh-CN" altLang="en-US" sz="3600" b="1"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sym typeface="+mn-ea"/>
            </a:endParaRPr>
          </a:p>
        </p:txBody>
      </p:sp>
      <p:sp>
        <p:nvSpPr>
          <p:cNvPr id="161" name="文本框 160"/>
          <p:cNvSpPr txBox="1"/>
          <p:nvPr/>
        </p:nvSpPr>
        <p:spPr>
          <a:xfrm>
            <a:off x="3915410" y="4021455"/>
            <a:ext cx="1205865" cy="64516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3600" b="1">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sym typeface="+mn-ea"/>
              </a:rPr>
              <a:t>适合</a:t>
            </a:r>
            <a:endParaRPr lang="zh-CN" altLang="en-US" sz="3600" b="1"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sym typeface="+mn-ea"/>
            </a:endParaRPr>
          </a:p>
        </p:txBody>
      </p:sp>
      <p:sp>
        <p:nvSpPr>
          <p:cNvPr id="162" name="文本框 161"/>
          <p:cNvSpPr txBox="1"/>
          <p:nvPr/>
        </p:nvSpPr>
        <p:spPr>
          <a:xfrm>
            <a:off x="6931660" y="4021455"/>
            <a:ext cx="1205865" cy="645160"/>
          </a:xfrm>
          <a:prstGeom prst="rect">
            <a:avLst/>
          </a:prstGeom>
        </p:spPr>
        <p:txBody>
          <a:bodyPr vert="horz" wrap="square" lIns="91440" tIns="45720" rIns="91440" bIns="45720" rtlCol="0" anchor="t">
            <a:spAutoFit/>
          </a:bodyPr>
          <a:p>
            <a:pPr marL="106045" indent="0">
              <a:buFont typeface="Arial" panose="020B0604020202020204" pitchFamily="34" charset="0"/>
              <a:buNone/>
            </a:pPr>
            <a:r>
              <a:rPr lang="zh-CN" altLang="en-US" sz="3600" b="1">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sym typeface="+mn-ea"/>
              </a:rPr>
              <a:t>演进</a:t>
            </a:r>
            <a:endParaRPr lang="zh-CN" altLang="en-US" sz="3600" b="1"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sym typeface="+mn-ea"/>
            </a:endParaRPr>
          </a:p>
        </p:txBody>
      </p:sp>
      <p:pic>
        <p:nvPicPr>
          <p:cNvPr id="164" name="图片 163" descr="130969216f35db1ba47676b471fe973c"/>
          <p:cNvPicPr>
            <a:picLocks noChangeAspect="1"/>
          </p:cNvPicPr>
          <p:nvPr/>
        </p:nvPicPr>
        <p:blipFill>
          <a:blip r:embed="rId2"/>
          <a:stretch>
            <a:fillRect/>
          </a:stretch>
        </p:blipFill>
        <p:spPr>
          <a:xfrm>
            <a:off x="3549650" y="1485900"/>
            <a:ext cx="2169795" cy="2410460"/>
          </a:xfrm>
          <a:prstGeom prst="rect">
            <a:avLst/>
          </a:prstGeom>
        </p:spPr>
      </p:pic>
      <p:pic>
        <p:nvPicPr>
          <p:cNvPr id="166" name="图片 165" descr="e44f436f-5547-43d7-8092-6850d13896d1"/>
          <p:cNvPicPr>
            <a:picLocks noChangeAspect="1"/>
          </p:cNvPicPr>
          <p:nvPr/>
        </p:nvPicPr>
        <p:blipFill>
          <a:blip r:embed="rId3"/>
          <a:stretch>
            <a:fillRect/>
          </a:stretch>
        </p:blipFill>
        <p:spPr>
          <a:xfrm>
            <a:off x="6476365" y="1501775"/>
            <a:ext cx="2189480" cy="2519680"/>
          </a:xfrm>
          <a:prstGeom prst="rect">
            <a:avLst/>
          </a:prstGeom>
        </p:spPr>
      </p:pic>
      <p:pic>
        <p:nvPicPr>
          <p:cNvPr id="169" name="图片 168" descr="2ee995506131632fa9211e98e12d5614"/>
          <p:cNvPicPr>
            <a:picLocks noChangeAspect="1"/>
          </p:cNvPicPr>
          <p:nvPr/>
        </p:nvPicPr>
        <p:blipFill>
          <a:blip r:embed="rId4"/>
          <a:stretch>
            <a:fillRect/>
          </a:stretch>
        </p:blipFill>
        <p:spPr>
          <a:xfrm>
            <a:off x="567055" y="1595755"/>
            <a:ext cx="2373630" cy="2425700"/>
          </a:xfrm>
          <a:prstGeom prst="rect">
            <a:avLst/>
          </a:prstGeom>
        </p:spPr>
      </p:pic>
    </p:spTree>
  </p:cSld>
  <p:clrMapOvr>
    <a:masterClrMapping/>
  </p:clrMapOvr>
</p:sld>
</file>

<file path=ppt/tags/tag1.xml><?xml version="1.0" encoding="utf-8"?>
<p:tagLst xmlns:p="http://schemas.openxmlformats.org/presentationml/2006/main">
  <p:tag name="THINKCELLSHAPEDONOTDELETE" val="thinkcellActiveDocDoNotDelete"/>
</p:tagLst>
</file>

<file path=ppt/tags/tag10.xml><?xml version="1.0" encoding="utf-8"?>
<p:tagLst xmlns:p="http://schemas.openxmlformats.org/presentationml/2006/main">
  <p:tag name="THINKCELLSHAPEDONOTDELETE" val="thinkcellActiveDocDoNotDelete"/>
</p:tagLst>
</file>

<file path=ppt/tags/tag11.xml><?xml version="1.0" encoding="utf-8"?>
<p:tagLst xmlns:p="http://schemas.openxmlformats.org/presentationml/2006/main">
  <p:tag name="EE4P_INTELLIGENT_ELEMENT" val="{Name}"/>
</p:tagLst>
</file>

<file path=ppt/tags/tag12.xml><?xml version="1.0" encoding="utf-8"?>
<p:tagLst xmlns:p="http://schemas.openxmlformats.org/presentationml/2006/main">
  <p:tag name="THINKCELLSHAPEDONOTDELETE" val="thinkcellActiveDocDoNotDelete"/>
</p:tagLst>
</file>

<file path=ppt/tags/tag13.xml><?xml version="1.0" encoding="utf-8"?>
<p:tagLst xmlns:p="http://schemas.openxmlformats.org/presentationml/2006/main">
  <p:tag name="THINKCELLSHAPEDONOTDELETE" val="tomR7ZrdbSp6sj4BiaRrhMA"/>
</p:tagLst>
</file>

<file path=ppt/tags/tag14.xml><?xml version="1.0" encoding="utf-8"?>
<p:tagLst xmlns:p="http://schemas.openxmlformats.org/presentationml/2006/main">
  <p:tag name="TABLE_ENDDRAG_ORIGIN_RECT" val="503*264"/>
  <p:tag name="TABLE_ENDDRAG_RECT" val="59*83*503*264"/>
</p:tagLst>
</file>

<file path=ppt/tags/tag15.xml><?xml version="1.0" encoding="utf-8"?>
<p:tagLst xmlns:p="http://schemas.openxmlformats.org/presentationml/2006/main">
  <p:tag name="TABLE_ENDDRAG_ORIGIN_RECT" val="661*281"/>
  <p:tag name="TABLE_ENDDRAG_RECT" val="32*106*661*281"/>
</p:tagLst>
</file>

<file path=ppt/tags/tag16.xml><?xml version="1.0" encoding="utf-8"?>
<p:tagLst xmlns:p="http://schemas.openxmlformats.org/presentationml/2006/main">
  <p:tag name="TABLE_ENDDRAG_ORIGIN_RECT" val="669*323"/>
  <p:tag name="TABLE_ENDDRAG_RECT" val="32*54*669*323"/>
</p:tagLst>
</file>

<file path=ppt/tags/tag17.xml><?xml version="1.0" encoding="utf-8"?>
<p:tagLst xmlns:p="http://schemas.openxmlformats.org/presentationml/2006/main">
  <p:tag name="TABLE_ENDDRAG_ORIGIN_RECT" val="398*152"/>
  <p:tag name="TABLE_ENDDRAG_RECT" val="43*184*398*152"/>
</p:tagLst>
</file>

<file path=ppt/tags/tag18.xml><?xml version="1.0" encoding="utf-8"?>
<p:tagLst xmlns:p="http://schemas.openxmlformats.org/presentationml/2006/main">
  <p:tag name="TABLE_ENDDRAG_ORIGIN_RECT" val="664*276"/>
  <p:tag name="TABLE_ENDDRAG_RECT" val="24*56*664*276"/>
</p:tagLst>
</file>

<file path=ppt/tags/tag2.xml><?xml version="1.0" encoding="utf-8"?>
<p:tagLst xmlns:p="http://schemas.openxmlformats.org/presentationml/2006/main">
  <p:tag name="THINKCELLSHAPEDONOTDELETE" val="tc3JWICArRGOUzWgcxeJV6g"/>
</p:tagLst>
</file>

<file path=ppt/tags/tag3.xml><?xml version="1.0" encoding="utf-8"?>
<p:tagLst xmlns:p="http://schemas.openxmlformats.org/presentationml/2006/main">
  <p:tag name="THINKCELLSHAPEDONOTDELETE" val="thinkcellActiveDocDoNotDelete"/>
</p:tagLst>
</file>

<file path=ppt/tags/tag4.xml><?xml version="1.0" encoding="utf-8"?>
<p:tagLst xmlns:p="http://schemas.openxmlformats.org/presentationml/2006/main">
  <p:tag name="THINKCELLSHAPEDONOTDELETE" val="thinkcellActiveDocDoNotDelete"/>
</p:tagLst>
</file>

<file path=ppt/tags/tag5.xml><?xml version="1.0" encoding="utf-8"?>
<p:tagLst xmlns:p="http://schemas.openxmlformats.org/presentationml/2006/main">
  <p:tag name="THINKCELLSHAPEDONOTDELETE" val="tomR7ZrdbSp6sj4BiaRrhMA"/>
</p:tagLst>
</file>

<file path=ppt/tags/tag6.xml><?xml version="1.0" encoding="utf-8"?>
<p:tagLst xmlns:p="http://schemas.openxmlformats.org/presentationml/2006/main">
  <p:tag name="THINKCELLSHAPEDONOTDELETE" val="thinkcellActiveDocDoNotDelete"/>
</p:tagLst>
</file>

<file path=ppt/tags/tag7.xml><?xml version="1.0" encoding="utf-8"?>
<p:tagLst xmlns:p="http://schemas.openxmlformats.org/presentationml/2006/main">
  <p:tag name="THINKCELLSHAPEDONOTDELETE" val="tP2g6F_FgQmWgvO7pRubLvQ"/>
</p:tagLst>
</file>

<file path=ppt/tags/tag8.xml><?xml version="1.0" encoding="utf-8"?>
<p:tagLst xmlns:p="http://schemas.openxmlformats.org/presentationml/2006/main">
  <p:tag name="THINKCELLSHAPEDONOTDELETE" val="thinkcellActiveDocDoNotDelete"/>
</p:tagLst>
</file>

<file path=ppt/tags/tag9.xml><?xml version="1.0" encoding="utf-8"?>
<p:tagLst xmlns:p="http://schemas.openxmlformats.org/presentationml/2006/main">
  <p:tag name="THINKCELLSHAPEDONOTDELETE" val="tc3JWICArRGOUzWgcxeJV6g"/>
</p:tagLst>
</file>

<file path=ppt/theme/theme1.xml><?xml version="1.0" encoding="utf-8"?>
<a:theme xmlns:a="http://schemas.openxmlformats.org/drawingml/2006/main" name="1_主题1">
  <a:themeElements>
    <a:clrScheme name="自定义 1">
      <a:dk1>
        <a:sysClr val="windowText" lastClr="000000"/>
      </a:dk1>
      <a:lt1>
        <a:sysClr val="window" lastClr="FFFFFF"/>
      </a:lt1>
      <a:dk2>
        <a:srgbClr val="575F6D"/>
      </a:dk2>
      <a:lt2>
        <a:srgbClr val="E3E4E6"/>
      </a:lt2>
      <a:accent1>
        <a:srgbClr val="F05A23"/>
      </a:accent1>
      <a:accent2>
        <a:srgbClr val="F05A23"/>
      </a:accent2>
      <a:accent3>
        <a:srgbClr val="FECEAF"/>
      </a:accent3>
      <a:accent4>
        <a:srgbClr val="FECEAF"/>
      </a:accent4>
      <a:accent5>
        <a:srgbClr val="7F7F7F"/>
      </a:accent5>
      <a:accent6>
        <a:srgbClr val="5B9BD5"/>
      </a:accent6>
      <a:hlink>
        <a:srgbClr val="7598D9"/>
      </a:hlink>
      <a:folHlink>
        <a:srgbClr val="3B435B"/>
      </a:folHlink>
    </a:clrScheme>
    <a:fontScheme name="PingAn">
      <a:majorFont>
        <a:latin typeface="Arial"/>
        <a:ea typeface="华文楷体"/>
        <a:cs typeface=""/>
      </a:majorFont>
      <a:minorFont>
        <a:latin typeface="Arial"/>
        <a:ea typeface="华文楷体"/>
        <a:cs typeface=""/>
      </a:minorFont>
    </a:fontScheme>
    <a:fmtScheme name="细微固体">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t" anchorCtr="0" forceAA="0" compatLnSpc="1">
        <a:noAutofit/>
      </a:bodyPr>
      <a:lstStyle>
        <a:defPPr>
          <a:lnSpc>
            <a:spcPct val="90000"/>
          </a:lnSpc>
          <a:spcAft>
            <a:spcPts val="1000"/>
          </a:spcAft>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spPr>
      <a:bodyPr rot="0" spcFirstLastPara="0" vertOverflow="overflow" horzOverflow="overflow" vert="horz" wrap="none" lIns="91440" tIns="45720" rIns="91440" bIns="45720" numCol="1" spcCol="0" rtlCol="0" fromWordArt="0" anchor="ctr" anchorCtr="0" forceAA="0" compatLnSpc="1">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主题5">
  <a:themeElements>
    <a:clrScheme name="2019机要模板">
      <a:dk1>
        <a:sysClr val="windowText" lastClr="000000"/>
      </a:dk1>
      <a:lt1>
        <a:sysClr val="window" lastClr="FFFFFF"/>
      </a:lt1>
      <a:dk2>
        <a:srgbClr val="44546A"/>
      </a:dk2>
      <a:lt2>
        <a:srgbClr val="E7E6E6"/>
      </a:lt2>
      <a:accent1>
        <a:srgbClr val="F05A23"/>
      </a:accent1>
      <a:accent2>
        <a:srgbClr val="F05A23"/>
      </a:accent2>
      <a:accent3>
        <a:srgbClr val="FECEAF"/>
      </a:accent3>
      <a:accent4>
        <a:srgbClr val="FECEAF"/>
      </a:accent4>
      <a:accent5>
        <a:srgbClr val="7F7F7F"/>
      </a:accent5>
      <a:accent6>
        <a:srgbClr val="5B9BD5"/>
      </a:accent6>
      <a:hlink>
        <a:srgbClr val="0563C1"/>
      </a:hlink>
      <a:folHlink>
        <a:srgbClr val="954F72"/>
      </a:folHlink>
    </a:clrScheme>
    <a:fontScheme name="font">
      <a:majorFont>
        <a:latin typeface="Arial"/>
        <a:ea typeface="华文楷体"/>
        <a:cs typeface=""/>
      </a:majorFont>
      <a:minorFont>
        <a:latin typeface="Arial"/>
        <a:ea typeface="华文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lumMod val="40000"/>
            <a:lumOff val="60000"/>
          </a:schemeClr>
        </a:solidFill>
        <a:ln w="0">
          <a:noFill/>
          <a:prstDash val="solid"/>
          <a:round/>
        </a:ln>
      </a:spPr>
      <a:bodyPr vert="horz" wrap="square" lIns="91440" tIns="45720" rIns="91440" bIns="45720" numCol="1" rtlCol="0" anchor="t" anchorCtr="0" compatLnSpc="1"/>
      <a:lstStyle>
        <a:defPPr>
          <a:defRPr/>
        </a:defPPr>
      </a:lstStyle>
    </a:spDef>
    <a:lnDef>
      <a:spPr>
        <a:ln>
          <a:solidFill>
            <a:schemeClr val="bg1">
              <a:lumMod val="75000"/>
            </a:schemeClr>
          </a:solidFill>
          <a:prstDash val="dash"/>
        </a:ln>
      </a:spPr>
      <a:bodyPr/>
      <a:lstStyle/>
      <a:style>
        <a:lnRef idx="1">
          <a:schemeClr val="accent1"/>
        </a:lnRef>
        <a:fillRef idx="0">
          <a:schemeClr val="accent1"/>
        </a:fillRef>
        <a:effectRef idx="0">
          <a:schemeClr val="accent1"/>
        </a:effectRef>
        <a:fontRef idx="minor">
          <a:schemeClr val="tx1"/>
        </a:fontRef>
      </a:style>
    </a:lnDef>
    <a:txDef>
      <a:spPr/>
      <a:bodyPr vert="horz" wrap="square" lIns="91440" tIns="45720" rIns="91440" bIns="45720" rtlCol="0">
        <a:normAutofit/>
      </a:bodyPr>
      <a:lstStyle>
        <a:defPPr marL="285750" indent="-179705">
          <a:buFont typeface="Arial" panose="020B0604020202020204" pitchFamily="34" charset="0"/>
          <a:buChar char="•"/>
          <a:defRPr sz="1800" b="1"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7171</Words>
  <Application>WPS 演示</Application>
  <PresentationFormat>全屏显示(16:9)</PresentationFormat>
  <Paragraphs>1095</Paragraphs>
  <Slides>46</Slides>
  <Notes>5</Notes>
  <HiddenSlides>0</HiddenSlides>
  <MMClips>0</MMClips>
  <ScaleCrop>false</ScaleCrop>
  <HeadingPairs>
    <vt:vector size="8" baseType="variant">
      <vt:variant>
        <vt:lpstr>已用的字体</vt:lpstr>
      </vt:variant>
      <vt:variant>
        <vt:i4>21</vt:i4>
      </vt:variant>
      <vt:variant>
        <vt:lpstr>主题</vt:lpstr>
      </vt:variant>
      <vt:variant>
        <vt:i4>3</vt:i4>
      </vt:variant>
      <vt:variant>
        <vt:lpstr>嵌入 OLE 服务器</vt:lpstr>
      </vt:variant>
      <vt:variant>
        <vt:i4>7</vt:i4>
      </vt:variant>
      <vt:variant>
        <vt:lpstr>幻灯片标题</vt:lpstr>
      </vt:variant>
      <vt:variant>
        <vt:i4>46</vt:i4>
      </vt:variant>
    </vt:vector>
  </HeadingPairs>
  <TitlesOfParts>
    <vt:vector size="77" baseType="lpstr">
      <vt:lpstr>Arial</vt:lpstr>
      <vt:lpstr>宋体</vt:lpstr>
      <vt:lpstr>Wingdings</vt:lpstr>
      <vt:lpstr>Trebuchet MS</vt:lpstr>
      <vt:lpstr>华文楷体</vt:lpstr>
      <vt:lpstr>Myriad Pro</vt:lpstr>
      <vt:lpstr>DejaVu Math TeX Gyre</vt:lpstr>
      <vt:lpstr>Arial</vt:lpstr>
      <vt:lpstr>黑体</vt:lpstr>
      <vt:lpstr>方正兰亭准黑简体</vt:lpstr>
      <vt:lpstr>方正兰亭纤黑简体</vt:lpstr>
      <vt:lpstr>微软雅黑</vt:lpstr>
      <vt:lpstr>等线</vt:lpstr>
      <vt:lpstr>等线 Light</vt:lpstr>
      <vt:lpstr>Georgia</vt:lpstr>
      <vt:lpstr>Wingdings</vt:lpstr>
      <vt:lpstr>Arial Unicode MS</vt:lpstr>
      <vt:lpstr>Calibri</vt:lpstr>
      <vt:lpstr>华文楷体 (正文)</vt:lpstr>
      <vt:lpstr>楷体_GB2312</vt:lpstr>
      <vt:lpstr>Calibri</vt:lpstr>
      <vt:lpstr>1_主题1</vt:lpstr>
      <vt:lpstr>自定义设计方案</vt:lpstr>
      <vt:lpstr>2_主题5</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Gee Hwee Lim</dc:creator>
  <cp:lastModifiedBy>WUZHIWEI230</cp:lastModifiedBy>
  <cp:revision>2288</cp:revision>
  <cp:lastPrinted>2016-07-25T02:46:00Z</cp:lastPrinted>
  <dcterms:created xsi:type="dcterms:W3CDTF">2013-04-17T08:02:00Z</dcterms:created>
  <dcterms:modified xsi:type="dcterms:W3CDTF">2024-08-08T01:09:58Z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2052-11.8.2.12287</vt:lpwstr>
  </property>
  <property fmtid="{D5CDD505-2E9C-101B-9397-08002B2CF9AE}" pid="3" name="ICV">
    <vt:lpwstr>8E40040970C94F5EB9FC02CBD6E2EE5B</vt:lpwstr>
  </property>
</Properties>
</file>